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9" r:id="rId1"/>
  </p:sldMasterIdLst>
  <p:notesMasterIdLst>
    <p:notesMasterId r:id="rId110"/>
  </p:notesMasterIdLst>
  <p:sldIdLst>
    <p:sldId id="387" r:id="rId2"/>
    <p:sldId id="384" r:id="rId3"/>
    <p:sldId id="388" r:id="rId4"/>
    <p:sldId id="385" r:id="rId5"/>
    <p:sldId id="257" r:id="rId6"/>
    <p:sldId id="258" r:id="rId7"/>
    <p:sldId id="259" r:id="rId8"/>
    <p:sldId id="260" r:id="rId9"/>
    <p:sldId id="312" r:id="rId10"/>
    <p:sldId id="261" r:id="rId11"/>
    <p:sldId id="313" r:id="rId12"/>
    <p:sldId id="262" r:id="rId13"/>
    <p:sldId id="263" r:id="rId14"/>
    <p:sldId id="315" r:id="rId15"/>
    <p:sldId id="341" r:id="rId16"/>
    <p:sldId id="264" r:id="rId17"/>
    <p:sldId id="316" r:id="rId18"/>
    <p:sldId id="342" r:id="rId19"/>
    <p:sldId id="265" r:id="rId20"/>
    <p:sldId id="317" r:id="rId21"/>
    <p:sldId id="344" r:id="rId22"/>
    <p:sldId id="345" r:id="rId23"/>
    <p:sldId id="266" r:id="rId24"/>
    <p:sldId id="318" r:id="rId25"/>
    <p:sldId id="267" r:id="rId26"/>
    <p:sldId id="319" r:id="rId27"/>
    <p:sldId id="268" r:id="rId28"/>
    <p:sldId id="320" r:id="rId29"/>
    <p:sldId id="269" r:id="rId30"/>
    <p:sldId id="321" r:id="rId31"/>
    <p:sldId id="270" r:id="rId32"/>
    <p:sldId id="346" r:id="rId33"/>
    <p:sldId id="322" r:id="rId34"/>
    <p:sldId id="271" r:id="rId35"/>
    <p:sldId id="347" r:id="rId36"/>
    <p:sldId id="323" r:id="rId37"/>
    <p:sldId id="272" r:id="rId38"/>
    <p:sldId id="324" r:id="rId39"/>
    <p:sldId id="273" r:id="rId40"/>
    <p:sldId id="325" r:id="rId41"/>
    <p:sldId id="274" r:id="rId42"/>
    <p:sldId id="326" r:id="rId43"/>
    <p:sldId id="275" r:id="rId44"/>
    <p:sldId id="327" r:id="rId45"/>
    <p:sldId id="276" r:id="rId46"/>
    <p:sldId id="328" r:id="rId47"/>
    <p:sldId id="277" r:id="rId48"/>
    <p:sldId id="350" r:id="rId49"/>
    <p:sldId id="348" r:id="rId50"/>
    <p:sldId id="278" r:id="rId51"/>
    <p:sldId id="329" r:id="rId52"/>
    <p:sldId id="279" r:id="rId53"/>
    <p:sldId id="351" r:id="rId54"/>
    <p:sldId id="280" r:id="rId55"/>
    <p:sldId id="330" r:id="rId56"/>
    <p:sldId id="281" r:id="rId57"/>
    <p:sldId id="331" r:id="rId58"/>
    <p:sldId id="282" r:id="rId59"/>
    <p:sldId id="352" r:id="rId60"/>
    <p:sldId id="283" r:id="rId61"/>
    <p:sldId id="332" r:id="rId62"/>
    <p:sldId id="284" r:id="rId63"/>
    <p:sldId id="333" r:id="rId64"/>
    <p:sldId id="285" r:id="rId65"/>
    <p:sldId id="334" r:id="rId66"/>
    <p:sldId id="286" r:id="rId67"/>
    <p:sldId id="335" r:id="rId68"/>
    <p:sldId id="287" r:id="rId69"/>
    <p:sldId id="336" r:id="rId70"/>
    <p:sldId id="288" r:id="rId71"/>
    <p:sldId id="337" r:id="rId72"/>
    <p:sldId id="289" r:id="rId73"/>
    <p:sldId id="338" r:id="rId74"/>
    <p:sldId id="290" r:id="rId75"/>
    <p:sldId id="339" r:id="rId76"/>
    <p:sldId id="291" r:id="rId77"/>
    <p:sldId id="340" r:id="rId78"/>
    <p:sldId id="353" r:id="rId79"/>
    <p:sldId id="292" r:id="rId80"/>
    <p:sldId id="294" r:id="rId81"/>
    <p:sldId id="295" r:id="rId82"/>
    <p:sldId id="296" r:id="rId83"/>
    <p:sldId id="297" r:id="rId84"/>
    <p:sldId id="298" r:id="rId85"/>
    <p:sldId id="299" r:id="rId86"/>
    <p:sldId id="372" r:id="rId87"/>
    <p:sldId id="373" r:id="rId88"/>
    <p:sldId id="300" r:id="rId89"/>
    <p:sldId id="301" r:id="rId90"/>
    <p:sldId id="302" r:id="rId91"/>
    <p:sldId id="303" r:id="rId92"/>
    <p:sldId id="304" r:id="rId93"/>
    <p:sldId id="305" r:id="rId94"/>
    <p:sldId id="306" r:id="rId95"/>
    <p:sldId id="307" r:id="rId96"/>
    <p:sldId id="308" r:id="rId97"/>
    <p:sldId id="309" r:id="rId98"/>
    <p:sldId id="310" r:id="rId99"/>
    <p:sldId id="371" r:id="rId100"/>
    <p:sldId id="374" r:id="rId101"/>
    <p:sldId id="375" r:id="rId102"/>
    <p:sldId id="391" r:id="rId103"/>
    <p:sldId id="377" r:id="rId104"/>
    <p:sldId id="381" r:id="rId105"/>
    <p:sldId id="380" r:id="rId106"/>
    <p:sldId id="379" r:id="rId107"/>
    <p:sldId id="378" r:id="rId108"/>
    <p:sldId id="392" r:id="rId109"/>
  </p:sldIdLst>
  <p:sldSz cx="9144000" cy="5143500" type="screen16x9"/>
  <p:notesSz cx="6858000" cy="9144000"/>
  <p:embeddedFontLst>
    <p:embeddedFont>
      <p:font typeface="Times" panose="02020603050405020304" pitchFamily="18" charset="0"/>
      <p:regular r:id="rId111"/>
      <p:bold r:id="rId112"/>
      <p:italic r:id="rId113"/>
      <p:boldItalic r:id="rId114"/>
    </p:embeddedFont>
    <p:embeddedFont>
      <p:font typeface="Roboto" panose="020B0604020202020204" charset="0"/>
      <p:regular r:id="rId115"/>
      <p:bold r:id="rId116"/>
      <p:italic r:id="rId117"/>
      <p:boldItalic r:id="rId118"/>
    </p:embeddedFont>
    <p:embeddedFont>
      <p:font typeface="Calibri" panose="020F0502020204030204" pitchFamily="34" charset="0"/>
      <p:regular r:id="rId119"/>
      <p:bold r:id="rId120"/>
      <p:italic r:id="rId121"/>
      <p:boldItalic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A7998867-1649-4404-A499-E53BE39F8365}">
  <a:tblStyle styleId="{A7998867-1649-4404-A499-E53BE39F83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p:restoredTop sz="93142"/>
  </p:normalViewPr>
  <p:slideViewPr>
    <p:cSldViewPr snapToObjects="1">
      <p:cViewPr varScale="1">
        <p:scale>
          <a:sx n="89" d="100"/>
          <a:sy n="89" d="100"/>
        </p:scale>
        <p:origin x="1044"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19" Type="http://schemas.openxmlformats.org/officeDocument/2006/relationships/font" Target="fonts/font9.fntdata"/><Relationship Id="rId12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0.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246619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303708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809468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925301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577256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4488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0683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3458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3659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750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2785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6488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5732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90161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2850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47587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75269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914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24851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55545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4885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00022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40361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04992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74580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461997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54314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70257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1126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68624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893888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62330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79824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11044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1480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01063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49797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472258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059265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1337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64462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9347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795690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39431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121582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732499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609746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995521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708308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644525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6821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mellconsulting.com/" TargetMode="External"/><Relationship Id="rId2" Type="http://schemas.openxmlformats.org/officeDocument/2006/relationships/hyperlink" Target="http://www.alanet.org/about/about-ala/ala-member-demographics" TargetMode="External"/><Relationship Id="rId1" Type="http://schemas.openxmlformats.org/officeDocument/2006/relationships/slideLayout" Target="../slideLayouts/slideLayout9.xml"/><Relationship Id="rId5" Type="http://schemas.openxmlformats.org/officeDocument/2006/relationships/hyperlink" Target="mailto:elizabeth@mellconsulting.com" TargetMode="External"/><Relationship Id="rId4" Type="http://schemas.openxmlformats.org/officeDocument/2006/relationships/hyperlink" Target="mailto:taustin@alanet.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892A8-9D7E-C342-9BF7-DF48485166E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0</a:t>
            </a:fld>
            <a:endParaRPr lang="en"/>
          </a:p>
        </p:txBody>
      </p:sp>
      <p:pic>
        <p:nvPicPr>
          <p:cNvPr id="4" name="Picture 3">
            <a:extLst>
              <a:ext uri="{FF2B5EF4-FFF2-40B4-BE49-F238E27FC236}">
                <a16:creationId xmlns:a16="http://schemas.microsoft.com/office/drawing/2014/main" id="{35795F01-960A-EA4B-859B-D128203D3478}"/>
              </a:ext>
            </a:extLst>
          </p:cNvPr>
          <p:cNvPicPr>
            <a:picLocks noChangeAspect="1"/>
          </p:cNvPicPr>
          <p:nvPr/>
        </p:nvPicPr>
        <p:blipFill>
          <a:blip r:embed="rId2"/>
          <a:stretch>
            <a:fillRect/>
          </a:stretch>
        </p:blipFill>
        <p:spPr>
          <a:xfrm>
            <a:off x="990600" y="149537"/>
            <a:ext cx="7010400" cy="4907280"/>
          </a:xfrm>
          <a:prstGeom prst="rect">
            <a:avLst/>
          </a:prstGeom>
        </p:spPr>
      </p:pic>
      <p:sp>
        <p:nvSpPr>
          <p:cNvPr id="5" name="TextBox 4">
            <a:extLst>
              <a:ext uri="{FF2B5EF4-FFF2-40B4-BE49-F238E27FC236}">
                <a16:creationId xmlns:a16="http://schemas.microsoft.com/office/drawing/2014/main" id="{17AD9B07-250D-8041-B7A5-B1EE052B7F22}"/>
              </a:ext>
            </a:extLst>
          </p:cNvPr>
          <p:cNvSpPr txBox="1"/>
          <p:nvPr/>
        </p:nvSpPr>
        <p:spPr>
          <a:xfrm>
            <a:off x="3771900" y="3181350"/>
            <a:ext cx="1447800" cy="307777"/>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3014CAD2-39E3-D440-B07B-A9B78C77D40B}"/>
              </a:ext>
            </a:extLst>
          </p:cNvPr>
          <p:cNvSpPr txBox="1"/>
          <p:nvPr/>
        </p:nvSpPr>
        <p:spPr>
          <a:xfrm>
            <a:off x="3220451" y="2751304"/>
            <a:ext cx="2550698" cy="400110"/>
          </a:xfrm>
          <a:prstGeom prst="rect">
            <a:avLst/>
          </a:prstGeom>
          <a:solidFill>
            <a:schemeClr val="bg1"/>
          </a:solidFill>
        </p:spPr>
        <p:txBody>
          <a:bodyPr wrap="none" rtlCol="0">
            <a:spAutoFit/>
          </a:bodyPr>
          <a:lstStyle/>
          <a:p>
            <a:r>
              <a:rPr lang="en-US" sz="2000" dirty="0"/>
              <a:t>2018 Survey Results</a:t>
            </a:r>
          </a:p>
        </p:txBody>
      </p:sp>
    </p:spTree>
    <p:extLst>
      <p:ext uri="{BB962C8B-B14F-4D97-AF65-F5344CB8AC3E}">
        <p14:creationId xmlns:p14="http://schemas.microsoft.com/office/powerpoint/2010/main" val="271689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5. The policies apply across the board to lawyers, staff and all gender identities.</a:t>
            </a:r>
            <a:endParaRPr sz="1800" dirty="0">
              <a:solidFill>
                <a:schemeClr val="lt1"/>
              </a:solidFill>
              <a:latin typeface="Roboto"/>
              <a:ea typeface="Roboto"/>
              <a:cs typeface="Roboto"/>
              <a:sym typeface="Roboto"/>
            </a:endParaRPr>
          </a:p>
        </p:txBody>
      </p:sp>
      <p:pic>
        <p:nvPicPr>
          <p:cNvPr id="92" name="Shape 92" title="Chart"/>
          <p:cNvPicPr preferRelativeResize="0"/>
          <p:nvPr/>
        </p:nvPicPr>
        <p:blipFill>
          <a:blip r:embed="rId3">
            <a:alphaModFix/>
          </a:blip>
          <a:stretch>
            <a:fillRect/>
          </a:stretch>
        </p:blipFill>
        <p:spPr>
          <a:xfrm>
            <a:off x="2222499" y="660291"/>
            <a:ext cx="4698999" cy="2878736"/>
          </a:xfrm>
          <a:prstGeom prst="rect">
            <a:avLst/>
          </a:prstGeom>
          <a:noFill/>
          <a:ln>
            <a:noFill/>
          </a:ln>
        </p:spPr>
      </p:pic>
      <p:graphicFrame>
        <p:nvGraphicFramePr>
          <p:cNvPr id="93" name="Shape 93"/>
          <p:cNvGraphicFramePr/>
          <p:nvPr>
            <p:extLst>
              <p:ext uri="{D42A27DB-BD31-4B8C-83A1-F6EECF244321}">
                <p14:modId xmlns:p14="http://schemas.microsoft.com/office/powerpoint/2010/main" val="1052812563"/>
              </p:ext>
            </p:extLst>
          </p:nvPr>
        </p:nvGraphicFramePr>
        <p:xfrm>
          <a:off x="1999523" y="3704894"/>
          <a:ext cx="5144953" cy="1308731"/>
        </p:xfrm>
        <a:graphic>
          <a:graphicData uri="http://schemas.openxmlformats.org/drawingml/2006/table">
            <a:tbl>
              <a:tblPr>
                <a:noFill/>
                <a:tableStyleId>{A7998867-1649-4404-A499-E53BE39F8365}</a:tableStyleId>
              </a:tblPr>
              <a:tblGrid>
                <a:gridCol w="1135200">
                  <a:extLst>
                    <a:ext uri="{9D8B030D-6E8A-4147-A177-3AD203B41FA5}">
                      <a16:colId xmlns:a16="http://schemas.microsoft.com/office/drawing/2014/main" val="20000"/>
                    </a:ext>
                  </a:extLst>
                </a:gridCol>
                <a:gridCol w="1135200">
                  <a:extLst>
                    <a:ext uri="{9D8B030D-6E8A-4147-A177-3AD203B41FA5}">
                      <a16:colId xmlns:a16="http://schemas.microsoft.com/office/drawing/2014/main" val="20001"/>
                    </a:ext>
                  </a:extLst>
                </a:gridCol>
                <a:gridCol w="1321724">
                  <a:extLst>
                    <a:ext uri="{9D8B030D-6E8A-4147-A177-3AD203B41FA5}">
                      <a16:colId xmlns:a16="http://schemas.microsoft.com/office/drawing/2014/main" val="20002"/>
                    </a:ext>
                  </a:extLst>
                </a:gridCol>
                <a:gridCol w="1552829">
                  <a:extLst>
                    <a:ext uri="{9D8B030D-6E8A-4147-A177-3AD203B41FA5}">
                      <a16:colId xmlns:a16="http://schemas.microsoft.com/office/drawing/2014/main" val="20003"/>
                    </a:ext>
                  </a:extLst>
                </a:gridCol>
              </a:tblGrid>
              <a:tr h="269831">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 </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 </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463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99.04%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97.65%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99.40%</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463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Disagree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0.96%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2.35%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0.60%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63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0.00%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0.00%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0.00%</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FDC267B-46EF-5C49-BDB9-99BF39BD6C5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 Continued -- Overall Comments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99</a:t>
            </a:fld>
            <a:endParaRPr lang="en"/>
          </a:p>
        </p:txBody>
      </p:sp>
      <p:sp>
        <p:nvSpPr>
          <p:cNvPr id="4" name="Rectangle 3">
            <a:extLst>
              <a:ext uri="{FF2B5EF4-FFF2-40B4-BE49-F238E27FC236}">
                <a16:creationId xmlns:a16="http://schemas.microsoft.com/office/drawing/2014/main" id="{2DDF59AA-F7F0-8A4C-AD20-662064935B8B}"/>
              </a:ext>
            </a:extLst>
          </p:cNvPr>
          <p:cNvSpPr/>
          <p:nvPr/>
        </p:nvSpPr>
        <p:spPr>
          <a:xfrm>
            <a:off x="391174" y="1187327"/>
            <a:ext cx="8361651" cy="2862322"/>
          </a:xfrm>
          <a:prstGeom prst="rect">
            <a:avLst/>
          </a:prstGeom>
        </p:spPr>
        <p:txBody>
          <a:bodyPr wrap="square">
            <a:spAutoFit/>
          </a:bodyPr>
          <a:lstStyle/>
          <a:p>
            <a:pPr marL="171450" indent="-171450">
              <a:buSzPts val="1100"/>
              <a:buFont typeface="Arial" panose="020B0604020202020204" pitchFamily="34" charset="0"/>
              <a:buChar char="•"/>
            </a:pPr>
            <a:r>
              <a:rPr lang="en-US" sz="1200" dirty="0">
                <a:latin typeface="Arial" panose="020B0604020202020204" pitchFamily="34" charset="0"/>
              </a:rPr>
              <a:t>I believe ALA support would be helpful across the board, but I personally am in a very good place.</a:t>
            </a:r>
          </a:p>
          <a:p>
            <a:pPr marL="171450" indent="-171450">
              <a:buSzPts val="1100"/>
              <a:buFont typeface="Arial" panose="020B0604020202020204" pitchFamily="34" charset="0"/>
              <a:buChar char="•"/>
            </a:pPr>
            <a:r>
              <a:rPr lang="en-US" sz="1200" dirty="0">
                <a:latin typeface="Arial" panose="020B0604020202020204" pitchFamily="34" charset="0"/>
              </a:rPr>
              <a:t>I believe staff are not powerless. They do have power, but they also have the option of using that power to involve others to help them.  Only with them coming forward to make HR leadership aware of issues can change happen.  I also believe that the majority of individuals behave in a friendly way with no ill-intent meant.  It's never as black and white as a yes/no answer tries to make it.  I also believe those with ill intent are aware of their behavior and that the behavior is inappropriate.  There are those that can do/say something completely inappropriate without intent and without being appropriately aware of how wrong/offensive it is.  Once could be forgiven.  Repeat behavior, no.</a:t>
            </a:r>
          </a:p>
          <a:p>
            <a:pPr>
              <a:buSzPts val="1100"/>
              <a:buFont typeface="Arial" panose="020B0604020202020204" pitchFamily="34" charset="0"/>
              <a:buChar char="•"/>
            </a:pPr>
            <a:r>
              <a:rPr lang="en-US" sz="1200" dirty="0">
                <a:latin typeface="Arial" panose="020B0604020202020204" pitchFamily="34" charset="0"/>
              </a:rPr>
              <a:t>I believe the atmosphere is changing but it appears to be a warning to </a:t>
            </a:r>
            <a:r>
              <a:rPr lang="en-US" sz="1200" dirty="0" err="1">
                <a:latin typeface="Arial" panose="020B0604020202020204" pitchFamily="34" charset="0"/>
              </a:rPr>
              <a:t>mgmt</a:t>
            </a:r>
            <a:r>
              <a:rPr lang="en-US" sz="1200" dirty="0">
                <a:latin typeface="Arial" panose="020B0604020202020204" pitchFamily="34" charset="0"/>
              </a:rPr>
              <a:t> about the costs and not the bad behave</a:t>
            </a:r>
          </a:p>
          <a:p>
            <a:pPr>
              <a:buSzPts val="1100"/>
              <a:buFont typeface="Arial" panose="020B0604020202020204" pitchFamily="34" charset="0"/>
              <a:buChar char="•"/>
            </a:pPr>
            <a:r>
              <a:rPr lang="en-US" sz="1200" dirty="0">
                <a:latin typeface="Arial" panose="020B0604020202020204" pitchFamily="34" charset="0"/>
              </a:rPr>
              <a:t>I feel that SOME individuals are aware when they behave inappropriately; some do not realize it is inappropriate and need better training	</a:t>
            </a:r>
          </a:p>
          <a:p>
            <a:pPr>
              <a:buSzPts val="1100"/>
              <a:buFont typeface="Arial" panose="020B0604020202020204" pitchFamily="34" charset="0"/>
              <a:buChar char="•"/>
            </a:pPr>
            <a:r>
              <a:rPr lang="en-US" sz="1200" dirty="0">
                <a:latin typeface="Arial" panose="020B0604020202020204" pitchFamily="34" charset="0"/>
              </a:rPr>
              <a:t>I feel there is a big difference between sexual harassment and sexual abuse.  Both should be reported; however, in some cases of sexual harassment, if the harasser is the boss, it's best to just move on.  	</a:t>
            </a:r>
          </a:p>
          <a:p>
            <a:pPr>
              <a:buSzPts val="1100"/>
              <a:buFont typeface="Arial" panose="020B0604020202020204" pitchFamily="34" charset="0"/>
              <a:buChar char="•"/>
            </a:pPr>
            <a:r>
              <a:rPr lang="en-US" sz="1200" dirty="0">
                <a:latin typeface="Arial" panose="020B0604020202020204" pitchFamily="34" charset="0"/>
              </a:rPr>
              <a:t>I have not personally experienced traumatic situations in this manner. However, if many of my colleagues have, then I would most certainly agree that more engagement and support on this issue would be appropriate and needed from the International level. 	</a:t>
            </a:r>
          </a:p>
        </p:txBody>
      </p:sp>
    </p:spTree>
    <p:extLst>
      <p:ext uri="{BB962C8B-B14F-4D97-AF65-F5344CB8AC3E}">
        <p14:creationId xmlns:p14="http://schemas.microsoft.com/office/powerpoint/2010/main" val="10257192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rgbClr val="FFFFFF"/>
                </a:solidFill>
                <a:latin typeface="Roboto"/>
                <a:ea typeface="Roboto"/>
                <a:cs typeface="Roboto"/>
                <a:sym typeface="Roboto"/>
              </a:rPr>
              <a:t>37. Continued -- Overall Comments</a:t>
            </a: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100</a:t>
            </a:fld>
            <a:endParaRPr lang="en"/>
          </a:p>
        </p:txBody>
      </p:sp>
      <p:sp>
        <p:nvSpPr>
          <p:cNvPr id="4" name="Rectangle 3">
            <a:extLst>
              <a:ext uri="{FF2B5EF4-FFF2-40B4-BE49-F238E27FC236}">
                <a16:creationId xmlns:a16="http://schemas.microsoft.com/office/drawing/2014/main" id="{6FB703E9-B8C9-3A49-96DD-E2C81BFC7852}"/>
              </a:ext>
            </a:extLst>
          </p:cNvPr>
          <p:cNvSpPr/>
          <p:nvPr/>
        </p:nvSpPr>
        <p:spPr>
          <a:xfrm>
            <a:off x="328121" y="1047750"/>
            <a:ext cx="8487758" cy="3539430"/>
          </a:xfrm>
          <a:prstGeom prst="rect">
            <a:avLst/>
          </a:prstGeom>
        </p:spPr>
        <p:txBody>
          <a:bodyPr wrap="square">
            <a:spAutoFit/>
          </a:bodyPr>
          <a:lstStyle/>
          <a:p>
            <a:pPr>
              <a:buSzPts val="1100"/>
            </a:pPr>
            <a:r>
              <a:rPr lang="en-US" dirty="0">
                <a:latin typeface="Arial" panose="020B0604020202020204" pitchFamily="34" charset="0"/>
              </a:rPr>
              <a:t>	</a:t>
            </a:r>
          </a:p>
          <a:p>
            <a:pPr>
              <a:buSzPts val="1100"/>
              <a:buFont typeface="Arial" panose="020B0604020202020204" pitchFamily="34" charset="0"/>
              <a:buChar char="•"/>
            </a:pPr>
            <a:r>
              <a:rPr lang="en-US" dirty="0">
                <a:latin typeface="Arial" panose="020B0604020202020204" pitchFamily="34" charset="0"/>
              </a:rPr>
              <a:t>My situation occurred well over 20 years ago when this issue was not typically made public, or worse, simply overlooked.  	</a:t>
            </a:r>
          </a:p>
          <a:p>
            <a:pPr>
              <a:buSzPts val="1100"/>
              <a:buFont typeface="Arial" panose="020B0604020202020204" pitchFamily="34" charset="0"/>
              <a:buChar char="•"/>
            </a:pPr>
            <a:r>
              <a:rPr lang="en-US" dirty="0">
                <a:latin typeface="Arial" panose="020B0604020202020204" pitchFamily="34" charset="0"/>
              </a:rPr>
              <a:t>Our firm requires annual harassment and diversity at all levels. Individuals in a supervisory role (all attorneys and management) training is extensive, relative to staff training.	</a:t>
            </a:r>
          </a:p>
          <a:p>
            <a:pPr>
              <a:buSzPts val="1100"/>
              <a:buFont typeface="Arial" panose="020B0604020202020204" pitchFamily="34" charset="0"/>
              <a:buChar char="•"/>
            </a:pPr>
            <a:r>
              <a:rPr lang="en-US" dirty="0">
                <a:latin typeface="Arial" panose="020B0604020202020204" pitchFamily="34" charset="0"/>
              </a:rPr>
              <a:t>Our managing partner is a woman and I don't think the attorney who we fired would have been fired if the managing partner was a man! The men in the firm, who caught wind of the issue, thought we were being too harsh.</a:t>
            </a:r>
          </a:p>
          <a:p>
            <a:pPr>
              <a:buSzPts val="1100"/>
              <a:buFont typeface="Arial" panose="020B0604020202020204" pitchFamily="34" charset="0"/>
              <a:buChar char="•"/>
            </a:pPr>
            <a:r>
              <a:rPr lang="en-US" dirty="0">
                <a:latin typeface="Arial" panose="020B0604020202020204" pitchFamily="34" charset="0"/>
              </a:rPr>
              <a:t>I think education vs more women is the answer, because I have seen it where the woman is the aggressor - it's not always the man.	</a:t>
            </a:r>
          </a:p>
          <a:p>
            <a:pPr>
              <a:buSzPts val="1100"/>
              <a:buFont typeface="Arial" panose="020B0604020202020204" pitchFamily="34" charset="0"/>
              <a:buChar char="•"/>
            </a:pPr>
            <a:r>
              <a:rPr lang="en-US" dirty="0">
                <a:latin typeface="Arial" panose="020B0604020202020204" pitchFamily="34" charset="0"/>
              </a:rPr>
              <a:t>I would like to reiterate that my experiences were NOT at my current firm nor did I experience any issues after I left my first job where this was experienced.  It was also 34 years ago.	</a:t>
            </a:r>
          </a:p>
          <a:p>
            <a:pPr>
              <a:buSzPts val="1100"/>
              <a:buFont typeface="Arial" panose="020B0604020202020204" pitchFamily="34" charset="0"/>
              <a:buChar char="•"/>
            </a:pPr>
            <a:r>
              <a:rPr lang="en-US" dirty="0">
                <a:latin typeface="Arial" panose="020B0604020202020204" pitchFamily="34" charset="0"/>
              </a:rPr>
              <a:t>In general, it is imperative that other people have the harassment-free environment I am personally blessed to be working in for the past 13 years! Having been exposed to it in the past, it really makes a HUGE difference in your ability to enjoy and be productive and happy at your workplace!	</a:t>
            </a:r>
          </a:p>
          <a:p>
            <a:pPr>
              <a:buSzPts val="1100"/>
              <a:buFont typeface="Arial" panose="020B0604020202020204" pitchFamily="34" charset="0"/>
              <a:buChar char="•"/>
            </a:pPr>
            <a:r>
              <a:rPr lang="en-US" dirty="0">
                <a:latin typeface="Arial" panose="020B0604020202020204" pitchFamily="34" charset="0"/>
              </a:rPr>
              <a:t>More needs to be done to assist women	</a:t>
            </a:r>
          </a:p>
        </p:txBody>
      </p:sp>
    </p:spTree>
    <p:extLst>
      <p:ext uri="{BB962C8B-B14F-4D97-AF65-F5344CB8AC3E}">
        <p14:creationId xmlns:p14="http://schemas.microsoft.com/office/powerpoint/2010/main" val="36185280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rgbClr val="FFFFFF"/>
                </a:solidFill>
                <a:latin typeface="Roboto"/>
                <a:ea typeface="Roboto"/>
                <a:cs typeface="Roboto"/>
                <a:sym typeface="Roboto"/>
              </a:rPr>
              <a:t>37. Continued -- Overall Comments</a:t>
            </a: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101</a:t>
            </a:fld>
            <a:endParaRPr lang="en"/>
          </a:p>
        </p:txBody>
      </p:sp>
      <p:sp>
        <p:nvSpPr>
          <p:cNvPr id="4" name="Rectangle 3">
            <a:extLst>
              <a:ext uri="{FF2B5EF4-FFF2-40B4-BE49-F238E27FC236}">
                <a16:creationId xmlns:a16="http://schemas.microsoft.com/office/drawing/2014/main" id="{02051BEB-E10D-B649-BCAD-2213AC7F1C0F}"/>
              </a:ext>
            </a:extLst>
          </p:cNvPr>
          <p:cNvSpPr/>
          <p:nvPr/>
        </p:nvSpPr>
        <p:spPr>
          <a:xfrm>
            <a:off x="495300" y="1123950"/>
            <a:ext cx="8153400" cy="3262432"/>
          </a:xfrm>
          <a:prstGeom prst="rect">
            <a:avLst/>
          </a:prstGeom>
        </p:spPr>
        <p:txBody>
          <a:bodyPr wrap="square">
            <a:spAutoFit/>
          </a:bodyPr>
          <a:lstStyle/>
          <a:p>
            <a:pPr marL="285750" indent="-285750">
              <a:buSzPts val="1100"/>
              <a:buFont typeface="Arial" panose="020B0604020202020204" pitchFamily="34" charset="0"/>
              <a:buChar char="•"/>
            </a:pPr>
            <a:r>
              <a:rPr lang="en-US" sz="1200" dirty="0">
                <a:latin typeface="Arial" panose="020B0604020202020204" pitchFamily="34" charset="0"/>
              </a:rPr>
              <a:t>Several in office "affairs" have gone on over the years. The effect is not only on the person having the affair (when it goes south), but also on those who work with that person as that person gets special favors and inappropriate "leave time" and other benefits which affect the volume of work for the others.  The firm denies the "affairs" when there is not direct evidence and when there is, they say it is between the parties involved, even when it affects others in the office and ultimately the involved party when the relationship goes south and they are terminated for some made up reason (usually involving the problems resulting from the affair).</a:t>
            </a:r>
          </a:p>
          <a:p>
            <a:pPr marL="285750" indent="-285750">
              <a:buSzPts val="1100"/>
              <a:buFont typeface="Arial" panose="020B0604020202020204" pitchFamily="34" charset="0"/>
              <a:buChar char="•"/>
            </a:pPr>
            <a:r>
              <a:rPr lang="en-US" sz="1200" dirty="0">
                <a:latin typeface="Arial" panose="020B0604020202020204" pitchFamily="34" charset="0"/>
              </a:rPr>
              <a:t>The harassment that I personally experienced and of which I was personally aware that occurred to others all took place in offices prior to my current employer. The harassment that I experienced personally occurred long ago.  And even in those supposedly unenlightened times, I reported the behaviors to Human Resources, who investigated and took appropriate action against the other party.  My job was not jeopardized, I was not ostracized, and in fact I continued to receive job advancement for years after I lodged the complaint. Too bad not everyone has had the same experience. 	</a:t>
            </a:r>
          </a:p>
          <a:p>
            <a:pPr marL="285750" indent="-285750">
              <a:buSzPts val="1100"/>
              <a:buFont typeface="Arial" panose="020B0604020202020204" pitchFamily="34" charset="0"/>
              <a:buChar char="•"/>
            </a:pPr>
            <a:r>
              <a:rPr lang="en-US" sz="1200" dirty="0">
                <a:latin typeface="Arial" panose="020B0604020202020204" pitchFamily="34" charset="0"/>
              </a:rPr>
              <a:t>While I've certainly had my share of lewd comments and obscene gestures earlier in my career, I personally never felt harassed or threatened by them. Not to excuse inexcusable behavior, but it was a different time.	</a:t>
            </a:r>
          </a:p>
          <a:p>
            <a:pPr marL="285750" indent="-285750">
              <a:buSzPts val="1100"/>
              <a:buFont typeface="Arial" panose="020B0604020202020204" pitchFamily="34" charset="0"/>
              <a:buChar char="•"/>
            </a:pPr>
            <a:r>
              <a:rPr lang="en-US" sz="1200" dirty="0">
                <a:latin typeface="Arial" panose="020B0604020202020204" pitchFamily="34" charset="0"/>
              </a:rPr>
              <a:t>With respect to "friendly behavior", I do believe that behavior that may have been considered friendly in the past can be problematic now.  People have very different levels of comfort, and one must be very cautious not to make another person feel uncomfortable</a:t>
            </a:r>
            <a:r>
              <a:rPr lang="en-US" dirty="0">
                <a:latin typeface="Arial" panose="020B0604020202020204" pitchFamily="34" charset="0"/>
              </a:rPr>
              <a:t>	</a:t>
            </a:r>
          </a:p>
        </p:txBody>
      </p:sp>
    </p:spTree>
    <p:extLst>
      <p:ext uri="{BB962C8B-B14F-4D97-AF65-F5344CB8AC3E}">
        <p14:creationId xmlns:p14="http://schemas.microsoft.com/office/powerpoint/2010/main" val="16361478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 General Survey Comments **</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102</a:t>
            </a:fld>
            <a:endParaRPr lang="en"/>
          </a:p>
        </p:txBody>
      </p:sp>
      <p:sp>
        <p:nvSpPr>
          <p:cNvPr id="3" name="Rectangle 2">
            <a:extLst>
              <a:ext uri="{FF2B5EF4-FFF2-40B4-BE49-F238E27FC236}">
                <a16:creationId xmlns:a16="http://schemas.microsoft.com/office/drawing/2014/main" id="{4FFC1E12-B45F-9F42-A7C2-894012B51613}"/>
              </a:ext>
            </a:extLst>
          </p:cNvPr>
          <p:cNvSpPr/>
          <p:nvPr/>
        </p:nvSpPr>
        <p:spPr>
          <a:xfrm>
            <a:off x="242858" y="929465"/>
            <a:ext cx="8229600" cy="3477875"/>
          </a:xfrm>
          <a:prstGeom prst="rect">
            <a:avLst/>
          </a:prstGeom>
        </p:spPr>
        <p:txBody>
          <a:bodyPr wrap="square">
            <a:spAutoFit/>
          </a:bodyPr>
          <a:lstStyle/>
          <a:p>
            <a:pPr>
              <a:buSzPts val="1000"/>
            </a:pPr>
            <a:r>
              <a:rPr lang="en-US" sz="1100" dirty="0">
                <a:latin typeface="Arial" panose="020B0604020202020204" pitchFamily="34" charset="0"/>
              </a:rPr>
              <a:t>	</a:t>
            </a:r>
          </a:p>
          <a:p>
            <a:pPr marL="171450" indent="-171450">
              <a:buSzPts val="1000"/>
              <a:buFont typeface="Arial" panose="020B0604020202020204" pitchFamily="34" charset="0"/>
              <a:buChar char="•"/>
            </a:pPr>
            <a:r>
              <a:rPr lang="en-US" sz="1100" dirty="0">
                <a:latin typeface="Arial" panose="020B0604020202020204" pitchFamily="34" charset="0"/>
              </a:rPr>
              <a:t>Although I have not experienced any harassment at my current firm, I was at a few different big law firms for about 15 years and left  in part harassing behavior of various kinds was pervasive and ignored by firm leadership. Once when I spoke to a partner about being aware of an inappropriate comment made by another partner, he threatened to stop talking to me which would have made it hard to fulfill the needs of the position. I think the problem is far worse in big law firms than anyone acknowledges.</a:t>
            </a:r>
          </a:p>
          <a:p>
            <a:pPr marL="171450" indent="-171450">
              <a:buSzPts val="1000"/>
              <a:buFont typeface="Arial" panose="020B0604020202020204" pitchFamily="34" charset="0"/>
              <a:buChar char="•"/>
            </a:pPr>
            <a:r>
              <a:rPr lang="en-US" sz="1100" dirty="0">
                <a:latin typeface="Arial" panose="020B0604020202020204" pitchFamily="34" charset="0"/>
              </a:rPr>
              <a:t>Continued discussion on the topic, and 3rd party companies handling training, is a great option for law firms where in-house attorney are often the trainers, which puts them in a difficult position if/when an incident occurs.  	</a:t>
            </a:r>
          </a:p>
          <a:p>
            <a:pPr marL="171450" indent="-171450">
              <a:buSzPts val="1000"/>
              <a:buFont typeface="Arial" panose="020B0604020202020204" pitchFamily="34" charset="0"/>
              <a:buChar char="•"/>
            </a:pPr>
            <a:r>
              <a:rPr lang="en-US" sz="1100" dirty="0">
                <a:latin typeface="Arial" panose="020B0604020202020204" pitchFamily="34" charset="0"/>
              </a:rPr>
              <a:t>Education is key. EPLI carriers question what a firm does about training for all employees, partners and business part</a:t>
            </a:r>
          </a:p>
          <a:p>
            <a:pPr marL="171450" indent="-171450">
              <a:buSzPts val="1000"/>
              <a:buFont typeface="Arial" panose="020B0604020202020204" pitchFamily="34" charset="0"/>
              <a:buChar char="•"/>
            </a:pPr>
            <a:r>
              <a:rPr lang="en-US" sz="1100" dirty="0">
                <a:latin typeface="Arial" panose="020B0604020202020204" pitchFamily="34" charset="0"/>
              </a:rPr>
              <a:t>I am fortunate to work at a Firm that simply will not tolerate inappropriate behavior of any kind.  	</a:t>
            </a:r>
          </a:p>
          <a:p>
            <a:pPr marL="171450" indent="-171450">
              <a:buSzPts val="1000"/>
              <a:buFont typeface="Arial" panose="020B0604020202020204" pitchFamily="34" charset="0"/>
              <a:buChar char="•"/>
            </a:pPr>
            <a:r>
              <a:rPr lang="en-US" sz="1100" dirty="0">
                <a:latin typeface="Arial" panose="020B0604020202020204" pitchFamily="34" charset="0"/>
              </a:rPr>
              <a:t>As a result of recent media attention, our firm has revised its harassment policy.	</a:t>
            </a:r>
          </a:p>
          <a:p>
            <a:pPr marL="171450" indent="-171450">
              <a:buSzPts val="1000"/>
              <a:buFont typeface="Arial" panose="020B0604020202020204" pitchFamily="34" charset="0"/>
              <a:buChar char="•"/>
            </a:pPr>
            <a:r>
              <a:rPr lang="en-US" sz="1100" dirty="0">
                <a:latin typeface="Arial" panose="020B0604020202020204" pitchFamily="34" charset="0"/>
              </a:rPr>
              <a:t>I am not aware of sexual harassment in my current firm. I believe the firm would address the issue, but I would not want to bring it up for fear of recriminations. I also believe, however, that people are too sensitive and "politically" correct. You can no longer tell someone they look nice, or you like their outfit because it may be misconstrued. 	</a:t>
            </a:r>
          </a:p>
          <a:p>
            <a:pPr marL="171450" indent="-171450">
              <a:buSzPts val="1000"/>
              <a:buFont typeface="Arial" panose="020B0604020202020204" pitchFamily="34" charset="0"/>
              <a:buChar char="•"/>
            </a:pPr>
            <a:r>
              <a:rPr lang="en-US" sz="1100" dirty="0">
                <a:latin typeface="Arial" panose="020B0604020202020204" pitchFamily="34" charset="0"/>
              </a:rPr>
              <a:t>I believe in Ontario we are in better shape due to employment legislation, including the occupational health and safety act.</a:t>
            </a:r>
          </a:p>
          <a:p>
            <a:pPr marL="171450" indent="-171450">
              <a:buSzPts val="1000"/>
              <a:buFont typeface="Arial" panose="020B0604020202020204" pitchFamily="34" charset="0"/>
              <a:buChar char="•"/>
            </a:pPr>
            <a:r>
              <a:rPr lang="en-US" sz="1100" dirty="0">
                <a:latin typeface="Arial" panose="020B0604020202020204" pitchFamily="34" charset="0"/>
              </a:rPr>
              <a:t>I consider our environment very reactive to any incidents of harassment and that overall the issue is not present.  All conduct themselves professionally and have done so for the last many years. I believe the firm may have been very different in the past but as emphasis was put on the issue and management supported the efforts, the problems have dissipated.  A single incident several years ago was dealt with immediately and fairly and put the supervising members on notice and installed confidence that violations would be investigated in a manner fair to all.	</a:t>
            </a:r>
          </a:p>
          <a:p>
            <a:pPr marL="171450" indent="-171450">
              <a:buSzPts val="1000"/>
              <a:buFont typeface="Arial" panose="020B0604020202020204" pitchFamily="34" charset="0"/>
              <a:buChar char="•"/>
            </a:pPr>
            <a:endParaRPr lang="en-US" sz="1100" dirty="0"/>
          </a:p>
        </p:txBody>
      </p:sp>
    </p:spTree>
    <p:extLst>
      <p:ext uri="{BB962C8B-B14F-4D97-AF65-F5344CB8AC3E}">
        <p14:creationId xmlns:p14="http://schemas.microsoft.com/office/powerpoint/2010/main" val="17431351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11084" y="-1039"/>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 Continued -- General Survey Comments ***</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103</a:t>
            </a:fld>
            <a:endParaRPr lang="en"/>
          </a:p>
        </p:txBody>
      </p:sp>
      <p:sp>
        <p:nvSpPr>
          <p:cNvPr id="3" name="Rectangle 2">
            <a:extLst>
              <a:ext uri="{FF2B5EF4-FFF2-40B4-BE49-F238E27FC236}">
                <a16:creationId xmlns:a16="http://schemas.microsoft.com/office/drawing/2014/main" id="{2C5A4B31-1C56-664C-B278-1F1C8E3265C7}"/>
              </a:ext>
            </a:extLst>
          </p:cNvPr>
          <p:cNvSpPr/>
          <p:nvPr/>
        </p:nvSpPr>
        <p:spPr>
          <a:xfrm>
            <a:off x="391621" y="1012425"/>
            <a:ext cx="8360758" cy="3323987"/>
          </a:xfrm>
          <a:prstGeom prst="rect">
            <a:avLst/>
          </a:prstGeom>
        </p:spPr>
        <p:txBody>
          <a:bodyPr wrap="square">
            <a:spAutoFit/>
          </a:bodyPr>
          <a:lstStyle/>
          <a:p>
            <a:pPr marL="171450" indent="-171450">
              <a:buSzPts val="1000"/>
              <a:buFont typeface="Arial" panose="020B0604020202020204" pitchFamily="34" charset="0"/>
              <a:buChar char="•"/>
            </a:pPr>
            <a:r>
              <a:rPr lang="en-US" sz="1000" dirty="0">
                <a:latin typeface="Arial" panose="020B0604020202020204" pitchFamily="34" charset="0"/>
              </a:rPr>
              <a:t>I do believe it's a rare woman who has not experienced harassment at some point in her career, but I do believe that there are current office environments where it truly has not occurred.	</a:t>
            </a:r>
          </a:p>
          <a:p>
            <a:pPr marL="171450" indent="-171450">
              <a:buSzPts val="1000"/>
              <a:buFont typeface="Arial" panose="020B0604020202020204" pitchFamily="34" charset="0"/>
              <a:buChar char="•"/>
            </a:pPr>
            <a:r>
              <a:rPr lang="en-US" sz="1000" dirty="0">
                <a:latin typeface="Arial" panose="020B0604020202020204" pitchFamily="34" charset="0"/>
              </a:rPr>
              <a:t>I feel that the issue of sexual harassment has been taken to a place in today's environment in which everyone wants to say "me too" just because someone made a pass at them.  When you spend most of your waking hours at work, the people you interact with are at work.  Relationships develop naturally when people are together. This does not mean that I don't believe there are true instances of sexual harassment because I </a:t>
            </a:r>
            <a:r>
              <a:rPr lang="en-US" sz="1000" dirty="0" err="1">
                <a:latin typeface="Arial" panose="020B0604020202020204" pitchFamily="34" charset="0"/>
              </a:rPr>
              <a:t>do.It</a:t>
            </a:r>
            <a:r>
              <a:rPr lang="en-US" sz="1000" dirty="0">
                <a:latin typeface="Arial" panose="020B0604020202020204" pitchFamily="34" charset="0"/>
              </a:rPr>
              <a:t> just means this situation has taken a life of its own and I feel that it is somehow blown out of proportion.</a:t>
            </a:r>
          </a:p>
          <a:p>
            <a:pPr marL="171450" indent="-171450">
              <a:buSzPts val="1000"/>
              <a:buFont typeface="Arial" panose="020B0604020202020204" pitchFamily="34" charset="0"/>
              <a:buChar char="•"/>
            </a:pPr>
            <a:r>
              <a:rPr lang="en-US" sz="1000" dirty="0">
                <a:latin typeface="Arial" panose="020B0604020202020204" pitchFamily="34" charset="0"/>
              </a:rPr>
              <a:t>I found some of these questions very challenging to answer. The questions could have been more effectively worded. 	</a:t>
            </a:r>
          </a:p>
          <a:p>
            <a:pPr marL="171450" indent="-171450">
              <a:buSzPts val="1000"/>
              <a:buFont typeface="Arial" panose="020B0604020202020204" pitchFamily="34" charset="0"/>
              <a:buChar char="•"/>
            </a:pPr>
            <a:r>
              <a:rPr lang="en-US" sz="1000" dirty="0">
                <a:latin typeface="Arial" panose="020B0604020202020204" pitchFamily="34" charset="0"/>
              </a:rPr>
              <a:t>I have not witnessed or been subjected to sexual harassment. It would not be tolerated at my firm. I believe there are many legitimate instances of it occurring in various businesses or industries. That said, I believe much is being blown out of proportion or exaggerated now. I witness - not at this firm but in life - as many women making sexual jokes or advances on men as vice versa. When it is legitimate harassment, it should absolutely be addressed because it is not acceptable. We need to find the balance though of addressing real situations versus a witch hunt or double standards. I am not making light of real and terrible instances of abuse. I also do not believe it is a rampant problem in every business or industry as is being portrayed right now by the media.		</a:t>
            </a:r>
          </a:p>
          <a:p>
            <a:pPr marL="171450" indent="-171450">
              <a:buSzPts val="1000"/>
              <a:buFont typeface="Arial" panose="020B0604020202020204" pitchFamily="34" charset="0"/>
              <a:buChar char="•"/>
            </a:pPr>
            <a:r>
              <a:rPr lang="en-US" sz="1000" dirty="0">
                <a:latin typeface="Arial" panose="020B0604020202020204" pitchFamily="34" charset="0"/>
              </a:rPr>
              <a:t>I think the size and culture of a firm will dictate whether EEs are comfortable reporting concerns, investigations are followed through with and, when appropriate, offenders, especially when they are in powerful, ownership, or leadership rolls, will be disciplined in accordance with policy.  I also believe that younger generations are less tolerant and, in many cases too thin skinned, and more likely to report incidents than older generations. Growing up in a "good ole boy" and/or "man's world" type workplace, not only required thicker skinned ladies/staffers, but actually favored the behavior of those powerful/bullies many of whom will never realize the extent to which their behavior was inappropriate</a:t>
            </a:r>
          </a:p>
          <a:p>
            <a:pPr marL="171450" indent="-171450">
              <a:buSzPts val="1000"/>
              <a:buFont typeface="Arial" panose="020B0604020202020204" pitchFamily="34" charset="0"/>
              <a:buChar char="•"/>
            </a:pPr>
            <a:r>
              <a:rPr lang="en-US" sz="1000" dirty="0">
                <a:latin typeface="Arial" panose="020B0604020202020204" pitchFamily="34" charset="0"/>
              </a:rPr>
              <a:t>I would have to say that over the past 35 years in the legal industry, I was subjected more to cruelty and disrespect than sexual harassment.  By definition, I am not sure which is worse. 	</a:t>
            </a:r>
          </a:p>
          <a:p>
            <a:pPr marL="171450" indent="-171450">
              <a:buSzPts val="1000"/>
              <a:buFont typeface="Arial" panose="020B0604020202020204" pitchFamily="34" charset="0"/>
              <a:buChar char="•"/>
            </a:pPr>
            <a:r>
              <a:rPr lang="en-US" sz="1000" dirty="0">
                <a:latin typeface="Arial" panose="020B0604020202020204" pitchFamily="34" charset="0"/>
              </a:rPr>
              <a:t>I would like to see ALA focus on harassment of all kinds.</a:t>
            </a:r>
          </a:p>
        </p:txBody>
      </p:sp>
    </p:spTree>
    <p:extLst>
      <p:ext uri="{BB962C8B-B14F-4D97-AF65-F5344CB8AC3E}">
        <p14:creationId xmlns:p14="http://schemas.microsoft.com/office/powerpoint/2010/main" val="35627726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rgbClr val="FFFFFF"/>
                </a:solidFill>
                <a:latin typeface="Roboto"/>
                <a:ea typeface="Roboto"/>
                <a:cs typeface="Roboto"/>
                <a:sym typeface="Roboto"/>
              </a:rPr>
              <a:t>*** Continued -- General Survey Comments ***</a:t>
            </a: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104</a:t>
            </a:fld>
            <a:endParaRPr lang="en"/>
          </a:p>
        </p:txBody>
      </p:sp>
      <p:sp>
        <p:nvSpPr>
          <p:cNvPr id="3" name="Rectangle 2">
            <a:extLst>
              <a:ext uri="{FF2B5EF4-FFF2-40B4-BE49-F238E27FC236}">
                <a16:creationId xmlns:a16="http://schemas.microsoft.com/office/drawing/2014/main" id="{53CC2817-01F8-1240-A369-6F3EC6E23DBB}"/>
              </a:ext>
            </a:extLst>
          </p:cNvPr>
          <p:cNvSpPr/>
          <p:nvPr/>
        </p:nvSpPr>
        <p:spPr>
          <a:xfrm>
            <a:off x="407142" y="1246897"/>
            <a:ext cx="8339666" cy="3416320"/>
          </a:xfrm>
          <a:prstGeom prst="rect">
            <a:avLst/>
          </a:prstGeom>
        </p:spPr>
        <p:txBody>
          <a:bodyPr wrap="square">
            <a:spAutoFit/>
          </a:bodyPr>
          <a:lstStyle/>
          <a:p>
            <a:pPr marL="171450" indent="-171450">
              <a:buSzPts val="1000"/>
              <a:buFont typeface="Arial" panose="020B0604020202020204" pitchFamily="34" charset="0"/>
              <a:buChar char="•"/>
            </a:pPr>
            <a:r>
              <a:rPr lang="en-US" sz="1200" dirty="0">
                <a:latin typeface="Arial" panose="020B0604020202020204" pitchFamily="34" charset="0"/>
              </a:rPr>
              <a:t>If a person is both professional and moral, they won't have a problem with this. If they are unprofessional or immoral, then they shouldn't be working for the firm.	</a:t>
            </a:r>
          </a:p>
          <a:p>
            <a:pPr marL="171450" indent="-171450">
              <a:buSzPts val="1000"/>
              <a:buFont typeface="Arial" panose="020B0604020202020204" pitchFamily="34" charset="0"/>
              <a:buChar char="•"/>
            </a:pPr>
            <a:r>
              <a:rPr lang="en-US" sz="1200" dirty="0">
                <a:latin typeface="Arial" panose="020B0604020202020204" pitchFamily="34" charset="0"/>
              </a:rPr>
              <a:t>It is difficult to segregate out sexual harassment from general bad behavior, because it is generally a more extreme result of tolerating other gender biased behavior which isn't acceptable.  Gender bias, racial biases, homophobic biases, bullying in all facets, can all lead to an environment where it is seen as acceptable, or at least tolerated, to essentially do what you want without regard for how it impacts and affects others.  This can lead to sexual harassment, but I doubt that such harassment would exist in an environment when no form of such inappropriate behavior is tolerated.	</a:t>
            </a:r>
          </a:p>
          <a:p>
            <a:pPr marL="171450" indent="-171450">
              <a:buSzPts val="1000"/>
              <a:buFont typeface="Arial" panose="020B0604020202020204" pitchFamily="34" charset="0"/>
              <a:buChar char="•"/>
            </a:pPr>
            <a:r>
              <a:rPr lang="en-US" sz="1200" dirty="0">
                <a:latin typeface="Arial" panose="020B0604020202020204" pitchFamily="34" charset="0"/>
              </a:rPr>
              <a:t>Many of these questions presupposes that harassment happens in all workplaces and seem somewhat biased.</a:t>
            </a:r>
          </a:p>
          <a:p>
            <a:pPr marL="171450" indent="-171450">
              <a:buSzPts val="1000"/>
              <a:buFont typeface="Arial" panose="020B0604020202020204" pitchFamily="34" charset="0"/>
              <a:buChar char="•"/>
            </a:pPr>
            <a:r>
              <a:rPr lang="en-US" sz="1200" dirty="0">
                <a:latin typeface="Arial" panose="020B0604020202020204" pitchFamily="34" charset="0"/>
              </a:rPr>
              <a:t>Men can be harassed. SH is not a female exclusive club in the workplace.	</a:t>
            </a:r>
          </a:p>
          <a:p>
            <a:pPr marL="171450" indent="-171450">
              <a:buSzPts val="1000"/>
              <a:buFont typeface="Arial" panose="020B0604020202020204" pitchFamily="34" charset="0"/>
              <a:buChar char="•"/>
            </a:pPr>
            <a:r>
              <a:rPr lang="en-US" sz="1200" dirty="0">
                <a:latin typeface="Arial" panose="020B0604020202020204" pitchFamily="34" charset="0"/>
              </a:rPr>
              <a:t>My firms have been safe over my career, it's the world outside, both the professional world and the social world.</a:t>
            </a:r>
          </a:p>
          <a:p>
            <a:pPr marL="171450" indent="-171450">
              <a:buSzPts val="1000"/>
              <a:buFont typeface="Arial" panose="020B0604020202020204" pitchFamily="34" charset="0"/>
              <a:buChar char="•"/>
            </a:pPr>
            <a:r>
              <a:rPr lang="en-US" sz="1200" dirty="0">
                <a:latin typeface="Arial" panose="020B0604020202020204" pitchFamily="34" charset="0"/>
              </a:rPr>
              <a:t>Need to make distinction between sexual harassment and general sexism (which I believe is rampant in law firms)</a:t>
            </a:r>
          </a:p>
          <a:p>
            <a:pPr marL="171450" indent="-171450">
              <a:buSzPts val="1000"/>
              <a:buFont typeface="Arial" panose="020B0604020202020204" pitchFamily="34" charset="0"/>
              <a:buChar char="•"/>
            </a:pPr>
            <a:r>
              <a:rPr lang="en-US" sz="1200" dirty="0">
                <a:latin typeface="Arial" panose="020B0604020202020204" pitchFamily="34" charset="0"/>
              </a:rPr>
              <a:t>our firm is currently looking to engage a powerful speaker on this topic	</a:t>
            </a:r>
          </a:p>
          <a:p>
            <a:pPr marL="171450" indent="-171450">
              <a:buSzPts val="1000"/>
              <a:buFont typeface="Arial" panose="020B0604020202020204" pitchFamily="34" charset="0"/>
              <a:buChar char="•"/>
            </a:pPr>
            <a:r>
              <a:rPr lang="en-US" sz="1200" dirty="0">
                <a:latin typeface="Arial" panose="020B0604020202020204" pitchFamily="34" charset="0"/>
              </a:rPr>
              <a:t>Our firm recently conducted firm-wide mandatory sexual harassment training.	</a:t>
            </a:r>
          </a:p>
          <a:p>
            <a:pPr marL="171450" indent="-171450">
              <a:buSzPts val="1000"/>
              <a:buFont typeface="Arial" panose="020B0604020202020204" pitchFamily="34" charset="0"/>
              <a:buChar char="•"/>
            </a:pPr>
            <a:r>
              <a:rPr lang="en-US" sz="1200" dirty="0">
                <a:latin typeface="Arial" panose="020B0604020202020204" pitchFamily="34" charset="0"/>
              </a:rPr>
              <a:t>Over the years, I've tolerated light sexual misconduct, but nothing that I couldn't handle on my own.  Most of my friends have experienced uncomfortable advances by male co-workers.  I feel the situation has improved over the years.  Most law firms have policies in place now, and consequences of abuse are well known.	</a:t>
            </a:r>
          </a:p>
          <a:p>
            <a:pPr marL="171450" indent="-171450">
              <a:buSzPts val="1000"/>
              <a:buFont typeface="Arial" panose="020B0604020202020204" pitchFamily="34" charset="0"/>
              <a:buChar char="•"/>
            </a:pPr>
            <a:r>
              <a:rPr lang="en-US" sz="1200" dirty="0">
                <a:latin typeface="Arial" panose="020B0604020202020204" pitchFamily="34" charset="0"/>
              </a:rPr>
              <a:t>Sex is a very powerful weapon and some men and women use it to their advantage - the answer?  Just say no.</a:t>
            </a:r>
            <a:endParaRPr lang="en-US" sz="1200" dirty="0"/>
          </a:p>
        </p:txBody>
      </p:sp>
    </p:spTree>
    <p:extLst>
      <p:ext uri="{BB962C8B-B14F-4D97-AF65-F5344CB8AC3E}">
        <p14:creationId xmlns:p14="http://schemas.microsoft.com/office/powerpoint/2010/main" val="2301891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rgbClr val="FFFFFF"/>
                </a:solidFill>
                <a:latin typeface="Roboto"/>
                <a:ea typeface="Roboto"/>
                <a:cs typeface="Roboto"/>
                <a:sym typeface="Roboto"/>
              </a:rPr>
              <a:t>*** Continued -- General Survey Comments ***</a:t>
            </a: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105</a:t>
            </a:fld>
            <a:endParaRPr lang="en"/>
          </a:p>
        </p:txBody>
      </p:sp>
      <p:sp>
        <p:nvSpPr>
          <p:cNvPr id="3" name="Rectangle 2">
            <a:extLst>
              <a:ext uri="{FF2B5EF4-FFF2-40B4-BE49-F238E27FC236}">
                <a16:creationId xmlns:a16="http://schemas.microsoft.com/office/drawing/2014/main" id="{D0DACFE4-E1B0-964F-BA49-C40713126FFC}"/>
              </a:ext>
            </a:extLst>
          </p:cNvPr>
          <p:cNvSpPr/>
          <p:nvPr/>
        </p:nvSpPr>
        <p:spPr>
          <a:xfrm>
            <a:off x="390208" y="1016065"/>
            <a:ext cx="8356600" cy="3477875"/>
          </a:xfrm>
          <a:prstGeom prst="rect">
            <a:avLst/>
          </a:prstGeom>
        </p:spPr>
        <p:txBody>
          <a:bodyPr wrap="square">
            <a:spAutoFit/>
          </a:bodyPr>
          <a:lstStyle/>
          <a:p>
            <a:pPr marL="171450" indent="-171450">
              <a:buSzPts val="1000"/>
              <a:buFont typeface="Arial" panose="020B0604020202020204" pitchFamily="34" charset="0"/>
              <a:buChar char="•"/>
            </a:pPr>
            <a:r>
              <a:rPr lang="en-US" sz="1100" dirty="0">
                <a:latin typeface="+mn-lt"/>
              </a:rPr>
              <a:t>Sitting thru </a:t>
            </a:r>
            <a:r>
              <a:rPr lang="en-US" sz="1100" dirty="0" err="1">
                <a:latin typeface="+mn-lt"/>
              </a:rPr>
              <a:t>mgmt</a:t>
            </a:r>
            <a:r>
              <a:rPr lang="en-US" sz="1100" dirty="0">
                <a:latin typeface="+mn-lt"/>
              </a:rPr>
              <a:t> training we still hear chuckles and jokes so I'm not sure the big picture information is being communicated!</a:t>
            </a:r>
          </a:p>
          <a:p>
            <a:pPr marL="171450" indent="-171450">
              <a:buSzPts val="1000"/>
              <a:buFont typeface="Arial" panose="020B0604020202020204" pitchFamily="34" charset="0"/>
              <a:buChar char="•"/>
            </a:pPr>
            <a:r>
              <a:rPr lang="en-US" sz="1100" dirty="0">
                <a:latin typeface="+mn-lt"/>
              </a:rPr>
              <a:t>We have to do more.  My current firm has strong stance of awareness and training for this and I hope all firms take it as seriously.</a:t>
            </a:r>
          </a:p>
          <a:p>
            <a:pPr marL="171450" indent="-171450">
              <a:buSzPts val="1000"/>
              <a:buFont typeface="Arial" panose="020B0604020202020204" pitchFamily="34" charset="0"/>
              <a:buChar char="•"/>
            </a:pPr>
            <a:r>
              <a:rPr lang="en-US" sz="1100" dirty="0">
                <a:latin typeface="+mn-lt"/>
              </a:rPr>
              <a:t>Can we address Ageism next?	</a:t>
            </a:r>
          </a:p>
          <a:p>
            <a:pPr marL="171450" indent="-171450">
              <a:buSzPts val="1000"/>
              <a:buFont typeface="Arial" panose="020B0604020202020204" pitchFamily="34" charset="0"/>
              <a:buChar char="•"/>
            </a:pPr>
            <a:r>
              <a:rPr lang="en-US" sz="1100" dirty="0">
                <a:latin typeface="Arial" panose="020B0604020202020204" pitchFamily="34" charset="0"/>
              </a:rPr>
              <a:t>When I reported consistent harassment that everyone joked about, the partner was told to stay away from me and out of my office for some undetermined period of time. </a:t>
            </a:r>
            <a:endParaRPr lang="en-US" sz="1100" dirty="0">
              <a:latin typeface="+mn-lt"/>
            </a:endParaRPr>
          </a:p>
          <a:p>
            <a:pPr marL="171450" indent="-171450">
              <a:buSzPts val="1000"/>
              <a:buFont typeface="Arial" panose="020B0604020202020204" pitchFamily="34" charset="0"/>
              <a:buChar char="•"/>
            </a:pPr>
            <a:r>
              <a:rPr lang="en-US" sz="1100" dirty="0">
                <a:latin typeface="+mn-lt"/>
              </a:rPr>
              <a:t>There has NEVER been any type of sexual harassment issues at our firm since I have been here - over 20 years.  The partners just would not stand for it.  They are - and always have been - extremely conscious of the way everyone conducts themselves in the office. If anyone would ever do anything, I have every confidence that they person would be immediately dealt with. The previous sexual harassment I personally experienced happened a long time ago and I was young and naive -  I know I should have spoken up, but I felt I could handle myself - and I did - by removing myself from the situation as soon as I could.</a:t>
            </a:r>
          </a:p>
          <a:p>
            <a:pPr marL="171450" indent="-171450">
              <a:buSzPts val="1000"/>
              <a:buFont typeface="Arial" panose="020B0604020202020204" pitchFamily="34" charset="0"/>
              <a:buChar char="•"/>
            </a:pPr>
            <a:r>
              <a:rPr lang="en-US" sz="1100" dirty="0">
                <a:latin typeface="+mn-lt"/>
              </a:rPr>
              <a:t>This has been going on for many many years. Surprised it has taken this long for something to be done.	</a:t>
            </a:r>
          </a:p>
          <a:p>
            <a:pPr marL="171450" indent="-171450">
              <a:buSzPts val="1000"/>
              <a:buFont typeface="Arial" panose="020B0604020202020204" pitchFamily="34" charset="0"/>
              <a:buChar char="•"/>
            </a:pPr>
            <a:r>
              <a:rPr lang="en-US" sz="1100" dirty="0">
                <a:latin typeface="+mn-lt"/>
              </a:rPr>
              <a:t>This has been the trending issue for the past year or so, and I strongly believe people should be aware of it and understand what inappropriate conduct is. Sometime it seems to me, though, this issue has been turned into a witch hunt,  as I believe it can also  be utilized to destroy reputations. With education, and time, boundaries will become clearer to everyone, and people will feel more at easy reporting and bringing to light unjustified behaviors.	</a:t>
            </a:r>
          </a:p>
          <a:p>
            <a:pPr marL="171450" indent="-171450">
              <a:buSzPts val="1000"/>
              <a:buFont typeface="Arial" panose="020B0604020202020204" pitchFamily="34" charset="0"/>
              <a:buChar char="•"/>
            </a:pPr>
            <a:r>
              <a:rPr lang="en-US" sz="1100" dirty="0">
                <a:latin typeface="+mn-lt"/>
              </a:rPr>
              <a:t>We had some issues in the early 2000's - which I addressed privately with the offender, who later resigned for a new opportunity. Last year we heard some rumblings among female associates that there was gender bias here. I had an outside attorney hire an investigator, who interviewed all of the female employees. No sexual harassment was reported. I don't believe it exists here.</a:t>
            </a:r>
          </a:p>
          <a:p>
            <a:pPr marL="171450" indent="-171450">
              <a:buSzPts val="1000"/>
              <a:buFont typeface="Arial" panose="020B0604020202020204" pitchFamily="34" charset="0"/>
              <a:buChar char="•"/>
            </a:pPr>
            <a:r>
              <a:rPr lang="en-US" sz="1100" dirty="0">
                <a:latin typeface="+mn-lt"/>
              </a:rPr>
              <a:t>We have had a couple of office romance situations but have not had any claims.	</a:t>
            </a:r>
          </a:p>
          <a:p>
            <a:pPr>
              <a:buSzPts val="1000"/>
            </a:pPr>
            <a:r>
              <a:rPr lang="en-US" sz="1100" dirty="0">
                <a:latin typeface="+mn-lt"/>
              </a:rPr>
              <a:t>	</a:t>
            </a:r>
          </a:p>
        </p:txBody>
      </p:sp>
    </p:spTree>
    <p:extLst>
      <p:ext uri="{BB962C8B-B14F-4D97-AF65-F5344CB8AC3E}">
        <p14:creationId xmlns:p14="http://schemas.microsoft.com/office/powerpoint/2010/main" val="19532020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rgbClr val="FFFFFF"/>
                </a:solidFill>
                <a:latin typeface="Roboto"/>
                <a:ea typeface="Roboto"/>
                <a:cs typeface="Roboto"/>
                <a:sym typeface="Roboto"/>
              </a:rPr>
              <a:t>*** Continued -- General Survey Comments ***</a:t>
            </a: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106</a:t>
            </a:fld>
            <a:endParaRPr lang="en"/>
          </a:p>
        </p:txBody>
      </p:sp>
      <p:sp>
        <p:nvSpPr>
          <p:cNvPr id="3" name="Rectangle 2">
            <a:extLst>
              <a:ext uri="{FF2B5EF4-FFF2-40B4-BE49-F238E27FC236}">
                <a16:creationId xmlns:a16="http://schemas.microsoft.com/office/drawing/2014/main" id="{EA401E8C-4784-514C-A32D-1F412017FF18}"/>
              </a:ext>
            </a:extLst>
          </p:cNvPr>
          <p:cNvSpPr/>
          <p:nvPr/>
        </p:nvSpPr>
        <p:spPr>
          <a:xfrm>
            <a:off x="685800" y="1352550"/>
            <a:ext cx="7476066" cy="1938992"/>
          </a:xfrm>
          <a:prstGeom prst="rect">
            <a:avLst/>
          </a:prstGeom>
        </p:spPr>
        <p:txBody>
          <a:bodyPr wrap="square">
            <a:spAutoFit/>
          </a:bodyPr>
          <a:lstStyle/>
          <a:p>
            <a:pPr marL="171450" indent="-171450">
              <a:buSzPts val="1000"/>
              <a:buFont typeface="Arial" panose="020B0604020202020204" pitchFamily="34" charset="0"/>
              <a:buChar char="•"/>
            </a:pPr>
            <a:r>
              <a:rPr lang="en-US" sz="1200" dirty="0">
                <a:latin typeface="Arial" panose="020B0604020202020204" pitchFamily="34" charset="0"/>
              </a:rPr>
              <a:t>We promote a work environment of mutual respect and have very few complaints.  If an issue arises, our management is very supportive of prompt attention and resolution.	</a:t>
            </a:r>
          </a:p>
          <a:p>
            <a:pPr marL="171450" indent="-171450">
              <a:buSzPts val="1000"/>
              <a:buFont typeface="Arial" panose="020B0604020202020204" pitchFamily="34" charset="0"/>
              <a:buChar char="•"/>
            </a:pPr>
            <a:r>
              <a:rPr lang="en-US" sz="1200" dirty="0">
                <a:latin typeface="Arial" panose="020B0604020202020204" pitchFamily="34" charset="0"/>
              </a:rPr>
              <a:t>When I was a young secretary, it was fun to flirt and I dated lawyers in the firm. Now that I am married and in a management role, I find it inappropriate when employees form relationships with co-workers.  The Christmas party flirting between employees is always an issue and I can only hope that one of the parties is not offended (or regret their actions the next day).	</a:t>
            </a:r>
          </a:p>
          <a:p>
            <a:pPr marL="171450" indent="-171450">
              <a:buSzPts val="1000"/>
              <a:buFont typeface="Arial" panose="020B0604020202020204" pitchFamily="34" charset="0"/>
              <a:buChar char="•"/>
            </a:pPr>
            <a:r>
              <a:rPr lang="en-US" sz="1200" dirty="0">
                <a:latin typeface="Arial" panose="020B0604020202020204" pitchFamily="34" charset="0"/>
              </a:rPr>
              <a:t>While our 40-lawyer firm has not experienced any example of harassment, we want to be proactive always and therefore very interested in ALA's advice and recommendations on the topic. Thank you. </a:t>
            </a:r>
          </a:p>
          <a:p>
            <a:pPr marL="171450" indent="-171450">
              <a:buSzPts val="1000"/>
              <a:buFont typeface="Arial" panose="020B0604020202020204" pitchFamily="34" charset="0"/>
              <a:buChar char="•"/>
            </a:pPr>
            <a:r>
              <a:rPr lang="en-US" sz="1200" dirty="0">
                <a:latin typeface="Arial" panose="020B0604020202020204" pitchFamily="34" charset="0"/>
              </a:rPr>
              <a:t>A partner who had been spoken to about harassment in the past was promoted to managing partner.</a:t>
            </a:r>
          </a:p>
          <a:p>
            <a:pPr marL="171450" indent="-171450">
              <a:buSzPts val="1000"/>
              <a:buFont typeface="Arial" panose="020B0604020202020204" pitchFamily="34" charset="0"/>
              <a:buChar char="•"/>
            </a:pPr>
            <a:r>
              <a:rPr lang="en-US" sz="1200" dirty="0">
                <a:latin typeface="Arial" panose="020B0604020202020204" pitchFamily="34" charset="0"/>
              </a:rPr>
              <a:t>Lawyers and management obtain sexual harassment prevention training. Staff does not.</a:t>
            </a:r>
            <a:endParaRPr lang="en-US" sz="1200" dirty="0"/>
          </a:p>
        </p:txBody>
      </p:sp>
    </p:spTree>
    <p:extLst>
      <p:ext uri="{BB962C8B-B14F-4D97-AF65-F5344CB8AC3E}">
        <p14:creationId xmlns:p14="http://schemas.microsoft.com/office/powerpoint/2010/main" val="1799375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lvl="0" algn="ct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107</a:t>
            </a:fld>
            <a:endParaRPr lang="en"/>
          </a:p>
        </p:txBody>
      </p:sp>
      <p:sp>
        <p:nvSpPr>
          <p:cNvPr id="4" name="Rectangle 3">
            <a:extLst>
              <a:ext uri="{FF2B5EF4-FFF2-40B4-BE49-F238E27FC236}">
                <a16:creationId xmlns:a16="http://schemas.microsoft.com/office/drawing/2014/main" id="{A2C5CACA-864C-844A-B4D2-24E167B9C61D}"/>
              </a:ext>
            </a:extLst>
          </p:cNvPr>
          <p:cNvSpPr/>
          <p:nvPr/>
        </p:nvSpPr>
        <p:spPr>
          <a:xfrm>
            <a:off x="3276600" y="2417862"/>
            <a:ext cx="1953593" cy="369332"/>
          </a:xfrm>
          <a:prstGeom prst="rect">
            <a:avLst/>
          </a:prstGeom>
        </p:spPr>
        <p:txBody>
          <a:bodyPr wrap="square">
            <a:spAutoFit/>
          </a:bodyPr>
          <a:lstStyle/>
          <a:p>
            <a:pPr lvl="0" algn="ctr"/>
            <a:r>
              <a:rPr lang="en-US" sz="1800" dirty="0">
                <a:solidFill>
                  <a:schemeClr val="tx1"/>
                </a:solidFill>
                <a:latin typeface="Roboto"/>
                <a:ea typeface="Roboto"/>
                <a:cs typeface="Roboto"/>
                <a:sym typeface="Roboto"/>
              </a:rPr>
              <a:t>End of Report </a:t>
            </a:r>
          </a:p>
        </p:txBody>
      </p:sp>
    </p:spTree>
    <p:extLst>
      <p:ext uri="{BB962C8B-B14F-4D97-AF65-F5344CB8AC3E}">
        <p14:creationId xmlns:p14="http://schemas.microsoft.com/office/powerpoint/2010/main" val="41623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5. The policies apply across the board to lawyers, staff and all gender identities.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DE03E44-A27D-B844-B0F8-74A696C102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Rectangle 2">
            <a:extLst>
              <a:ext uri="{FF2B5EF4-FFF2-40B4-BE49-F238E27FC236}">
                <a16:creationId xmlns:a16="http://schemas.microsoft.com/office/drawing/2014/main" id="{E9487436-DB32-974F-9C91-6A5F3348F13D}"/>
              </a:ext>
            </a:extLst>
          </p:cNvPr>
          <p:cNvSpPr/>
          <p:nvPr/>
        </p:nvSpPr>
        <p:spPr>
          <a:xfrm>
            <a:off x="2099732" y="1772963"/>
            <a:ext cx="4572000" cy="1169551"/>
          </a:xfrm>
          <a:prstGeom prst="rect">
            <a:avLst/>
          </a:prstGeom>
        </p:spPr>
        <p:txBody>
          <a:bodyPr>
            <a:spAutoFit/>
          </a:bodyPr>
          <a:lstStyle/>
          <a:p>
            <a:pPr marL="285750" indent="-285750">
              <a:buFont typeface="Arial" panose="020B0604020202020204" pitchFamily="34" charset="0"/>
              <a:buChar char="•"/>
            </a:pPr>
            <a:r>
              <a:rPr lang="en-US" dirty="0">
                <a:latin typeface="Arial" panose="020B0604020202020204" pitchFamily="34" charset="0"/>
              </a:rPr>
              <a:t>And the infractions depend on who you are and who you are harassing	</a:t>
            </a:r>
          </a:p>
          <a:p>
            <a:pPr marL="285750" indent="-285750">
              <a:buFont typeface="Arial" panose="020B0604020202020204" pitchFamily="34" charset="0"/>
              <a:buChar char="•"/>
            </a:pPr>
            <a:r>
              <a:rPr lang="en-US" dirty="0">
                <a:latin typeface="Arial" panose="020B0604020202020204" pitchFamily="34" charset="0"/>
              </a:rPr>
              <a:t>Lawyers and management obtain sexual harassment prevention training. Staff does not.	</a:t>
            </a:r>
          </a:p>
        </p:txBody>
      </p:sp>
    </p:spTree>
    <p:extLst>
      <p:ext uri="{BB962C8B-B14F-4D97-AF65-F5344CB8AC3E}">
        <p14:creationId xmlns:p14="http://schemas.microsoft.com/office/powerpoint/2010/main" val="136483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6. The term “harassment” is well defined in the policy.</a:t>
            </a:r>
            <a:endParaRPr sz="1800" dirty="0">
              <a:solidFill>
                <a:schemeClr val="lt1"/>
              </a:solidFill>
              <a:latin typeface="Roboto"/>
              <a:ea typeface="Roboto"/>
              <a:cs typeface="Roboto"/>
              <a:sym typeface="Roboto"/>
            </a:endParaRPr>
          </a:p>
        </p:txBody>
      </p:sp>
      <p:pic>
        <p:nvPicPr>
          <p:cNvPr id="100" name="Shape 100" title="Chart"/>
          <p:cNvPicPr preferRelativeResize="0"/>
          <p:nvPr/>
        </p:nvPicPr>
        <p:blipFill>
          <a:blip r:embed="rId3">
            <a:alphaModFix/>
          </a:blip>
          <a:stretch>
            <a:fillRect/>
          </a:stretch>
        </p:blipFill>
        <p:spPr>
          <a:xfrm>
            <a:off x="2208296" y="666750"/>
            <a:ext cx="4727408" cy="2832178"/>
          </a:xfrm>
          <a:prstGeom prst="rect">
            <a:avLst/>
          </a:prstGeom>
          <a:noFill/>
          <a:ln>
            <a:noFill/>
          </a:ln>
        </p:spPr>
      </p:pic>
      <p:graphicFrame>
        <p:nvGraphicFramePr>
          <p:cNvPr id="101" name="Shape 101"/>
          <p:cNvGraphicFramePr/>
          <p:nvPr>
            <p:extLst>
              <p:ext uri="{D42A27DB-BD31-4B8C-83A1-F6EECF244321}">
                <p14:modId xmlns:p14="http://schemas.microsoft.com/office/powerpoint/2010/main" val="238633233"/>
              </p:ext>
            </p:extLst>
          </p:nvPr>
        </p:nvGraphicFramePr>
        <p:xfrm>
          <a:off x="1983750" y="3880968"/>
          <a:ext cx="5176500" cy="979049"/>
        </p:xfrm>
        <a:graphic>
          <a:graphicData uri="http://schemas.openxmlformats.org/drawingml/2006/table">
            <a:tbl>
              <a:tblPr>
                <a:noFill/>
                <a:tableStyleId>{A7998867-1649-4404-A499-E53BE39F8365}</a:tableStyleId>
              </a:tblPr>
              <a:tblGrid>
                <a:gridCol w="1294125">
                  <a:extLst>
                    <a:ext uri="{9D8B030D-6E8A-4147-A177-3AD203B41FA5}">
                      <a16:colId xmlns:a16="http://schemas.microsoft.com/office/drawing/2014/main" val="20000"/>
                    </a:ext>
                  </a:extLst>
                </a:gridCol>
                <a:gridCol w="1294125">
                  <a:extLst>
                    <a:ext uri="{9D8B030D-6E8A-4147-A177-3AD203B41FA5}">
                      <a16:colId xmlns:a16="http://schemas.microsoft.com/office/drawing/2014/main" val="20001"/>
                    </a:ext>
                  </a:extLst>
                </a:gridCol>
                <a:gridCol w="1294125">
                  <a:extLst>
                    <a:ext uri="{9D8B030D-6E8A-4147-A177-3AD203B41FA5}">
                      <a16:colId xmlns:a16="http://schemas.microsoft.com/office/drawing/2014/main" val="20002"/>
                    </a:ext>
                  </a:extLst>
                </a:gridCol>
                <a:gridCol w="1294125">
                  <a:extLst>
                    <a:ext uri="{9D8B030D-6E8A-4147-A177-3AD203B41FA5}">
                      <a16:colId xmlns:a16="http://schemas.microsoft.com/office/drawing/2014/main" val="20003"/>
                    </a:ext>
                  </a:extLst>
                </a:gridCol>
              </a:tblGrid>
              <a:tr h="262466">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 </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38861">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99.04%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97.65%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99.40%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38861">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0.96%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2.35%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0.60%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8861">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0.00%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0.00%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0.00%</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925DA074-DBA1-4E42-8560-55B8D3251A7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latin typeface="Roboto"/>
                <a:ea typeface="Roboto"/>
                <a:cs typeface="Roboto"/>
                <a:sym typeface="Roboto"/>
              </a:rPr>
              <a:t>7. The policy is well communicated/explained.</a:t>
            </a:r>
            <a:endParaRPr sz="1800" dirty="0">
              <a:solidFill>
                <a:schemeClr val="lt1"/>
              </a:solidFill>
              <a:latin typeface="Roboto"/>
              <a:ea typeface="Roboto"/>
              <a:cs typeface="Roboto"/>
              <a:sym typeface="Roboto"/>
            </a:endParaRPr>
          </a:p>
        </p:txBody>
      </p:sp>
      <p:pic>
        <p:nvPicPr>
          <p:cNvPr id="108" name="Shape 108" title="Chart"/>
          <p:cNvPicPr preferRelativeResize="0"/>
          <p:nvPr/>
        </p:nvPicPr>
        <p:blipFill>
          <a:blip r:embed="rId3">
            <a:alphaModFix/>
          </a:blip>
          <a:stretch>
            <a:fillRect/>
          </a:stretch>
        </p:blipFill>
        <p:spPr>
          <a:xfrm>
            <a:off x="2097458" y="658202"/>
            <a:ext cx="4949084" cy="2901659"/>
          </a:xfrm>
          <a:prstGeom prst="rect">
            <a:avLst/>
          </a:prstGeom>
          <a:noFill/>
          <a:ln>
            <a:noFill/>
          </a:ln>
        </p:spPr>
      </p:pic>
      <p:graphicFrame>
        <p:nvGraphicFramePr>
          <p:cNvPr id="109" name="Shape 109"/>
          <p:cNvGraphicFramePr/>
          <p:nvPr>
            <p:extLst>
              <p:ext uri="{D42A27DB-BD31-4B8C-83A1-F6EECF244321}">
                <p14:modId xmlns:p14="http://schemas.microsoft.com/office/powerpoint/2010/main" val="762357920"/>
              </p:ext>
            </p:extLst>
          </p:nvPr>
        </p:nvGraphicFramePr>
        <p:xfrm>
          <a:off x="2103120" y="3752873"/>
          <a:ext cx="4937759" cy="1107144"/>
        </p:xfrm>
        <a:graphic>
          <a:graphicData uri="http://schemas.openxmlformats.org/drawingml/2006/table">
            <a:tbl>
              <a:tblPr>
                <a:noFill/>
                <a:tableStyleId>{A7998867-1649-4404-A499-E53BE39F8365}</a:tableStyleId>
              </a:tblPr>
              <a:tblGrid>
                <a:gridCol w="1085323">
                  <a:extLst>
                    <a:ext uri="{9D8B030D-6E8A-4147-A177-3AD203B41FA5}">
                      <a16:colId xmlns:a16="http://schemas.microsoft.com/office/drawing/2014/main" val="20000"/>
                    </a:ext>
                  </a:extLst>
                </a:gridCol>
                <a:gridCol w="1175738">
                  <a:extLst>
                    <a:ext uri="{9D8B030D-6E8A-4147-A177-3AD203B41FA5}">
                      <a16:colId xmlns:a16="http://schemas.microsoft.com/office/drawing/2014/main" val="20001"/>
                    </a:ext>
                  </a:extLst>
                </a:gridCol>
                <a:gridCol w="1296785">
                  <a:extLst>
                    <a:ext uri="{9D8B030D-6E8A-4147-A177-3AD203B41FA5}">
                      <a16:colId xmlns:a16="http://schemas.microsoft.com/office/drawing/2014/main" val="20002"/>
                    </a:ext>
                  </a:extLst>
                </a:gridCol>
                <a:gridCol w="1379913">
                  <a:extLst>
                    <a:ext uri="{9D8B030D-6E8A-4147-A177-3AD203B41FA5}">
                      <a16:colId xmlns:a16="http://schemas.microsoft.com/office/drawing/2014/main" val="20003"/>
                    </a:ext>
                  </a:extLst>
                </a:gridCol>
              </a:tblGrid>
              <a:tr h="281094">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a:t>
                      </a:r>
                      <a:endParaRPr sz="1000" b="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0000"/>
                    </a:solidFill>
                  </a:tcPr>
                </a:tc>
                <a:tc>
                  <a:txBody>
                    <a:bodyPr/>
                    <a:lstStyle/>
                    <a:p>
                      <a:pPr marL="0" marR="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7535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Agree</a:t>
                      </a:r>
                      <a:endParaRPr sz="1000" dirty="0">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C2"/>
                    </a:solidFill>
                  </a:tcPr>
                </a:tc>
                <a:tc>
                  <a:txBody>
                    <a:bodyPr/>
                    <a:lstStyle/>
                    <a:p>
                      <a:pPr marL="0" lvl="0" indent="0" algn="ctr" rtl="0">
                        <a:lnSpc>
                          <a:spcPct val="115000"/>
                        </a:lnSpc>
                        <a:spcBef>
                          <a:spcPts val="0"/>
                        </a:spcBef>
                        <a:spcAft>
                          <a:spcPts val="0"/>
                        </a:spcAft>
                        <a:buNone/>
                      </a:pPr>
                      <a:r>
                        <a:rPr lang="en" sz="1000" dirty="0"/>
                        <a:t>76.56%</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C2"/>
                    </a:solidFill>
                  </a:tcPr>
                </a:tc>
                <a:tc>
                  <a:txBody>
                    <a:bodyPr/>
                    <a:lstStyle/>
                    <a:p>
                      <a:pPr marL="0" lvl="0" indent="0" algn="ctr" rtl="0">
                        <a:lnSpc>
                          <a:spcPct val="115000"/>
                        </a:lnSpc>
                        <a:spcBef>
                          <a:spcPts val="0"/>
                        </a:spcBef>
                        <a:spcAft>
                          <a:spcPts val="0"/>
                        </a:spcAft>
                        <a:buNone/>
                      </a:pPr>
                      <a:r>
                        <a:rPr lang="en" sz="1000" dirty="0"/>
                        <a:t>78.26%</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t>76.15%</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535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Disagree</a:t>
                      </a:r>
                      <a:endParaRPr sz="1000" dirty="0">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t>14.11%</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t>8.70%</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a:t>15.38%</a:t>
                      </a:r>
                      <a:endParaRPr sz="1000"/>
                    </a:p>
                  </a:txBody>
                  <a:tcPr marL="28575" marR="28575" marT="19050" marB="1905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753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t>9.34%</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t>13.04%</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t>8.46%</a:t>
                      </a:r>
                      <a:endParaRPr sz="1000" dirty="0"/>
                    </a:p>
                  </a:txBody>
                  <a:tcPr marL="28575" marR="28575" marT="19050" marB="1905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E084F603-0E0D-DF4D-BBC5-66877B33E7C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latin typeface="Roboto"/>
                <a:ea typeface="Roboto"/>
                <a:cs typeface="Roboto"/>
                <a:sym typeface="Roboto"/>
              </a:rPr>
              <a:t>7. The policy is well communicated/explained. </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817FC03-2CFA-4B4C-AB0E-86CF165CFEB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4" name="Rectangle 3">
            <a:extLst>
              <a:ext uri="{FF2B5EF4-FFF2-40B4-BE49-F238E27FC236}">
                <a16:creationId xmlns:a16="http://schemas.microsoft.com/office/drawing/2014/main" id="{81BD6FA4-9A69-0B4C-B0FD-226803947A8F}"/>
              </a:ext>
            </a:extLst>
          </p:cNvPr>
          <p:cNvSpPr/>
          <p:nvPr/>
        </p:nvSpPr>
        <p:spPr>
          <a:xfrm>
            <a:off x="364067" y="789095"/>
            <a:ext cx="8415866" cy="3970318"/>
          </a:xfrm>
          <a:prstGeom prst="rect">
            <a:avLst/>
          </a:prstGeom>
        </p:spPr>
        <p:txBody>
          <a:bodyPr wrap="square">
            <a:spAutoFit/>
          </a:bodyPr>
          <a:lstStyle/>
          <a:p>
            <a:pPr marL="285750" indent="-285750">
              <a:buFont typeface="Arial" panose="020B0604020202020204" pitchFamily="34" charset="0"/>
              <a:buChar char="•"/>
            </a:pPr>
            <a:r>
              <a:rPr lang="en-US" sz="1200" dirty="0">
                <a:latin typeface="Arial" panose="020B0604020202020204" pitchFamily="34" charset="0"/>
              </a:rPr>
              <a:t>Annual meetings for all firm members.	</a:t>
            </a:r>
          </a:p>
          <a:p>
            <a:pPr marL="285750" indent="-285750">
              <a:buFont typeface="Arial" panose="020B0604020202020204" pitchFamily="34" charset="0"/>
              <a:buChar char="•"/>
            </a:pPr>
            <a:r>
              <a:rPr lang="en-US" sz="1200" dirty="0">
                <a:latin typeface="Arial" panose="020B0604020202020204" pitchFamily="34" charset="0"/>
              </a:rPr>
              <a:t>Annual training is required.	</a:t>
            </a:r>
          </a:p>
          <a:p>
            <a:pPr marL="285750" indent="-285750">
              <a:buFont typeface="Arial" panose="020B0604020202020204" pitchFamily="34" charset="0"/>
              <a:buChar char="•"/>
            </a:pPr>
            <a:r>
              <a:rPr lang="en-US" sz="1200" dirty="0">
                <a:latin typeface="Arial" panose="020B0604020202020204" pitchFamily="34" charset="0"/>
              </a:rPr>
              <a:t>Currently working towards improving with more frequent training.	</a:t>
            </a:r>
          </a:p>
          <a:p>
            <a:pPr marL="285750" indent="-285750">
              <a:buFont typeface="Arial" panose="020B0604020202020204" pitchFamily="34" charset="0"/>
              <a:buChar char="•"/>
            </a:pPr>
            <a:r>
              <a:rPr lang="en-US" sz="1200" dirty="0">
                <a:latin typeface="Arial" panose="020B0604020202020204" pitchFamily="34" charset="0"/>
              </a:rPr>
              <a:t>Employees sign off on it in the handbook, but it's not generally a discussion topic when onboarding or in any other capacity (unless we were to have the need to address it).	</a:t>
            </a:r>
          </a:p>
          <a:p>
            <a:pPr marL="285750" indent="-285750">
              <a:buFont typeface="Arial" panose="020B0604020202020204" pitchFamily="34" charset="0"/>
              <a:buChar char="•"/>
            </a:pPr>
            <a:r>
              <a:rPr lang="en-US" sz="1200" dirty="0">
                <a:latin typeface="Arial" panose="020B0604020202020204" pitchFamily="34" charset="0"/>
              </a:rPr>
              <a:t>I need to do a meeting with everyone to go over the policy again. It has been a few years since that was done. I have only been here a year, so I think it's time.	</a:t>
            </a:r>
          </a:p>
          <a:p>
            <a:pPr marL="285750" indent="-285750">
              <a:buFont typeface="Arial" panose="020B0604020202020204" pitchFamily="34" charset="0"/>
              <a:buChar char="•"/>
            </a:pPr>
            <a:r>
              <a:rPr lang="en-US" sz="1200" dirty="0">
                <a:latin typeface="Arial" panose="020B0604020202020204" pitchFamily="34" charset="0"/>
              </a:rPr>
              <a:t>I think we can do a better job, i.e. recirculating at least once a year and making it mandatory to read it.	</a:t>
            </a:r>
          </a:p>
          <a:p>
            <a:pPr marL="285750" indent="-285750">
              <a:buFont typeface="Arial" panose="020B0604020202020204" pitchFamily="34" charset="0"/>
              <a:buChar char="•"/>
            </a:pPr>
            <a:r>
              <a:rPr lang="en-US" sz="1200" dirty="0">
                <a:latin typeface="Arial" panose="020B0604020202020204" pitchFamily="34" charset="0"/>
              </a:rPr>
              <a:t>I think we do a good job during orientation and onboarding, but we don't do annual reminders and probably should, for this and all policies.  Some firms actually do an annual acknowledgment sign off for all policies - probably a good idea.	</a:t>
            </a:r>
          </a:p>
          <a:p>
            <a:pPr marL="285750" indent="-285750">
              <a:buFont typeface="Arial" panose="020B0604020202020204" pitchFamily="34" charset="0"/>
              <a:buChar char="•"/>
            </a:pPr>
            <a:r>
              <a:rPr lang="en-US" sz="1200" dirty="0">
                <a:latin typeface="Arial" panose="020B0604020202020204" pitchFamily="34" charset="0"/>
              </a:rPr>
              <a:t>In the wake of the national attn. on this issue, I feel it needs to be re-communicated to ALL.	</a:t>
            </a:r>
          </a:p>
          <a:p>
            <a:pPr marL="285750" indent="-285750">
              <a:buFont typeface="Arial" panose="020B0604020202020204" pitchFamily="34" charset="0"/>
              <a:buChar char="•"/>
            </a:pPr>
            <a:r>
              <a:rPr lang="en-US" sz="1200" dirty="0">
                <a:latin typeface="Arial" panose="020B0604020202020204" pitchFamily="34" charset="0"/>
              </a:rPr>
              <a:t>It is being reviewed again to be sure the policy is fully explained.	</a:t>
            </a:r>
          </a:p>
          <a:p>
            <a:pPr marL="285750" indent="-285750">
              <a:buFont typeface="Arial" panose="020B0604020202020204" pitchFamily="34" charset="0"/>
              <a:buChar char="•"/>
            </a:pPr>
            <a:r>
              <a:rPr lang="en-US" sz="1200" dirty="0">
                <a:latin typeface="Arial" panose="020B0604020202020204" pitchFamily="34" charset="0"/>
              </a:rPr>
              <a:t>It is addressed upon review of the employee handbook.	</a:t>
            </a:r>
          </a:p>
          <a:p>
            <a:pPr marL="285750" indent="-285750">
              <a:buFont typeface="Arial" panose="020B0604020202020204" pitchFamily="34" charset="0"/>
              <a:buChar char="•"/>
            </a:pPr>
            <a:r>
              <a:rPr lang="en-US" sz="1200" dirty="0">
                <a:latin typeface="Arial" panose="020B0604020202020204" pitchFamily="34" charset="0"/>
              </a:rPr>
              <a:t>It is beneficial to hold a "sex" talk annually for all supervisors. You can easily obtain CLE credit.	</a:t>
            </a:r>
          </a:p>
          <a:p>
            <a:pPr marL="285750" indent="-285750">
              <a:buFont typeface="Arial" panose="020B0604020202020204" pitchFamily="34" charset="0"/>
              <a:buChar char="•"/>
            </a:pPr>
            <a:r>
              <a:rPr lang="en-US" sz="1200" dirty="0">
                <a:latin typeface="Arial" panose="020B0604020202020204" pitchFamily="34" charset="0"/>
              </a:rPr>
              <a:t>It is clearly stated; however, I feel like very few people go back and ever review their handbook and read policy.	</a:t>
            </a:r>
          </a:p>
          <a:p>
            <a:pPr marL="285750" indent="-285750">
              <a:buFont typeface="Arial" panose="020B0604020202020204" pitchFamily="34" charset="0"/>
              <a:buChar char="•"/>
            </a:pPr>
            <a:r>
              <a:rPr lang="en-US" sz="1200" dirty="0">
                <a:latin typeface="Arial" panose="020B0604020202020204" pitchFamily="34" charset="0"/>
              </a:rPr>
              <a:t>It is communicated to new hires.  We have never had a reminder of the policy.	</a:t>
            </a:r>
          </a:p>
          <a:p>
            <a:pPr marL="285750" indent="-285750">
              <a:buFont typeface="Arial" panose="020B0604020202020204" pitchFamily="34" charset="0"/>
              <a:buChar char="•"/>
            </a:pPr>
            <a:r>
              <a:rPr lang="en-US" sz="1200" dirty="0">
                <a:latin typeface="Arial" panose="020B0604020202020204" pitchFamily="34" charset="0"/>
              </a:rPr>
              <a:t>It is given to new employees, but not re-addressed from time to time.	</a:t>
            </a:r>
          </a:p>
          <a:p>
            <a:pPr marL="285750" indent="-285750">
              <a:buFont typeface="Arial" panose="020B0604020202020204" pitchFamily="34" charset="0"/>
              <a:buChar char="•"/>
            </a:pPr>
            <a:r>
              <a:rPr lang="en-US" sz="1200" dirty="0">
                <a:latin typeface="Arial" panose="020B0604020202020204" pitchFamily="34" charset="0"/>
              </a:rPr>
              <a:t>It is in the handbook; we have had one training session in the past 13 years.	</a:t>
            </a:r>
          </a:p>
          <a:p>
            <a:pPr marL="285750" indent="-285750">
              <a:buFont typeface="Arial" panose="020B0604020202020204" pitchFamily="34" charset="0"/>
              <a:buChar char="•"/>
            </a:pPr>
            <a:r>
              <a:rPr lang="en-US" sz="1200" dirty="0">
                <a:latin typeface="Arial" panose="020B0604020202020204" pitchFamily="34" charset="0"/>
              </a:rPr>
              <a:t>It is in the manual, however do they read the manual....?	</a:t>
            </a:r>
          </a:p>
          <a:p>
            <a:pPr marL="285750" indent="-285750">
              <a:buFont typeface="Arial" panose="020B0604020202020204" pitchFamily="34" charset="0"/>
              <a:buChar char="•"/>
            </a:pPr>
            <a:r>
              <a:rPr lang="en-US" sz="1200" dirty="0">
                <a:latin typeface="Arial" panose="020B0604020202020204" pitchFamily="34" charset="0"/>
              </a:rPr>
              <a:t>It is shown to new hires. There has not been regularly scheduled training.	</a:t>
            </a:r>
          </a:p>
          <a:p>
            <a:pPr marL="285750" indent="-285750">
              <a:buFont typeface="Arial" panose="020B0604020202020204" pitchFamily="34" charset="0"/>
              <a:buChar char="•"/>
            </a:pPr>
            <a:r>
              <a:rPr lang="en-US" sz="1200" dirty="0">
                <a:latin typeface="Arial" panose="020B0604020202020204" pitchFamily="34" charset="0"/>
              </a:rPr>
              <a:t>It's part of EE handbook.</a:t>
            </a:r>
            <a:endParaRPr lang="en-US" sz="1200" dirty="0"/>
          </a:p>
        </p:txBody>
      </p:sp>
    </p:spTree>
    <p:extLst>
      <p:ext uri="{BB962C8B-B14F-4D97-AF65-F5344CB8AC3E}">
        <p14:creationId xmlns:p14="http://schemas.microsoft.com/office/powerpoint/2010/main" val="244794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chemeClr val="lt1"/>
                </a:solidFill>
                <a:latin typeface="Roboto"/>
                <a:ea typeface="Roboto"/>
                <a:cs typeface="Roboto"/>
                <a:sym typeface="Roboto"/>
              </a:rPr>
              <a:t>7.  Continued -- The policy is well communicated/explained. </a:t>
            </a:r>
          </a:p>
        </p:txBody>
      </p:sp>
      <p:sp>
        <p:nvSpPr>
          <p:cNvPr id="2" name="Slide Number Placeholder 1">
            <a:extLst>
              <a:ext uri="{FF2B5EF4-FFF2-40B4-BE49-F238E27FC236}">
                <a16:creationId xmlns:a16="http://schemas.microsoft.com/office/drawing/2014/main" id="{E084F603-0E0D-DF4D-BBC5-66877B33E7C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Rectangle 2">
            <a:extLst>
              <a:ext uri="{FF2B5EF4-FFF2-40B4-BE49-F238E27FC236}">
                <a16:creationId xmlns:a16="http://schemas.microsoft.com/office/drawing/2014/main" id="{B9973E98-6905-A040-AC27-F7EC27EFA725}"/>
              </a:ext>
            </a:extLst>
          </p:cNvPr>
          <p:cNvSpPr/>
          <p:nvPr/>
        </p:nvSpPr>
        <p:spPr>
          <a:xfrm>
            <a:off x="414867" y="631538"/>
            <a:ext cx="8509000" cy="4154984"/>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Nobody wants to talk about it.	</a:t>
            </a:r>
          </a:p>
          <a:p>
            <a:pPr marL="171450" indent="-171450">
              <a:buFont typeface="Arial" panose="020B0604020202020204" pitchFamily="34" charset="0"/>
              <a:buChar char="•"/>
            </a:pPr>
            <a:r>
              <a:rPr lang="en-US" sz="1100" dirty="0">
                <a:latin typeface="Arial" panose="020B0604020202020204" pitchFamily="34" charset="0"/>
              </a:rPr>
              <a:t>Our policy is in our handbook which is lengthy and people probably don't really read.  It really should be circulated separately and periodically.	</a:t>
            </a:r>
          </a:p>
          <a:p>
            <a:pPr marL="171450" indent="-171450">
              <a:buFont typeface="Arial" panose="020B0604020202020204" pitchFamily="34" charset="0"/>
              <a:buChar char="•"/>
            </a:pPr>
            <a:r>
              <a:rPr lang="en-US" sz="1100" dirty="0">
                <a:latin typeface="Arial" panose="020B0604020202020204" pitchFamily="34" charset="0"/>
              </a:rPr>
              <a:t>Policy is communicated in the firm's policy manual	</a:t>
            </a:r>
          </a:p>
          <a:p>
            <a:pPr marL="171450" indent="-171450">
              <a:buFont typeface="Arial" panose="020B0604020202020204" pitchFamily="34" charset="0"/>
              <a:buChar char="•"/>
            </a:pPr>
            <a:r>
              <a:rPr lang="en-US" sz="1100" dirty="0">
                <a:latin typeface="Arial" panose="020B0604020202020204" pitchFamily="34" charset="0"/>
              </a:rPr>
              <a:t>The handbook documents very well but we never do follow up and most employees have been here for a very very long time....decades…</a:t>
            </a:r>
          </a:p>
          <a:p>
            <a:pPr marL="171450" indent="-171450">
              <a:buFont typeface="Arial" panose="020B0604020202020204" pitchFamily="34" charset="0"/>
              <a:buChar char="•"/>
            </a:pPr>
            <a:r>
              <a:rPr lang="en-US" sz="1100" dirty="0">
                <a:latin typeface="Arial" panose="020B0604020202020204" pitchFamily="34" charset="0"/>
              </a:rPr>
              <a:t>The policies are given to everyone and communicated to each new employee. I believe everyone knows that we have a policy manual, but I doubt everyone understands every policy within even though they contain an appropriate level of information.	</a:t>
            </a:r>
          </a:p>
          <a:p>
            <a:pPr marL="171450" indent="-171450">
              <a:buFont typeface="Arial" panose="020B0604020202020204" pitchFamily="34" charset="0"/>
              <a:buChar char="•"/>
            </a:pPr>
            <a:r>
              <a:rPr lang="en-US" sz="1100" dirty="0">
                <a:latin typeface="Arial" panose="020B0604020202020204" pitchFamily="34" charset="0"/>
              </a:rPr>
              <a:t>The policy is provided as a new hire, but rarely visited after that. If you are a long-tenured employee you probably haven't read the policy in years, and may not know if it exists.	</a:t>
            </a:r>
          </a:p>
          <a:p>
            <a:pPr marL="171450" indent="-171450">
              <a:buFont typeface="Arial" panose="020B0604020202020204" pitchFamily="34" charset="0"/>
              <a:buChar char="•"/>
            </a:pPr>
            <a:r>
              <a:rPr lang="en-US" sz="1100" dirty="0">
                <a:latin typeface="Arial" panose="020B0604020202020204" pitchFamily="34" charset="0"/>
              </a:rPr>
              <a:t>The written policy is included in all new-hire materials; beyond that, it is not discussed unless a violation is reported.	</a:t>
            </a:r>
          </a:p>
          <a:p>
            <a:pPr marL="171450" indent="-171450">
              <a:buFont typeface="Arial" panose="020B0604020202020204" pitchFamily="34" charset="0"/>
              <a:buChar char="•"/>
            </a:pPr>
            <a:r>
              <a:rPr lang="en-US" sz="1100" dirty="0">
                <a:latin typeface="Arial" panose="020B0604020202020204" pitchFamily="34" charset="0"/>
              </a:rPr>
              <a:t>Unless employees are newly hired, they don't hear about the Anti-Harassment Policy.	</a:t>
            </a:r>
          </a:p>
          <a:p>
            <a:pPr marL="171450" indent="-171450">
              <a:buFont typeface="Arial" panose="020B0604020202020204" pitchFamily="34" charset="0"/>
              <a:buChar char="•"/>
            </a:pPr>
            <a:r>
              <a:rPr lang="en-US" sz="1100" dirty="0">
                <a:latin typeface="Arial" panose="020B0604020202020204" pitchFamily="34" charset="0"/>
              </a:rPr>
              <a:t>We are finally re-issuing our Personnel Manual where our policy is contained but prior to this, it had not been published since 2008.</a:t>
            </a:r>
          </a:p>
          <a:p>
            <a:pPr marL="171450" indent="-171450">
              <a:buFont typeface="Arial" panose="020B0604020202020204" pitchFamily="34" charset="0"/>
              <a:buChar char="•"/>
            </a:pPr>
            <a:r>
              <a:rPr lang="en-US" sz="1100" dirty="0">
                <a:latin typeface="Arial" panose="020B0604020202020204" pitchFamily="34" charset="0"/>
              </a:rPr>
              <a:t>we are holding training sessions over the next month firm wide.	</a:t>
            </a:r>
          </a:p>
          <a:p>
            <a:pPr marL="171450" indent="-171450">
              <a:buFont typeface="Arial" panose="020B0604020202020204" pitchFamily="34" charset="0"/>
              <a:buChar char="•"/>
            </a:pPr>
            <a:r>
              <a:rPr lang="en-US" sz="1100" dirty="0">
                <a:latin typeface="Arial" panose="020B0604020202020204" pitchFamily="34" charset="0"/>
              </a:rPr>
              <a:t>We give a copy of the policy to every new employee.  When the policy was originally created, we gave it to everyone.	</a:t>
            </a:r>
          </a:p>
          <a:p>
            <a:pPr marL="171450" indent="-171450">
              <a:buFont typeface="Arial" panose="020B0604020202020204" pitchFamily="34" charset="0"/>
              <a:buChar char="•"/>
            </a:pPr>
            <a:r>
              <a:rPr lang="en-US" sz="1100" dirty="0">
                <a:latin typeface="Arial" panose="020B0604020202020204" pitchFamily="34" charset="0"/>
              </a:rPr>
              <a:t>We have not had training in a few years. Many new managers do not know their responsibilities.	</a:t>
            </a:r>
          </a:p>
          <a:p>
            <a:pPr marL="171450" indent="-171450">
              <a:buFont typeface="Arial" panose="020B0604020202020204" pitchFamily="34" charset="0"/>
              <a:buChar char="•"/>
            </a:pPr>
            <a:r>
              <a:rPr lang="en-US" sz="1100" dirty="0">
                <a:latin typeface="Arial" panose="020B0604020202020204" pitchFamily="34" charset="0"/>
              </a:rPr>
              <a:t>We have yearly sexual harassment training.	</a:t>
            </a:r>
          </a:p>
          <a:p>
            <a:pPr marL="171450" indent="-171450">
              <a:buFont typeface="Arial" panose="020B0604020202020204" pitchFamily="34" charset="0"/>
              <a:buChar char="•"/>
            </a:pPr>
            <a:r>
              <a:rPr lang="en-US" sz="1100" dirty="0">
                <a:latin typeface="Arial" panose="020B0604020202020204" pitchFamily="34" charset="0"/>
              </a:rPr>
              <a:t>We require everyone to sign forms stating they understand the firm's anti-harassment and anti-sexual harassment policies, but there isn't additional training.	</a:t>
            </a:r>
          </a:p>
          <a:p>
            <a:pPr marL="171450" indent="-171450">
              <a:buFont typeface="Arial" panose="020B0604020202020204" pitchFamily="34" charset="0"/>
              <a:buChar char="•"/>
            </a:pPr>
            <a:r>
              <a:rPr lang="en-US" sz="1100" dirty="0">
                <a:latin typeface="Arial" panose="020B0604020202020204" pitchFamily="34" charset="0"/>
              </a:rPr>
              <a:t>Well explained in the employee handbook. All lawyers and staff acknowledge receipt and understanding of the policies. However, no annual or periodic follow up or training. 	</a:t>
            </a:r>
          </a:p>
          <a:p>
            <a:pPr marL="171450" indent="-171450">
              <a:buFont typeface="Arial" panose="020B0604020202020204" pitchFamily="34" charset="0"/>
              <a:buChar char="•"/>
            </a:pPr>
            <a:r>
              <a:rPr lang="en-US" sz="1100" dirty="0">
                <a:latin typeface="Arial" panose="020B0604020202020204" pitchFamily="34" charset="0"/>
              </a:rPr>
              <a:t>While it is addressed clearly in the employee handbook, it is not ever talked about or explained once the employee has the handbook until something happens.	</a:t>
            </a:r>
          </a:p>
          <a:p>
            <a:pPr marL="171450" indent="-171450">
              <a:buFont typeface="Arial" panose="020B0604020202020204" pitchFamily="34" charset="0"/>
              <a:buChar char="•"/>
            </a:pPr>
            <a:r>
              <a:rPr lang="en-US" sz="1100" dirty="0">
                <a:latin typeface="Arial" panose="020B0604020202020204" pitchFamily="34" charset="0"/>
              </a:rPr>
              <a:t>While it is part of the employee handbook, no one has ever expressed it verbally to the employees.	</a:t>
            </a:r>
          </a:p>
        </p:txBody>
      </p:sp>
    </p:spTree>
    <p:extLst>
      <p:ext uri="{BB962C8B-B14F-4D97-AF65-F5344CB8AC3E}">
        <p14:creationId xmlns:p14="http://schemas.microsoft.com/office/powerpoint/2010/main" val="341314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Roboto"/>
                <a:ea typeface="Roboto"/>
                <a:cs typeface="Roboto"/>
                <a:sym typeface="Roboto"/>
              </a:rPr>
              <a:t>8. The policy is enforced.</a:t>
            </a:r>
            <a:endParaRPr sz="1800" b="1">
              <a:solidFill>
                <a:schemeClr val="lt1"/>
              </a:solidFill>
              <a:latin typeface="Roboto"/>
              <a:ea typeface="Roboto"/>
              <a:cs typeface="Roboto"/>
              <a:sym typeface="Roboto"/>
            </a:endParaRPr>
          </a:p>
        </p:txBody>
      </p:sp>
      <p:pic>
        <p:nvPicPr>
          <p:cNvPr id="116" name="Shape 116" title="Chart"/>
          <p:cNvPicPr preferRelativeResize="0"/>
          <p:nvPr/>
        </p:nvPicPr>
        <p:blipFill>
          <a:blip r:embed="rId3">
            <a:alphaModFix/>
          </a:blip>
          <a:stretch>
            <a:fillRect/>
          </a:stretch>
        </p:blipFill>
        <p:spPr>
          <a:xfrm>
            <a:off x="2362200" y="652930"/>
            <a:ext cx="4639733" cy="2875308"/>
          </a:xfrm>
          <a:prstGeom prst="rect">
            <a:avLst/>
          </a:prstGeom>
          <a:noFill/>
          <a:ln>
            <a:noFill/>
          </a:ln>
        </p:spPr>
      </p:pic>
      <p:graphicFrame>
        <p:nvGraphicFramePr>
          <p:cNvPr id="117" name="Shape 117"/>
          <p:cNvGraphicFramePr/>
          <p:nvPr>
            <p:extLst>
              <p:ext uri="{D42A27DB-BD31-4B8C-83A1-F6EECF244321}">
                <p14:modId xmlns:p14="http://schemas.microsoft.com/office/powerpoint/2010/main" val="3324578769"/>
              </p:ext>
            </p:extLst>
          </p:nvPr>
        </p:nvGraphicFramePr>
        <p:xfrm>
          <a:off x="2068974" y="3734567"/>
          <a:ext cx="5226183" cy="1125450"/>
        </p:xfrm>
        <a:graphic>
          <a:graphicData uri="http://schemas.openxmlformats.org/drawingml/2006/table">
            <a:tbl>
              <a:tblPr>
                <a:noFill/>
                <a:tableStyleId>{A7998867-1649-4404-A499-E53BE39F8365}</a:tableStyleId>
              </a:tblPr>
              <a:tblGrid>
                <a:gridCol w="1245725">
                  <a:extLst>
                    <a:ext uri="{9D8B030D-6E8A-4147-A177-3AD203B41FA5}">
                      <a16:colId xmlns:a16="http://schemas.microsoft.com/office/drawing/2014/main" val="20000"/>
                    </a:ext>
                  </a:extLst>
                </a:gridCol>
                <a:gridCol w="1245725">
                  <a:extLst>
                    <a:ext uri="{9D8B030D-6E8A-4147-A177-3AD203B41FA5}">
                      <a16:colId xmlns:a16="http://schemas.microsoft.com/office/drawing/2014/main" val="20001"/>
                    </a:ext>
                  </a:extLst>
                </a:gridCol>
                <a:gridCol w="1245725">
                  <a:extLst>
                    <a:ext uri="{9D8B030D-6E8A-4147-A177-3AD203B41FA5}">
                      <a16:colId xmlns:a16="http://schemas.microsoft.com/office/drawing/2014/main" val="20002"/>
                    </a:ext>
                  </a:extLst>
                </a:gridCol>
                <a:gridCol w="1489008">
                  <a:extLst>
                    <a:ext uri="{9D8B030D-6E8A-4147-A177-3AD203B41FA5}">
                      <a16:colId xmlns:a16="http://schemas.microsoft.com/office/drawing/2014/main" val="20003"/>
                    </a:ext>
                  </a:extLst>
                </a:gridCol>
              </a:tblGrid>
              <a:tr h="378675">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489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83.95%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t>83.53%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84.06%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89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4.42%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2.35%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4.93%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89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11.63%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14.12%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11.01%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EDEC3F47-277C-4A4F-BFBA-074788FC6AA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Roboto"/>
                <a:ea typeface="Roboto"/>
                <a:cs typeface="Roboto"/>
                <a:sym typeface="Roboto"/>
              </a:rPr>
              <a:t>8. The policy is enforced.</a:t>
            </a:r>
            <a:endParaRPr sz="1800" b="1">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824C100-3B19-4349-83B0-D5C4ED77CFF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3" name="Rectangle 2">
            <a:extLst>
              <a:ext uri="{FF2B5EF4-FFF2-40B4-BE49-F238E27FC236}">
                <a16:creationId xmlns:a16="http://schemas.microsoft.com/office/drawing/2014/main" id="{6044AD85-1B4F-CE4B-B6D2-E81C044C1276}"/>
              </a:ext>
            </a:extLst>
          </p:cNvPr>
          <p:cNvSpPr/>
          <p:nvPr/>
        </p:nvSpPr>
        <p:spPr>
          <a:xfrm>
            <a:off x="390208" y="872188"/>
            <a:ext cx="8356600" cy="3647152"/>
          </a:xfrm>
          <a:prstGeom prst="rect">
            <a:avLst/>
          </a:prstGeom>
        </p:spPr>
        <p:txBody>
          <a:bodyPr wrap="square">
            <a:spAutoFit/>
          </a:bodyPr>
          <a:lstStyle/>
          <a:p>
            <a:pPr marL="342900" indent="-342900">
              <a:buFont typeface="Arial" panose="020B0604020202020204" pitchFamily="34" charset="0"/>
              <a:buChar char="•"/>
            </a:pPr>
            <a:r>
              <a:rPr lang="en-US" sz="1100" dirty="0">
                <a:latin typeface="Arial" panose="020B0604020202020204" pitchFamily="34" charset="0"/>
              </a:rPr>
              <a:t>Anything reported has been immediately dealt with.	</a:t>
            </a:r>
          </a:p>
          <a:p>
            <a:pPr marL="342900" indent="-342900">
              <a:buFont typeface="Arial" panose="020B0604020202020204" pitchFamily="34" charset="0"/>
              <a:buChar char="•"/>
            </a:pPr>
            <a:r>
              <a:rPr lang="en-US" sz="1100" dirty="0">
                <a:latin typeface="Arial" panose="020B0604020202020204" pitchFamily="34" charset="0"/>
              </a:rPr>
              <a:t>At my current firm, we do not have any issues that I am aware. At previous firms, the policy was not properly enforced. It all depended on who was the offender and how much business did that person develop.</a:t>
            </a:r>
          </a:p>
          <a:p>
            <a:pPr marL="342900" indent="-342900">
              <a:buFont typeface="Arial" panose="020B0604020202020204" pitchFamily="34" charset="0"/>
              <a:buChar char="•"/>
            </a:pPr>
            <a:r>
              <a:rPr lang="en-US" sz="1100" dirty="0">
                <a:latin typeface="Arial" panose="020B0604020202020204" pitchFamily="34" charset="0"/>
              </a:rPr>
              <a:t>Except when the harasser is a VIP.	</a:t>
            </a:r>
          </a:p>
          <a:p>
            <a:pPr marL="342900" indent="-342900">
              <a:buFont typeface="Arial" panose="020B0604020202020204" pitchFamily="34" charset="0"/>
              <a:buChar char="•"/>
            </a:pPr>
            <a:r>
              <a:rPr lang="en-US" sz="1100" dirty="0">
                <a:latin typeface="Arial" panose="020B0604020202020204" pitchFamily="34" charset="0"/>
              </a:rPr>
              <a:t>Fortunately, I have never been confronted with an issue to enforce.	</a:t>
            </a:r>
          </a:p>
          <a:p>
            <a:pPr marL="342900" indent="-342900">
              <a:buFont typeface="Arial" panose="020B0604020202020204" pitchFamily="34" charset="0"/>
              <a:buChar char="•"/>
            </a:pPr>
            <a:r>
              <a:rPr lang="en-US" sz="1100" dirty="0">
                <a:latin typeface="Arial" panose="020B0604020202020204" pitchFamily="34" charset="0"/>
              </a:rPr>
              <a:t>Generally, yes, but I have had reports of comments being made by some attorneys which are not acceptable. We have so far been unable to change old habits. These comments were not direct and over the top, but they did have a sexual undertone that should not and cannot be tolerated. 	</a:t>
            </a:r>
          </a:p>
          <a:p>
            <a:pPr marL="342900" indent="-342900">
              <a:buFont typeface="Arial" panose="020B0604020202020204" pitchFamily="34" charset="0"/>
              <a:buChar char="•"/>
            </a:pPr>
            <a:r>
              <a:rPr lang="en-US" sz="1100" dirty="0">
                <a:latin typeface="Arial" panose="020B0604020202020204" pitchFamily="34" charset="0"/>
              </a:rPr>
              <a:t>Have not had the opportunity to see it in action.	</a:t>
            </a:r>
          </a:p>
          <a:p>
            <a:pPr marL="342900" indent="-342900">
              <a:buFont typeface="Arial" panose="020B0604020202020204" pitchFamily="34" charset="0"/>
              <a:buChar char="•"/>
            </a:pPr>
            <a:r>
              <a:rPr lang="en-US" sz="1100" dirty="0">
                <a:latin typeface="Arial" panose="020B0604020202020204" pitchFamily="34" charset="0"/>
              </a:rPr>
              <a:t>Have only had one incident.	</a:t>
            </a:r>
          </a:p>
          <a:p>
            <a:pPr marL="342900" indent="-342900">
              <a:buFont typeface="Arial" panose="020B0604020202020204" pitchFamily="34" charset="0"/>
              <a:buChar char="•"/>
            </a:pPr>
            <a:r>
              <a:rPr lang="en-US" sz="1100" dirty="0">
                <a:latin typeface="Arial" panose="020B0604020202020204" pitchFamily="34" charset="0"/>
              </a:rPr>
              <a:t>I assume that it is if instances arise but not aware of instances in other office locations.	</a:t>
            </a:r>
          </a:p>
          <a:p>
            <a:pPr marL="342900" indent="-342900">
              <a:buFont typeface="Arial" panose="020B0604020202020204" pitchFamily="34" charset="0"/>
              <a:buChar char="•"/>
            </a:pPr>
            <a:r>
              <a:rPr lang="en-US" sz="1100" dirty="0">
                <a:latin typeface="Arial" panose="020B0604020202020204" pitchFamily="34" charset="0"/>
              </a:rPr>
              <a:t>I believe verbal harassment (non-sexual) is mildly enforced. Offenders are spoken to, but no harsh punishment in the last 5+ years.	</a:t>
            </a:r>
          </a:p>
          <a:p>
            <a:pPr marL="342900" indent="-342900">
              <a:buFont typeface="Arial" panose="020B0604020202020204" pitchFamily="34" charset="0"/>
              <a:buChar char="•"/>
            </a:pPr>
            <a:r>
              <a:rPr lang="en-US" sz="1100" dirty="0">
                <a:latin typeface="Arial" panose="020B0604020202020204" pitchFamily="34" charset="0"/>
              </a:rPr>
              <a:t>I have had no first-hand experience with issues involving sexual harassment here.	</a:t>
            </a:r>
          </a:p>
          <a:p>
            <a:pPr marL="342900" indent="-342900">
              <a:buFont typeface="Arial" panose="020B0604020202020204" pitchFamily="34" charset="0"/>
              <a:buChar char="•"/>
            </a:pPr>
            <a:r>
              <a:rPr lang="en-US" sz="1100" dirty="0">
                <a:latin typeface="Arial" panose="020B0604020202020204" pitchFamily="34" charset="0"/>
              </a:rPr>
              <a:t>I have never had a claim that required action. I would like to think it is enforced - that is the intent.	</a:t>
            </a:r>
          </a:p>
          <a:p>
            <a:pPr marL="342900" indent="-342900">
              <a:buFont typeface="Arial" panose="020B0604020202020204" pitchFamily="34" charset="0"/>
              <a:buChar char="•"/>
            </a:pPr>
            <a:r>
              <a:rPr lang="en-US" sz="1100" dirty="0">
                <a:latin typeface="Arial" panose="020B0604020202020204" pitchFamily="34" charset="0"/>
              </a:rPr>
              <a:t>In all the years I have managed the firm (and in all the years prior as history has been related to me), there have been no incidents. 	</a:t>
            </a:r>
          </a:p>
          <a:p>
            <a:pPr marL="342900" indent="-342900">
              <a:buFont typeface="Arial" panose="020B0604020202020204" pitchFamily="34" charset="0"/>
              <a:buChar char="•"/>
            </a:pPr>
            <a:r>
              <a:rPr lang="en-US" sz="1100" dirty="0">
                <a:latin typeface="Arial" panose="020B0604020202020204" pitchFamily="34" charset="0"/>
              </a:rPr>
              <a:t>In my tenure at the firm, we have been fortunate not to have had any reason to enforce our policy.	</a:t>
            </a:r>
          </a:p>
          <a:p>
            <a:pPr marL="342900" indent="-342900">
              <a:buFont typeface="Arial" panose="020B0604020202020204" pitchFamily="34" charset="0"/>
              <a:buChar char="•"/>
            </a:pPr>
            <a:r>
              <a:rPr lang="en-US" sz="1100" dirty="0">
                <a:latin typeface="Arial" panose="020B0604020202020204" pitchFamily="34" charset="0"/>
              </a:rPr>
              <a:t>It is enforced when management knows. I question how often it is reported.	</a:t>
            </a:r>
          </a:p>
          <a:p>
            <a:pPr marL="342900" indent="-342900">
              <a:buFont typeface="Arial" panose="020B0604020202020204" pitchFamily="34" charset="0"/>
              <a:buChar char="•"/>
            </a:pPr>
            <a:r>
              <a:rPr lang="en-US" sz="1100" dirty="0">
                <a:latin typeface="Arial" panose="020B0604020202020204" pitchFamily="34" charset="0"/>
              </a:rPr>
              <a:t>It is enforced when we are aware of something happening. I'm sure things happen that don't get reported. These things scare me.</a:t>
            </a:r>
          </a:p>
        </p:txBody>
      </p:sp>
    </p:spTree>
    <p:extLst>
      <p:ext uri="{BB962C8B-B14F-4D97-AF65-F5344CB8AC3E}">
        <p14:creationId xmlns:p14="http://schemas.microsoft.com/office/powerpoint/2010/main" val="347524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latin typeface="Roboto"/>
                <a:ea typeface="Roboto"/>
                <a:cs typeface="Roboto"/>
                <a:sym typeface="Roboto"/>
              </a:rPr>
              <a:t>8. Continued -- The policy is enforced.</a:t>
            </a:r>
            <a:endParaRPr sz="1800" b="1"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EDEC3F47-277C-4A4F-BFBA-074788FC6AA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Rectangle 2">
            <a:extLst>
              <a:ext uri="{FF2B5EF4-FFF2-40B4-BE49-F238E27FC236}">
                <a16:creationId xmlns:a16="http://schemas.microsoft.com/office/drawing/2014/main" id="{3E9606E5-561E-9044-8003-4743B2A9B7FC}"/>
              </a:ext>
            </a:extLst>
          </p:cNvPr>
          <p:cNvSpPr/>
          <p:nvPr/>
        </p:nvSpPr>
        <p:spPr>
          <a:xfrm>
            <a:off x="841617" y="978680"/>
            <a:ext cx="8006791" cy="3139321"/>
          </a:xfrm>
          <a:prstGeom prst="rect">
            <a:avLst/>
          </a:prstGeom>
        </p:spPr>
        <p:txBody>
          <a:bodyPr wrap="square">
            <a:spAutoFit/>
          </a:bodyPr>
          <a:lstStyle/>
          <a:p>
            <a:pPr marL="228600" indent="-228600">
              <a:buSzPts val="1400"/>
              <a:buFont typeface="Arial" panose="020B0604020202020204" pitchFamily="34" charset="0"/>
              <a:buChar char="•"/>
            </a:pPr>
            <a:r>
              <a:rPr lang="en-US" sz="1100" dirty="0">
                <a:latin typeface="Arial" panose="020B0604020202020204" pitchFamily="34" charset="0"/>
              </a:rPr>
              <a:t>It would be enforced if we had an incident.	</a:t>
            </a:r>
          </a:p>
          <a:p>
            <a:pPr marL="228600" indent="-228600">
              <a:buSzPts val="1400"/>
              <a:buFont typeface="Arial" panose="020B0604020202020204" pitchFamily="34" charset="0"/>
              <a:buChar char="•"/>
            </a:pPr>
            <a:r>
              <a:rPr lang="en-US" sz="1100" dirty="0">
                <a:latin typeface="Arial" panose="020B0604020202020204" pitchFamily="34" charset="0"/>
              </a:rPr>
              <a:t>Never had an issue / complaint.	</a:t>
            </a:r>
          </a:p>
          <a:p>
            <a:pPr marL="228600" indent="-228600">
              <a:buSzPts val="1400"/>
              <a:buFont typeface="Arial" panose="020B0604020202020204" pitchFamily="34" charset="0"/>
              <a:buChar char="•"/>
            </a:pPr>
            <a:r>
              <a:rPr lang="en-US" sz="1100" dirty="0">
                <a:latin typeface="Arial" panose="020B0604020202020204" pitchFamily="34" charset="0"/>
              </a:rPr>
              <a:t>New here - have not had any issues and have not heard of any in the past.	</a:t>
            </a:r>
          </a:p>
          <a:p>
            <a:pPr marL="228600" indent="-228600">
              <a:buSzPts val="1400"/>
              <a:buFont typeface="Arial" panose="020B0604020202020204" pitchFamily="34" charset="0"/>
              <a:buChar char="•"/>
            </a:pPr>
            <a:r>
              <a:rPr lang="en-US" sz="1100" dirty="0">
                <a:latin typeface="Arial" panose="020B0604020202020204" pitchFamily="34" charset="0"/>
              </a:rPr>
              <a:t>Not involved in policy enforcement.	</a:t>
            </a:r>
          </a:p>
          <a:p>
            <a:pPr marL="228600" indent="-228600">
              <a:buSzPts val="1400"/>
              <a:buFont typeface="Arial" panose="020B0604020202020204" pitchFamily="34" charset="0"/>
              <a:buChar char="•"/>
            </a:pPr>
            <a:r>
              <a:rPr lang="en-US" sz="1100" dirty="0">
                <a:latin typeface="Arial" panose="020B0604020202020204" pitchFamily="34" charset="0"/>
              </a:rPr>
              <a:t>Our firm is six years old, no complaints have been filed but, if they were, the policies would be enforced.	</a:t>
            </a:r>
          </a:p>
          <a:p>
            <a:pPr marL="228600" indent="-228600">
              <a:buSzPts val="1400"/>
              <a:buFont typeface="Arial" panose="020B0604020202020204" pitchFamily="34" charset="0"/>
              <a:buChar char="•"/>
            </a:pPr>
            <a:r>
              <a:rPr lang="en-US" sz="1100" dirty="0">
                <a:latin typeface="Arial" panose="020B0604020202020204" pitchFamily="34" charset="0"/>
              </a:rPr>
              <a:t>Regarding sexual harassment, I agree the policies are enforced, regarding abusive and bullying behavior perhaps not as much.		</a:t>
            </a:r>
          </a:p>
          <a:p>
            <a:pPr marL="228600" indent="-228600">
              <a:buSzPts val="1400"/>
              <a:buFont typeface="Arial" panose="020B0604020202020204" pitchFamily="34" charset="0"/>
              <a:buChar char="•"/>
            </a:pPr>
            <a:r>
              <a:rPr lang="en-US" sz="1100" dirty="0">
                <a:latin typeface="Arial" panose="020B0604020202020204" pitchFamily="34" charset="0"/>
              </a:rPr>
              <a:t>The general concept of sexual harassment is frowned upon.  However, there are some situations which could be considered inappropriate that are not addressed.	</a:t>
            </a:r>
          </a:p>
          <a:p>
            <a:pPr marL="228600" indent="-228600">
              <a:buSzPts val="1400"/>
              <a:buFont typeface="Arial" panose="020B0604020202020204" pitchFamily="34" charset="0"/>
              <a:buChar char="•"/>
            </a:pPr>
            <a:r>
              <a:rPr lang="en-US" sz="1100" dirty="0">
                <a:latin typeface="Arial" panose="020B0604020202020204" pitchFamily="34" charset="0"/>
              </a:rPr>
              <a:t>The policy is enforced vigorously unless the alleged harasser is an equity partner.	</a:t>
            </a:r>
          </a:p>
          <a:p>
            <a:pPr marL="228600" indent="-228600">
              <a:buSzPts val="1400"/>
              <a:buFont typeface="Arial" panose="020B0604020202020204" pitchFamily="34" charset="0"/>
              <a:buChar char="•"/>
            </a:pPr>
            <a:r>
              <a:rPr lang="en-US" sz="1100" dirty="0">
                <a:latin typeface="Arial" panose="020B0604020202020204" pitchFamily="34" charset="0"/>
              </a:rPr>
              <a:t>This specific type of harassment is considered a NO tolerance, even years ago.	</a:t>
            </a:r>
          </a:p>
          <a:p>
            <a:pPr marL="228600" indent="-228600">
              <a:buSzPts val="1400"/>
              <a:buFont typeface="Arial" panose="020B0604020202020204" pitchFamily="34" charset="0"/>
              <a:buChar char="•"/>
            </a:pPr>
            <a:r>
              <a:rPr lang="en-US" sz="1100" dirty="0">
                <a:latin typeface="Arial" panose="020B0604020202020204" pitchFamily="34" charset="0"/>
              </a:rPr>
              <a:t>We are working towards this.	</a:t>
            </a:r>
          </a:p>
          <a:p>
            <a:pPr marL="228600" indent="-228600">
              <a:buSzPts val="1400"/>
              <a:buFont typeface="Arial" panose="020B0604020202020204" pitchFamily="34" charset="0"/>
              <a:buChar char="•"/>
            </a:pPr>
            <a:r>
              <a:rPr lang="en-US" sz="1100" dirty="0">
                <a:latin typeface="Arial" panose="020B0604020202020204" pitchFamily="34" charset="0"/>
              </a:rPr>
              <a:t>We have been lucky that enforcing of policy has not been needed to be enforced.  All employees follow the rules.	</a:t>
            </a:r>
          </a:p>
          <a:p>
            <a:pPr marL="228600" indent="-228600">
              <a:buSzPts val="1400"/>
              <a:buFont typeface="Arial" panose="020B0604020202020204" pitchFamily="34" charset="0"/>
              <a:buChar char="•"/>
            </a:pPr>
            <a:r>
              <a:rPr lang="en-US" sz="1100" dirty="0">
                <a:latin typeface="Arial" panose="020B0604020202020204" pitchFamily="34" charset="0"/>
              </a:rPr>
              <a:t>We have experienced 3-4 situations that have been brought to our attention over the last 9 years. In at least one instance, the employee, who was a member of the management team was terminated.	</a:t>
            </a:r>
          </a:p>
          <a:p>
            <a:pPr marL="228600" indent="-228600">
              <a:buSzPts val="1400"/>
              <a:buFont typeface="Arial" panose="020B0604020202020204" pitchFamily="34" charset="0"/>
              <a:buChar char="•"/>
            </a:pPr>
            <a:r>
              <a:rPr lang="en-US" sz="1100" dirty="0">
                <a:latin typeface="Arial" panose="020B0604020202020204" pitchFamily="34" charset="0"/>
              </a:rPr>
              <a:t>We have never had to enforce it, but we'd enforce the policy should the need arise.	</a:t>
            </a:r>
          </a:p>
          <a:p>
            <a:pPr marL="228600" indent="-228600">
              <a:buSzPts val="1400"/>
              <a:buFont typeface="Arial" panose="020B0604020202020204" pitchFamily="34" charset="0"/>
              <a:buChar char="•"/>
            </a:pPr>
            <a:r>
              <a:rPr lang="en-US" sz="1100" dirty="0">
                <a:latin typeface="Arial" panose="020B0604020202020204" pitchFamily="34" charset="0"/>
              </a:rPr>
              <a:t>We have not had an issue requiring investigation so to my knowledge the policy is working and enforced.	</a:t>
            </a:r>
          </a:p>
          <a:p>
            <a:pPr marL="228600" indent="-228600">
              <a:buSzPts val="1400"/>
              <a:buFont typeface="Arial" panose="020B0604020202020204" pitchFamily="34" charset="0"/>
              <a:buChar char="•"/>
            </a:pPr>
            <a:r>
              <a:rPr lang="en-US" sz="1100" dirty="0">
                <a:latin typeface="Arial" panose="020B0604020202020204" pitchFamily="34" charset="0"/>
              </a:rPr>
              <a:t>We've never had to enforce the policy b/c no one has ever reported an incident or made a complaint.	</a:t>
            </a:r>
          </a:p>
        </p:txBody>
      </p:sp>
    </p:spTree>
    <p:extLst>
      <p:ext uri="{BB962C8B-B14F-4D97-AF65-F5344CB8AC3E}">
        <p14:creationId xmlns:p14="http://schemas.microsoft.com/office/powerpoint/2010/main" val="85198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rPr>
              <a:t>9. We resolve sexual harassment issues promptly and to everyone’s satisfaction.</a:t>
            </a:r>
            <a:endParaRPr sz="1800" dirty="0">
              <a:solidFill>
                <a:schemeClr val="lt1"/>
              </a:solidFill>
              <a:latin typeface="Roboto"/>
              <a:ea typeface="Roboto"/>
              <a:cs typeface="Roboto"/>
              <a:sym typeface="Roboto"/>
            </a:endParaRPr>
          </a:p>
        </p:txBody>
      </p:sp>
      <p:pic>
        <p:nvPicPr>
          <p:cNvPr id="124" name="Shape 124" title="Chart"/>
          <p:cNvPicPr preferRelativeResize="0"/>
          <p:nvPr/>
        </p:nvPicPr>
        <p:blipFill>
          <a:blip r:embed="rId3">
            <a:alphaModFix/>
          </a:blip>
          <a:stretch>
            <a:fillRect/>
          </a:stretch>
        </p:blipFill>
        <p:spPr>
          <a:xfrm>
            <a:off x="2230500" y="590550"/>
            <a:ext cx="4904825" cy="2926109"/>
          </a:xfrm>
          <a:prstGeom prst="rect">
            <a:avLst/>
          </a:prstGeom>
          <a:noFill/>
          <a:ln>
            <a:noFill/>
          </a:ln>
        </p:spPr>
      </p:pic>
      <p:graphicFrame>
        <p:nvGraphicFramePr>
          <p:cNvPr id="125" name="Shape 125"/>
          <p:cNvGraphicFramePr/>
          <p:nvPr>
            <p:extLst>
              <p:ext uri="{D42A27DB-BD31-4B8C-83A1-F6EECF244321}">
                <p14:modId xmlns:p14="http://schemas.microsoft.com/office/powerpoint/2010/main" val="1832109443"/>
              </p:ext>
            </p:extLst>
          </p:nvPr>
        </p:nvGraphicFramePr>
        <p:xfrm>
          <a:off x="2119586" y="3812690"/>
          <a:ext cx="5126652" cy="1047327"/>
        </p:xfrm>
        <a:graphic>
          <a:graphicData uri="http://schemas.openxmlformats.org/drawingml/2006/table">
            <a:tbl>
              <a:tblPr>
                <a:noFill/>
                <a:tableStyleId>{A7998867-1649-4404-A499-E53BE39F8365}</a:tableStyleId>
              </a:tblPr>
              <a:tblGrid>
                <a:gridCol w="1230475">
                  <a:extLst>
                    <a:ext uri="{9D8B030D-6E8A-4147-A177-3AD203B41FA5}">
                      <a16:colId xmlns:a16="http://schemas.microsoft.com/office/drawing/2014/main" val="20000"/>
                    </a:ext>
                  </a:extLst>
                </a:gridCol>
                <a:gridCol w="1230475">
                  <a:extLst>
                    <a:ext uri="{9D8B030D-6E8A-4147-A177-3AD203B41FA5}">
                      <a16:colId xmlns:a16="http://schemas.microsoft.com/office/drawing/2014/main" val="20001"/>
                    </a:ext>
                  </a:extLst>
                </a:gridCol>
                <a:gridCol w="1230475">
                  <a:extLst>
                    <a:ext uri="{9D8B030D-6E8A-4147-A177-3AD203B41FA5}">
                      <a16:colId xmlns:a16="http://schemas.microsoft.com/office/drawing/2014/main" val="20002"/>
                    </a:ext>
                  </a:extLst>
                </a:gridCol>
                <a:gridCol w="1435227">
                  <a:extLst>
                    <a:ext uri="{9D8B030D-6E8A-4147-A177-3AD203B41FA5}">
                      <a16:colId xmlns:a16="http://schemas.microsoft.com/office/drawing/2014/main" val="20003"/>
                    </a:ext>
                  </a:extLst>
                </a:gridCol>
              </a:tblGrid>
              <a:tr h="305277">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4735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72.41%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t>71.70%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72.60%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73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6.90%</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3.77%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7.69%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73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20.69%</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24.53%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19.71%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865A6B46-24BA-E74C-94E5-57842F0C805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510AEB-182C-3746-98A5-2AABB3B8CA2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a:t>
            </a:fld>
            <a:endParaRPr lang="en"/>
          </a:p>
        </p:txBody>
      </p:sp>
      <p:sp>
        <p:nvSpPr>
          <p:cNvPr id="4" name="Rectangle 3">
            <a:extLst>
              <a:ext uri="{FF2B5EF4-FFF2-40B4-BE49-F238E27FC236}">
                <a16:creationId xmlns:a16="http://schemas.microsoft.com/office/drawing/2014/main" id="{6E2C6546-8DEB-8E4C-B1A7-1CABD504C250}"/>
              </a:ext>
            </a:extLst>
          </p:cNvPr>
          <p:cNvSpPr/>
          <p:nvPr/>
        </p:nvSpPr>
        <p:spPr>
          <a:xfrm>
            <a:off x="762000" y="514350"/>
            <a:ext cx="7543800" cy="3754874"/>
          </a:xfrm>
          <a:prstGeom prst="rect">
            <a:avLst/>
          </a:prstGeom>
        </p:spPr>
        <p:txBody>
          <a:bodyPr wrap="square">
            <a:spAutoFit/>
          </a:bodyPr>
          <a:lstStyle/>
          <a:p>
            <a:pPr algn="ctr"/>
            <a:r>
              <a:rPr lang="en-US" b="1" dirty="0">
                <a:latin typeface="+mn-lt"/>
              </a:rPr>
              <a:t>Sexual Harassment in the Legal Environment</a:t>
            </a:r>
            <a:endParaRPr lang="en-US" dirty="0">
              <a:latin typeface="+mn-lt"/>
            </a:endParaRPr>
          </a:p>
          <a:p>
            <a:r>
              <a:rPr lang="en-US" dirty="0">
                <a:latin typeface="+mn-lt"/>
              </a:rPr>
              <a:t> </a:t>
            </a:r>
          </a:p>
          <a:p>
            <a:r>
              <a:rPr lang="en-US" dirty="0">
                <a:solidFill>
                  <a:srgbClr val="212121"/>
                </a:solidFill>
                <a:latin typeface="+mn-lt"/>
              </a:rPr>
              <a:t>The Association of Law Firm Administrators partnered with Mell Consulting, a law firm marketing and strategy consultant, to undertake this survey. The purpose of the survey is to collect data in order to evaluate whether sexual harassment is a widespread concern in our profession and, if so, how ALA can support members in addressing it and promoting a safe work environment for ALA members and their colleagues.</a:t>
            </a:r>
            <a:endParaRPr lang="en-US" dirty="0">
              <a:latin typeface="+mn-lt"/>
            </a:endParaRPr>
          </a:p>
          <a:p>
            <a:endParaRPr lang="en-US" dirty="0">
              <a:solidFill>
                <a:srgbClr val="212121"/>
              </a:solidFill>
              <a:latin typeface="+mn-lt"/>
            </a:endParaRPr>
          </a:p>
          <a:p>
            <a:r>
              <a:rPr lang="en-US" dirty="0">
                <a:solidFill>
                  <a:srgbClr val="212121"/>
                </a:solidFill>
                <a:latin typeface="+mn-lt"/>
              </a:rPr>
              <a:t>This survey was voluntary and anonymous. This is an opinion survey. This is not a scientific study, nor does it define or use technical or legal terms to define offenses. Some questions relate to the ALA member’s  knowledge, while others relate to their own experience, sense of culture at their workplaces. </a:t>
            </a:r>
          </a:p>
          <a:p>
            <a:endParaRPr lang="en-US" dirty="0">
              <a:solidFill>
                <a:srgbClr val="212121"/>
              </a:solidFill>
              <a:latin typeface="+mn-lt"/>
            </a:endParaRPr>
          </a:p>
          <a:p>
            <a:r>
              <a:rPr lang="en-US" dirty="0">
                <a:solidFill>
                  <a:srgbClr val="212121"/>
                </a:solidFill>
                <a:latin typeface="+mn-lt"/>
              </a:rPr>
              <a:t>The survey was electronic and distributed by email. Respondents were asked to answer based on work environment/firm life prior to October 2017, when the story about Hollywood Producer Harvey Weinstein broke, even if their environment had changed in recent months in response to escalated public attention on this issue of harassment.</a:t>
            </a:r>
            <a:endParaRPr lang="en-US" dirty="0">
              <a:solidFill>
                <a:srgbClr val="212121"/>
              </a:solidFill>
              <a:highlight>
                <a:srgbClr val="FFFF00"/>
              </a:highlight>
              <a:latin typeface="+mn-lt"/>
            </a:endParaRPr>
          </a:p>
        </p:txBody>
      </p:sp>
    </p:spTree>
    <p:extLst>
      <p:ext uri="{BB962C8B-B14F-4D97-AF65-F5344CB8AC3E}">
        <p14:creationId xmlns:p14="http://schemas.microsoft.com/office/powerpoint/2010/main" val="2752863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rPr>
              <a:t>9. We resolve sexual harassment issues promptly and to everyone’s satisfaction.</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529BF9D-4710-8F4F-B24D-F2AA2CDA25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
        <p:nvSpPr>
          <p:cNvPr id="4" name="Rectangle 3">
            <a:extLst>
              <a:ext uri="{FF2B5EF4-FFF2-40B4-BE49-F238E27FC236}">
                <a16:creationId xmlns:a16="http://schemas.microsoft.com/office/drawing/2014/main" id="{5004331A-F7FD-E449-A22D-5936A23F31AE}"/>
              </a:ext>
            </a:extLst>
          </p:cNvPr>
          <p:cNvSpPr/>
          <p:nvPr/>
        </p:nvSpPr>
        <p:spPr>
          <a:xfrm>
            <a:off x="787400" y="631143"/>
            <a:ext cx="7391400" cy="3985706"/>
          </a:xfrm>
          <a:prstGeom prst="rect">
            <a:avLst/>
          </a:prstGeom>
        </p:spPr>
        <p:txBody>
          <a:bodyPr wrap="square">
            <a:spAutoFit/>
          </a:bodyPr>
          <a:lstStyle/>
          <a:p>
            <a:pPr marL="287338" indent="-287338">
              <a:buFont typeface="Arial" panose="020B0604020202020204" pitchFamily="34" charset="0"/>
              <a:buChar char="•"/>
            </a:pPr>
            <a:r>
              <a:rPr lang="en-US" sz="1100" dirty="0">
                <a:latin typeface="Arial" panose="020B0604020202020204" pitchFamily="34" charset="0"/>
              </a:rPr>
              <a:t>I have not had any incidents in my specific location with the firm.	</a:t>
            </a:r>
          </a:p>
          <a:p>
            <a:pPr marL="287338" indent="-287338">
              <a:buFont typeface="Arial" panose="020B0604020202020204" pitchFamily="34" charset="0"/>
              <a:buChar char="•"/>
            </a:pPr>
            <a:r>
              <a:rPr lang="en-US" sz="1100" dirty="0">
                <a:latin typeface="Arial" panose="020B0604020202020204" pitchFamily="34" charset="0"/>
              </a:rPr>
              <a:t>A few years ago two employees (ages 18 - 20) were harassed by the same attorney.  One female employee left on her own volition. The other female employee continued to work at the firm because her mother also worked at the firm.  A strong letter was written by the firm's outside attorney but the letter was never given to the attorney. Supposedly, the shareholders talked to him and one month later he left the firm but during that time he attempted to intimidate the mother and her daughter.  The female employees were very upset that he was able to stay in the firm for another month.  One of the shareholders still has lunch every month with this attorney.  Non-sexual harassment continued after the attorney left.  The firm has never had a female partner and the female attorneys who worked at the firm over the years left and became successful in other firms.  The female attorney who was being harassed by the male shareholders was extremely intelligent and they considered her a "know it all."  Basically, the clients started calling her and not the male attorneys for help resolving their issues.  She would always cc the shareholder whose client she was working with but the client(s) would always respond to her without copying the shareholder.  She continued to get admonished for everything she did and finally decided to leave and is a partner and successful with the firm she left to go to.  Another issue was that one of her clients that she brought to the firm was the highest grossing client for the period of time she was here and that did not go over well (which we could not understand).  This is just a snippet of what this woman endured.  Note: this woman has over 30 years legal experience.  When she left several long-term clients left with her!  Of course, they blamed her for "unethically" taking the clients.  Need I say more . . . .</a:t>
            </a:r>
          </a:p>
          <a:p>
            <a:pPr marL="171450" indent="-171450">
              <a:buFont typeface="Arial" panose="020B0604020202020204" pitchFamily="34" charset="0"/>
              <a:buChar char="•"/>
            </a:pPr>
            <a:r>
              <a:rPr lang="en-US" sz="1100" dirty="0">
                <a:latin typeface="Arial" panose="020B0604020202020204" pitchFamily="34" charset="0"/>
              </a:rPr>
              <a:t>Again, most complaints are quickly and effectively resolved.  Those involving "rainmakers," while few in number, are not.</a:t>
            </a:r>
          </a:p>
          <a:p>
            <a:pPr marL="171450" indent="-171450">
              <a:buFont typeface="Arial" panose="020B0604020202020204" pitchFamily="34" charset="0"/>
              <a:buChar char="•"/>
            </a:pPr>
            <a:r>
              <a:rPr lang="en-US" sz="1100" dirty="0">
                <a:latin typeface="Arial" panose="020B0604020202020204" pitchFamily="34" charset="0"/>
              </a:rPr>
              <a:t>Agree except for the part that say's to everyone's satisfaction. 	</a:t>
            </a:r>
          </a:p>
          <a:p>
            <a:pPr marL="171450" indent="-171450">
              <a:buFont typeface="Arial" panose="020B0604020202020204" pitchFamily="34" charset="0"/>
              <a:buChar char="•"/>
            </a:pPr>
            <a:r>
              <a:rPr lang="en-US" sz="1100" dirty="0">
                <a:latin typeface="Arial" panose="020B0604020202020204" pitchFamily="34" charset="0"/>
              </a:rPr>
              <a:t>Am unaware as this is something HR would handle.	</a:t>
            </a:r>
          </a:p>
          <a:p>
            <a:pPr marL="171450" indent="-171450">
              <a:buFont typeface="Arial" panose="020B0604020202020204" pitchFamily="34" charset="0"/>
              <a:buChar char="•"/>
            </a:pPr>
            <a:r>
              <a:rPr lang="en-US" sz="1100" dirty="0">
                <a:latin typeface="Arial" panose="020B0604020202020204" pitchFamily="34" charset="0"/>
              </a:rPr>
              <a:t>How would anyone outside the situation know?	</a:t>
            </a:r>
          </a:p>
        </p:txBody>
      </p:sp>
    </p:spTree>
    <p:extLst>
      <p:ext uri="{BB962C8B-B14F-4D97-AF65-F5344CB8AC3E}">
        <p14:creationId xmlns:p14="http://schemas.microsoft.com/office/powerpoint/2010/main" val="103198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0" y="-1"/>
            <a:ext cx="9144000" cy="764771"/>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rPr>
              <a:t>9. Continued -- We resolve sexual harassment issues promptly</a:t>
            </a:r>
          </a:p>
          <a:p>
            <a:pPr marL="0" lvl="0" indent="0" algn="ctr" rtl="0">
              <a:spcBef>
                <a:spcPts val="0"/>
              </a:spcBef>
              <a:spcAft>
                <a:spcPts val="0"/>
              </a:spcAft>
              <a:buNone/>
            </a:pPr>
            <a:r>
              <a:rPr lang="en" sz="1800" dirty="0">
                <a:solidFill>
                  <a:schemeClr val="lt1"/>
                </a:solidFill>
              </a:rPr>
              <a:t>and to everyone’s satisfaction.</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529BF9D-4710-8F4F-B24D-F2AA2CDA25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
        <p:nvSpPr>
          <p:cNvPr id="4" name="Rectangle 3">
            <a:extLst>
              <a:ext uri="{FF2B5EF4-FFF2-40B4-BE49-F238E27FC236}">
                <a16:creationId xmlns:a16="http://schemas.microsoft.com/office/drawing/2014/main" id="{1144EE8C-08DE-2B48-9487-C7A6011E0C1B}"/>
              </a:ext>
            </a:extLst>
          </p:cNvPr>
          <p:cNvSpPr/>
          <p:nvPr/>
        </p:nvSpPr>
        <p:spPr>
          <a:xfrm>
            <a:off x="491683" y="846788"/>
            <a:ext cx="8382000" cy="3647152"/>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I am not aware of the details of every situation - only the ones that require my involvement. The remaining situations are dealt with confidentially by our HR director and the parties involved. No other employees are involved and nothing is communicated to those who do not have a "need to know" and those who have a "need to know" are not given the specifics.	</a:t>
            </a:r>
          </a:p>
          <a:p>
            <a:pPr marL="171450" indent="-171450">
              <a:buFont typeface="Arial" panose="020B0604020202020204" pitchFamily="34" charset="0"/>
              <a:buChar char="•"/>
            </a:pPr>
            <a:r>
              <a:rPr lang="en-US" sz="1100" dirty="0">
                <a:latin typeface="Arial" panose="020B0604020202020204" pitchFamily="34" charset="0"/>
              </a:rPr>
              <a:t>I assume that they are if instances arise but not aware of instances in other office locations and there have been none at my regional office.	</a:t>
            </a:r>
          </a:p>
          <a:p>
            <a:pPr marL="171450" indent="-171450">
              <a:buFont typeface="Arial" panose="020B0604020202020204" pitchFamily="34" charset="0"/>
              <a:buChar char="•"/>
            </a:pPr>
            <a:r>
              <a:rPr lang="en-US" sz="1100" dirty="0">
                <a:latin typeface="Arial" panose="020B0604020202020204" pitchFamily="34" charset="0"/>
              </a:rPr>
              <a:t>I take the issues to our CEO after the investigation and he takes it to our Executive Committee.  Often times when I follow-up, all I get back is "It's been handled." with no other explanation.  That scares me.	</a:t>
            </a:r>
          </a:p>
          <a:p>
            <a:pPr marL="171450" indent="-171450">
              <a:buFont typeface="Arial" panose="020B0604020202020204" pitchFamily="34" charset="0"/>
              <a:buChar char="•"/>
            </a:pPr>
            <a:r>
              <a:rPr lang="en-US" sz="1100" dirty="0">
                <a:latin typeface="Arial" panose="020B0604020202020204" pitchFamily="34" charset="0"/>
              </a:rPr>
              <a:t>I've only been here a few months.	</a:t>
            </a:r>
          </a:p>
          <a:p>
            <a:pPr marL="171450" indent="-171450">
              <a:buFont typeface="Arial" panose="020B0604020202020204" pitchFamily="34" charset="0"/>
              <a:buChar char="•"/>
            </a:pPr>
            <a:r>
              <a:rPr lang="en-US" sz="1100" dirty="0">
                <a:latin typeface="Arial" panose="020B0604020202020204" pitchFamily="34" charset="0"/>
              </a:rPr>
              <a:t>In my 18 years at the firm, we have only had one situation, and it was resolved quickly and with extreme care. 	</a:t>
            </a:r>
          </a:p>
          <a:p>
            <a:pPr marL="171450" indent="-171450">
              <a:buFont typeface="Arial" panose="020B0604020202020204" pitchFamily="34" charset="0"/>
              <a:buChar char="•"/>
            </a:pPr>
            <a:r>
              <a:rPr lang="en-US" sz="1100" dirty="0">
                <a:latin typeface="Arial" panose="020B0604020202020204" pitchFamily="34" charset="0"/>
              </a:rPr>
              <a:t>In my almost 20 years with the Firm, we've only had one incident and it was quickly resolved and the employee was terminated.</a:t>
            </a:r>
          </a:p>
          <a:p>
            <a:pPr marL="171450" indent="-171450">
              <a:buFont typeface="Arial" panose="020B0604020202020204" pitchFamily="34" charset="0"/>
              <a:buChar char="•"/>
            </a:pPr>
            <a:r>
              <a:rPr lang="en-US" sz="1100" dirty="0">
                <a:latin typeface="Arial" panose="020B0604020202020204" pitchFamily="34" charset="0"/>
              </a:rPr>
              <a:t>Not a formal incident, at any rate.	</a:t>
            </a:r>
          </a:p>
          <a:p>
            <a:pPr marL="171450" indent="-171450">
              <a:buFont typeface="Arial" panose="020B0604020202020204" pitchFamily="34" charset="0"/>
              <a:buChar char="•"/>
            </a:pPr>
            <a:r>
              <a:rPr lang="en-US" sz="1100" dirty="0">
                <a:latin typeface="Arial" panose="020B0604020202020204" pitchFamily="34" charset="0"/>
              </a:rPr>
              <a:t>Not involved in policy resolution.	</a:t>
            </a:r>
          </a:p>
          <a:p>
            <a:pPr marL="171450" indent="-171450">
              <a:buFont typeface="Arial" panose="020B0604020202020204" pitchFamily="34" charset="0"/>
              <a:buChar char="•"/>
            </a:pPr>
            <a:r>
              <a:rPr lang="en-US" sz="1100" dirty="0">
                <a:latin typeface="Arial" panose="020B0604020202020204" pitchFamily="34" charset="0"/>
              </a:rPr>
              <a:t>Not sure that everyone will be satisfied if the investigation does not favor them.		</a:t>
            </a:r>
          </a:p>
          <a:p>
            <a:pPr marL="171450" indent="-171450">
              <a:buFont typeface="Arial" panose="020B0604020202020204" pitchFamily="34" charset="0"/>
              <a:buChar char="•"/>
            </a:pPr>
            <a:r>
              <a:rPr lang="en-US" sz="1100" dirty="0">
                <a:latin typeface="Arial" panose="020B0604020202020204" pitchFamily="34" charset="0"/>
              </a:rPr>
              <a:t>Since any harassment issues are resolved confidentially, I have no knowledge about whether all parties are satisfied.</a:t>
            </a:r>
          </a:p>
          <a:p>
            <a:pPr marL="171450" indent="-171450">
              <a:buFont typeface="Arial" panose="020B0604020202020204" pitchFamily="34" charset="0"/>
              <a:buChar char="•"/>
            </a:pPr>
            <a:r>
              <a:rPr lang="en-US" sz="1100" dirty="0">
                <a:latin typeface="Arial" panose="020B0604020202020204" pitchFamily="34" charset="0"/>
              </a:rPr>
              <a:t>Someone "at fault" would not consider it to be to his or her satisfaction.	</a:t>
            </a:r>
          </a:p>
          <a:p>
            <a:pPr marL="171450" indent="-171450">
              <a:buFont typeface="Arial" panose="020B0604020202020204" pitchFamily="34" charset="0"/>
              <a:buChar char="•"/>
            </a:pPr>
            <a:r>
              <a:rPr lang="en-US" sz="1100" dirty="0">
                <a:latin typeface="Arial" panose="020B0604020202020204" pitchFamily="34" charset="0"/>
              </a:rPr>
              <a:t>The part I am not sure about is whether previous issues have been resolved to everyone's satisfaction.  Plus we haven't had an issue like this anytime recently.	</a:t>
            </a:r>
          </a:p>
          <a:p>
            <a:pPr marL="171450" indent="-171450">
              <a:buFont typeface="Arial" panose="020B0604020202020204" pitchFamily="34" charset="0"/>
              <a:buChar char="•"/>
            </a:pPr>
            <a:r>
              <a:rPr lang="en-US" sz="1100" dirty="0">
                <a:latin typeface="Arial" panose="020B0604020202020204" pitchFamily="34" charset="0"/>
              </a:rPr>
              <a:t>the sexual harassment issues I am aware of in the past were dealt with appropriately, using outside resources	</a:t>
            </a:r>
          </a:p>
          <a:p>
            <a:pPr marL="171450" indent="-171450">
              <a:buFont typeface="Arial" panose="020B0604020202020204" pitchFamily="34" charset="0"/>
              <a:buChar char="•"/>
            </a:pPr>
            <a:r>
              <a:rPr lang="en-US" sz="1100" dirty="0">
                <a:latin typeface="Arial" panose="020B0604020202020204" pitchFamily="34" charset="0"/>
              </a:rPr>
              <a:t>We addressed a harassment case, but not a sexual harassment case.	</a:t>
            </a:r>
          </a:p>
          <a:p>
            <a:pPr marL="171450" indent="-171450">
              <a:buFont typeface="Arial" panose="020B0604020202020204" pitchFamily="34" charset="0"/>
              <a:buChar char="•"/>
            </a:pPr>
            <a:r>
              <a:rPr lang="en-US" sz="1100" dirty="0">
                <a:latin typeface="Arial" panose="020B0604020202020204" pitchFamily="34" charset="0"/>
              </a:rPr>
              <a:t>We do resolve issues promptly but I doubt it is to everyone's satisfaction. In most instances these cases rarely have definitive evidence and is usually 2 conflicting versions.  	</a:t>
            </a:r>
          </a:p>
        </p:txBody>
      </p:sp>
    </p:spTree>
    <p:extLst>
      <p:ext uri="{BB962C8B-B14F-4D97-AF65-F5344CB8AC3E}">
        <p14:creationId xmlns:p14="http://schemas.microsoft.com/office/powerpoint/2010/main" val="306611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0" y="15924"/>
            <a:ext cx="9144000" cy="727025"/>
          </a:xfrm>
          <a:prstGeom prst="rect">
            <a:avLst/>
          </a:prstGeom>
          <a:solidFill>
            <a:srgbClr val="000000"/>
          </a:solidFill>
          <a:ln>
            <a:noFill/>
          </a:ln>
        </p:spPr>
        <p:txBody>
          <a:bodyPr spcFirstLastPara="1" wrap="square" lIns="91425" tIns="91425" rIns="91425" bIns="91425" anchor="t" anchorCtr="0">
            <a:noAutofit/>
          </a:bodyPr>
          <a:lstStyle/>
          <a:p>
            <a:pPr lvl="0" algn="ctr"/>
            <a:r>
              <a:rPr lang="en-US" sz="1800" dirty="0">
                <a:solidFill>
                  <a:schemeClr val="lt1"/>
                </a:solidFill>
              </a:rPr>
              <a:t>9. Continued -- We resolve sexual harassment issues promptly</a:t>
            </a:r>
          </a:p>
          <a:p>
            <a:pPr lvl="0" algn="ctr"/>
            <a:r>
              <a:rPr lang="en-US" sz="1800" dirty="0">
                <a:solidFill>
                  <a:schemeClr val="lt1"/>
                </a:solidFill>
              </a:rPr>
              <a:t>and to everyone’s satisfaction.</a:t>
            </a:r>
            <a:endParaRPr lang="en-US" sz="1800" dirty="0">
              <a:solidFill>
                <a:schemeClr val="lt1"/>
              </a:solidFill>
              <a:latin typeface="Roboto"/>
              <a:ea typeface="Roboto"/>
              <a:cs typeface="Roboto"/>
              <a:sym typeface="Roboto"/>
            </a:endParaRPr>
          </a:p>
          <a:p>
            <a:pPr marL="0" lvl="0" indent="0" algn="ctr" rtl="0">
              <a:spcBef>
                <a:spcPts val="0"/>
              </a:spcBef>
              <a:spcAft>
                <a:spcPts val="0"/>
              </a:spcAft>
              <a:buNone/>
            </a:pPr>
            <a:r>
              <a:rPr lang="en" sz="1800" dirty="0">
                <a:solidFill>
                  <a:schemeClr val="lt1"/>
                </a:solidFill>
              </a:rPr>
              <a: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529BF9D-4710-8F4F-B24D-F2AA2CDA25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
        <p:nvSpPr>
          <p:cNvPr id="4" name="Rectangle 3">
            <a:extLst>
              <a:ext uri="{FF2B5EF4-FFF2-40B4-BE49-F238E27FC236}">
                <a16:creationId xmlns:a16="http://schemas.microsoft.com/office/drawing/2014/main" id="{1144EE8C-08DE-2B48-9487-C7A6011E0C1B}"/>
              </a:ext>
            </a:extLst>
          </p:cNvPr>
          <p:cNvSpPr/>
          <p:nvPr/>
        </p:nvSpPr>
        <p:spPr>
          <a:xfrm>
            <a:off x="457200" y="1298758"/>
            <a:ext cx="8382000" cy="2000548"/>
          </a:xfrm>
          <a:prstGeom prst="rect">
            <a:avLst/>
          </a:prstGeom>
        </p:spPr>
        <p:txBody>
          <a:bodyPr wrap="square">
            <a:spAutoFit/>
          </a:bodyPr>
          <a:lstStyle/>
          <a:p>
            <a:r>
              <a:rPr lang="en-US" sz="1100" dirty="0">
                <a:latin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rPr>
              <a:t>We had one issue brought up after an Employee Review regarding a subtenant, and inappropriate comments he has made over the years.  She demanded that we not investigate it or speak with him about it because he had stopped making them sometime ago, so we documented everything and monitor the situation. 	</a:t>
            </a:r>
          </a:p>
          <a:p>
            <a:pPr marL="171450" indent="-171450">
              <a:buFont typeface="Arial" panose="020B0604020202020204" pitchFamily="34" charset="0"/>
              <a:buChar char="•"/>
            </a:pPr>
            <a:r>
              <a:rPr lang="en-US" sz="1100" dirty="0">
                <a:latin typeface="Arial" panose="020B0604020202020204" pitchFamily="34" charset="0"/>
              </a:rPr>
              <a:t>We have not had an incident in the 12 years that I have been here. I think we would deal with it in a prompt manner and to everyone's satisfaction.	</a:t>
            </a:r>
          </a:p>
          <a:p>
            <a:pPr marL="171450" indent="-171450">
              <a:buFont typeface="Arial" panose="020B0604020202020204" pitchFamily="34" charset="0"/>
              <a:buChar char="•"/>
            </a:pPr>
            <a:r>
              <a:rPr lang="en-US" sz="1100" dirty="0">
                <a:latin typeface="Arial" panose="020B0604020202020204" pitchFamily="34" charset="0"/>
              </a:rPr>
              <a:t>We have one 74 year old attorney who just cannot help himself. This has been addressed over and over with him.  It is a problem.</a:t>
            </a:r>
          </a:p>
          <a:p>
            <a:pPr marL="171450" indent="-171450">
              <a:buFont typeface="Arial" panose="020B0604020202020204" pitchFamily="34" charset="0"/>
              <a:buChar char="•"/>
            </a:pPr>
            <a:r>
              <a:rPr lang="en-US" sz="1100" dirty="0">
                <a:latin typeface="Arial" panose="020B0604020202020204" pitchFamily="34" charset="0"/>
              </a:rPr>
              <a:t>We have only had one incident we had to address.  	</a:t>
            </a:r>
          </a:p>
          <a:p>
            <a:pPr marL="171450" indent="-171450">
              <a:buFont typeface="Arial" panose="020B0604020202020204" pitchFamily="34" charset="0"/>
              <a:buChar char="•"/>
            </a:pPr>
            <a:r>
              <a:rPr lang="en-US" sz="1100" dirty="0">
                <a:latin typeface="Arial" panose="020B0604020202020204" pitchFamily="34" charset="0"/>
              </a:rPr>
              <a:t>We respond immediately to issues however, resolution is not always to the satisfaction of all involved.	</a:t>
            </a:r>
          </a:p>
          <a:p>
            <a:pPr marL="171450" indent="-171450">
              <a:buFont typeface="Arial" panose="020B0604020202020204" pitchFamily="34" charset="0"/>
              <a:buChar char="•"/>
            </a:pPr>
            <a:r>
              <a:rPr lang="en-US" sz="1100" dirty="0">
                <a:latin typeface="Arial" panose="020B0604020202020204" pitchFamily="34" charset="0"/>
              </a:rPr>
              <a:t>We respond to issues as soon as they are reported. We have resolved the issues that have been brought forward, but it's difficult to know if we've resolved the issued to everyone's "satisfaction". </a:t>
            </a:r>
            <a:r>
              <a:rPr lang="en-US" dirty="0">
                <a:latin typeface="Arial" panose="020B0604020202020204" pitchFamily="34" charset="0"/>
              </a:rPr>
              <a:t>	</a:t>
            </a:r>
          </a:p>
        </p:txBody>
      </p:sp>
    </p:spTree>
    <p:extLst>
      <p:ext uri="{BB962C8B-B14F-4D97-AF65-F5344CB8AC3E}">
        <p14:creationId xmlns:p14="http://schemas.microsoft.com/office/powerpoint/2010/main" val="28682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10. We have complaint procedures that are well defined and communicated.</a:t>
            </a:r>
            <a:endParaRPr sz="1800" b="1">
              <a:solidFill>
                <a:schemeClr val="lt1"/>
              </a:solidFill>
              <a:latin typeface="Roboto"/>
              <a:ea typeface="Roboto"/>
              <a:cs typeface="Roboto"/>
              <a:sym typeface="Roboto"/>
            </a:endParaRPr>
          </a:p>
        </p:txBody>
      </p:sp>
      <p:pic>
        <p:nvPicPr>
          <p:cNvPr id="132" name="Shape 132" title="Chart"/>
          <p:cNvPicPr preferRelativeResize="0"/>
          <p:nvPr/>
        </p:nvPicPr>
        <p:blipFill>
          <a:blip r:embed="rId3">
            <a:alphaModFix/>
          </a:blip>
          <a:stretch>
            <a:fillRect/>
          </a:stretch>
        </p:blipFill>
        <p:spPr>
          <a:xfrm>
            <a:off x="2283074" y="494425"/>
            <a:ext cx="4577852" cy="2799108"/>
          </a:xfrm>
          <a:prstGeom prst="rect">
            <a:avLst/>
          </a:prstGeom>
          <a:noFill/>
          <a:ln>
            <a:noFill/>
          </a:ln>
        </p:spPr>
      </p:pic>
      <p:graphicFrame>
        <p:nvGraphicFramePr>
          <p:cNvPr id="133" name="Shape 133"/>
          <p:cNvGraphicFramePr/>
          <p:nvPr>
            <p:extLst>
              <p:ext uri="{D42A27DB-BD31-4B8C-83A1-F6EECF244321}">
                <p14:modId xmlns:p14="http://schemas.microsoft.com/office/powerpoint/2010/main" val="2324807092"/>
              </p:ext>
            </p:extLst>
          </p:nvPr>
        </p:nvGraphicFramePr>
        <p:xfrm>
          <a:off x="1831664" y="3476940"/>
          <a:ext cx="5480672" cy="1186277"/>
        </p:xfrm>
        <a:graphic>
          <a:graphicData uri="http://schemas.openxmlformats.org/drawingml/2006/table">
            <a:tbl>
              <a:tblPr>
                <a:noFill/>
                <a:tableStyleId>{A7998867-1649-4404-A499-E53BE39F8365}</a:tableStyleId>
              </a:tblPr>
              <a:tblGrid>
                <a:gridCol w="1101063">
                  <a:extLst>
                    <a:ext uri="{9D8B030D-6E8A-4147-A177-3AD203B41FA5}">
                      <a16:colId xmlns:a16="http://schemas.microsoft.com/office/drawing/2014/main" val="20000"/>
                    </a:ext>
                  </a:extLst>
                </a:gridCol>
                <a:gridCol w="146707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769534">
                  <a:extLst>
                    <a:ext uri="{9D8B030D-6E8A-4147-A177-3AD203B41FA5}">
                      <a16:colId xmlns:a16="http://schemas.microsoft.com/office/drawing/2014/main" val="20003"/>
                    </a:ext>
                  </a:extLst>
                </a:gridCol>
              </a:tblGrid>
              <a:tr h="330677">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85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84.18%</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t>82.61%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84.57%</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5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9.45%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8.70%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9.64%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5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6.37%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8.70%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5.79%</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38AE4D6F-30F6-144E-956C-1D28AAA285A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10. We have complaint procedures that are well defined and communicated.</a:t>
            </a:r>
            <a:endParaRPr sz="1800" b="1">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74FD010-110E-DA43-AC16-7DBCCF7832F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sp>
        <p:nvSpPr>
          <p:cNvPr id="3" name="Rectangle 2">
            <a:extLst>
              <a:ext uri="{FF2B5EF4-FFF2-40B4-BE49-F238E27FC236}">
                <a16:creationId xmlns:a16="http://schemas.microsoft.com/office/drawing/2014/main" id="{1CDBB690-9EFC-6B40-A86A-358A61BB636D}"/>
              </a:ext>
            </a:extLst>
          </p:cNvPr>
          <p:cNvSpPr/>
          <p:nvPr/>
        </p:nvSpPr>
        <p:spPr>
          <a:xfrm>
            <a:off x="579966" y="619242"/>
            <a:ext cx="7984067" cy="3970318"/>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Again, part of the employee handbook that is provided to new hires.	</a:t>
            </a:r>
          </a:p>
          <a:p>
            <a:pPr marL="171450" indent="-171450">
              <a:buFont typeface="Arial" panose="020B0604020202020204" pitchFamily="34" charset="0"/>
              <a:buChar char="•"/>
            </a:pPr>
            <a:r>
              <a:rPr lang="en-US" sz="1200" dirty="0">
                <a:latin typeface="Arial" panose="020B0604020202020204" pitchFamily="34" charset="0"/>
              </a:rPr>
              <a:t>Again, reference to prior response.  They are defined and specific, but do people know them.	</a:t>
            </a:r>
          </a:p>
          <a:p>
            <a:pPr marL="171450" indent="-171450">
              <a:buFont typeface="Arial" panose="020B0604020202020204" pitchFamily="34" charset="0"/>
              <a:buChar char="•"/>
            </a:pPr>
            <a:r>
              <a:rPr lang="en-US" sz="1200" dirty="0">
                <a:latin typeface="Arial" panose="020B0604020202020204" pitchFamily="34" charset="0"/>
              </a:rPr>
              <a:t>Again, the policy is distributed in all new-hire materials; beyond that, it is not discussed.	</a:t>
            </a:r>
          </a:p>
          <a:p>
            <a:pPr marL="171450" indent="-171450">
              <a:buFont typeface="Arial" panose="020B0604020202020204" pitchFamily="34" charset="0"/>
              <a:buChar char="•"/>
            </a:pPr>
            <a:r>
              <a:rPr lang="en-US" sz="1200" dirty="0">
                <a:latin typeface="Arial" panose="020B0604020202020204" pitchFamily="34" charset="0"/>
              </a:rPr>
              <a:t>Again, while it clearly states in the employee handbook what they procedure for communicating an incident is, it has never been expressed verbally. 	</a:t>
            </a:r>
          </a:p>
          <a:p>
            <a:pPr marL="171450" indent="-171450">
              <a:buFont typeface="Arial" panose="020B0604020202020204" pitchFamily="34" charset="0"/>
              <a:buChar char="•"/>
            </a:pPr>
            <a:r>
              <a:rPr lang="en-US" sz="1200" dirty="0">
                <a:latin typeface="Arial" panose="020B0604020202020204" pitchFamily="34" charset="0"/>
              </a:rPr>
              <a:t>Although again I think we should recirculate the policy at least once a year.	</a:t>
            </a:r>
          </a:p>
          <a:p>
            <a:pPr marL="171450" indent="-171450">
              <a:buFont typeface="Arial" panose="020B0604020202020204" pitchFamily="34" charset="0"/>
              <a:buChar char="•"/>
            </a:pPr>
            <a:r>
              <a:rPr lang="en-US" sz="1200" dirty="0">
                <a:latin typeface="Arial" panose="020B0604020202020204" pitchFamily="34" charset="0"/>
              </a:rPr>
              <a:t>Communication consists of distributing policy to new hires.  Policy is also in the employee handbook that is available to everyone. 	</a:t>
            </a:r>
          </a:p>
          <a:p>
            <a:pPr marL="171450" indent="-171450">
              <a:buFont typeface="Arial" panose="020B0604020202020204" pitchFamily="34" charset="0"/>
              <a:buChar char="•"/>
            </a:pPr>
            <a:r>
              <a:rPr lang="en-US" sz="1200" dirty="0">
                <a:latin typeface="Arial" panose="020B0604020202020204" pitchFamily="34" charset="0"/>
              </a:rPr>
              <a:t>Complaint procedures are defined, but not well communicated.	</a:t>
            </a:r>
          </a:p>
          <a:p>
            <a:pPr marL="171450" indent="-171450">
              <a:buFont typeface="Arial" panose="020B0604020202020204" pitchFamily="34" charset="0"/>
              <a:buChar char="•"/>
            </a:pPr>
            <a:r>
              <a:rPr lang="en-US" sz="1200" dirty="0">
                <a:latin typeface="Arial" panose="020B0604020202020204" pitchFamily="34" charset="0"/>
              </a:rPr>
              <a:t>During orientation, the complaint procedures are communicated. 	</a:t>
            </a:r>
          </a:p>
          <a:p>
            <a:pPr marL="171450" indent="-171450">
              <a:buFont typeface="Arial" panose="020B0604020202020204" pitchFamily="34" charset="0"/>
              <a:buChar char="•"/>
            </a:pPr>
            <a:r>
              <a:rPr lang="en-US" sz="1200" dirty="0">
                <a:latin typeface="Arial" panose="020B0604020202020204" pitchFamily="34" charset="0"/>
              </a:rPr>
              <a:t>Formal policy, but I'm not sure any employee would really know what to do since it's something they simply sign off on in the personnel handbook.	</a:t>
            </a:r>
          </a:p>
          <a:p>
            <a:pPr marL="171450" indent="-171450">
              <a:buFont typeface="Arial" panose="020B0604020202020204" pitchFamily="34" charset="0"/>
              <a:buChar char="•"/>
            </a:pPr>
            <a:r>
              <a:rPr lang="en-US" sz="1200" dirty="0">
                <a:latin typeface="Arial" panose="020B0604020202020204" pitchFamily="34" charset="0"/>
              </a:rPr>
              <a:t>Never had a complaint	</a:t>
            </a:r>
          </a:p>
          <a:p>
            <a:pPr marL="171450" indent="-171450">
              <a:buFont typeface="Arial" panose="020B0604020202020204" pitchFamily="34" charset="0"/>
              <a:buChar char="•"/>
            </a:pPr>
            <a:r>
              <a:rPr lang="en-US" sz="1200" dirty="0">
                <a:latin typeface="Arial" panose="020B0604020202020204" pitchFamily="34" charset="0"/>
              </a:rPr>
              <a:t>Our firm uses an online tool and hotline reporting process and protocols.		</a:t>
            </a:r>
          </a:p>
          <a:p>
            <a:pPr marL="171450" indent="-171450">
              <a:buFont typeface="Arial" panose="020B0604020202020204" pitchFamily="34" charset="0"/>
              <a:buChar char="•"/>
            </a:pPr>
            <a:r>
              <a:rPr lang="en-US" sz="1200" dirty="0">
                <a:latin typeface="Arial" panose="020B0604020202020204" pitchFamily="34" charset="0"/>
              </a:rPr>
              <a:t>The procedures are spelled out in the Policies and Procedures Manual, however, there hasn't been any formal training.	</a:t>
            </a:r>
          </a:p>
          <a:p>
            <a:pPr marL="171450" indent="-171450">
              <a:buFont typeface="Arial" panose="020B0604020202020204" pitchFamily="34" charset="0"/>
              <a:buChar char="•"/>
            </a:pPr>
            <a:r>
              <a:rPr lang="en-US" sz="1200" dirty="0">
                <a:latin typeface="Arial" panose="020B0604020202020204" pitchFamily="34" charset="0"/>
              </a:rPr>
              <a:t>We have complaint procedures in our policy, but, the policy is not well communicated so therefore neither are the complaint procedures.	</a:t>
            </a:r>
          </a:p>
          <a:p>
            <a:pPr marL="171450" indent="-171450">
              <a:buFont typeface="Arial" panose="020B0604020202020204" pitchFamily="34" charset="0"/>
              <a:buChar char="•"/>
            </a:pPr>
            <a:r>
              <a:rPr lang="en-US" sz="1200" dirty="0">
                <a:latin typeface="Arial" panose="020B0604020202020204" pitchFamily="34" charset="0"/>
              </a:rPr>
              <a:t>We have them, I don't consider them to be well communicated as they are only in the employee handbook and never addressed again until a situation arises.	</a:t>
            </a:r>
          </a:p>
          <a:p>
            <a:pPr marL="171450" indent="-171450">
              <a:buFont typeface="Arial" panose="020B0604020202020204" pitchFamily="34" charset="0"/>
              <a:buChar char="•"/>
            </a:pPr>
            <a:r>
              <a:rPr lang="en-US" sz="1200" dirty="0">
                <a:latin typeface="Arial" panose="020B0604020202020204" pitchFamily="34" charset="0"/>
              </a:rPr>
              <a:t>Well defined, but not well communicated.	</a:t>
            </a:r>
          </a:p>
        </p:txBody>
      </p:sp>
    </p:spTree>
    <p:extLst>
      <p:ext uri="{BB962C8B-B14F-4D97-AF65-F5344CB8AC3E}">
        <p14:creationId xmlns:p14="http://schemas.microsoft.com/office/powerpoint/2010/main" val="1059187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11. We have complaint procedures that are effectively utilized/enforced.</a:t>
            </a:r>
            <a:endParaRPr sz="1800" b="1">
              <a:solidFill>
                <a:schemeClr val="lt1"/>
              </a:solidFill>
              <a:latin typeface="Roboto"/>
              <a:ea typeface="Roboto"/>
              <a:cs typeface="Roboto"/>
              <a:sym typeface="Roboto"/>
            </a:endParaRPr>
          </a:p>
        </p:txBody>
      </p:sp>
      <p:pic>
        <p:nvPicPr>
          <p:cNvPr id="140" name="Shape 140" title="Chart"/>
          <p:cNvPicPr preferRelativeResize="0"/>
          <p:nvPr/>
        </p:nvPicPr>
        <p:blipFill>
          <a:blip r:embed="rId3">
            <a:alphaModFix/>
          </a:blip>
          <a:stretch>
            <a:fillRect/>
          </a:stretch>
        </p:blipFill>
        <p:spPr>
          <a:xfrm>
            <a:off x="1653309" y="664633"/>
            <a:ext cx="4966547" cy="3006817"/>
          </a:xfrm>
          <a:prstGeom prst="rect">
            <a:avLst/>
          </a:prstGeom>
          <a:noFill/>
          <a:ln>
            <a:noFill/>
          </a:ln>
        </p:spPr>
      </p:pic>
      <p:graphicFrame>
        <p:nvGraphicFramePr>
          <p:cNvPr id="141" name="Shape 141"/>
          <p:cNvGraphicFramePr/>
          <p:nvPr>
            <p:extLst>
              <p:ext uri="{D42A27DB-BD31-4B8C-83A1-F6EECF244321}">
                <p14:modId xmlns:p14="http://schemas.microsoft.com/office/powerpoint/2010/main" val="2186697463"/>
              </p:ext>
            </p:extLst>
          </p:nvPr>
        </p:nvGraphicFramePr>
        <p:xfrm>
          <a:off x="1632921" y="3903892"/>
          <a:ext cx="5007321" cy="956125"/>
        </p:xfrm>
        <a:graphic>
          <a:graphicData uri="http://schemas.openxmlformats.org/drawingml/2006/table">
            <a:tbl>
              <a:tblPr>
                <a:noFill/>
                <a:tableStyleId>{A7998867-1649-4404-A499-E53BE39F8365}</a:tableStyleId>
              </a:tblPr>
              <a:tblGrid>
                <a:gridCol w="1284850">
                  <a:extLst>
                    <a:ext uri="{9D8B030D-6E8A-4147-A177-3AD203B41FA5}">
                      <a16:colId xmlns:a16="http://schemas.microsoft.com/office/drawing/2014/main" val="20000"/>
                    </a:ext>
                  </a:extLst>
                </a:gridCol>
                <a:gridCol w="1284850">
                  <a:extLst>
                    <a:ext uri="{9D8B030D-6E8A-4147-A177-3AD203B41FA5}">
                      <a16:colId xmlns:a16="http://schemas.microsoft.com/office/drawing/2014/main" val="20001"/>
                    </a:ext>
                  </a:extLst>
                </a:gridCol>
                <a:gridCol w="1133754">
                  <a:extLst>
                    <a:ext uri="{9D8B030D-6E8A-4147-A177-3AD203B41FA5}">
                      <a16:colId xmlns:a16="http://schemas.microsoft.com/office/drawing/2014/main" val="20002"/>
                    </a:ext>
                  </a:extLst>
                </a:gridCol>
                <a:gridCol w="1303867">
                  <a:extLst>
                    <a:ext uri="{9D8B030D-6E8A-4147-A177-3AD203B41FA5}">
                      <a16:colId xmlns:a16="http://schemas.microsoft.com/office/drawing/2014/main" val="20003"/>
                    </a:ext>
                  </a:extLst>
                </a:gridCol>
              </a:tblGrid>
              <a:tr h="310450">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5225">
                <a:tc>
                  <a:txBody>
                    <a:bodyPr/>
                    <a:lstStyle/>
                    <a:p>
                      <a:pPr marL="0" lvl="0" indent="0" algn="ctr" rtl="0">
                        <a:lnSpc>
                          <a:spcPct val="115000"/>
                        </a:lnSpc>
                        <a:spcBef>
                          <a:spcPts val="0"/>
                        </a:spcBef>
                        <a:spcAft>
                          <a:spcPts val="0"/>
                        </a:spcAft>
                        <a:buNone/>
                      </a:pPr>
                      <a:r>
                        <a:rPr lang="en" sz="1000" b="0" dirty="0">
                          <a:latin typeface="Roboto"/>
                          <a:ea typeface="Roboto"/>
                          <a:cs typeface="Roboto"/>
                          <a:sym typeface="Roboto"/>
                        </a:rPr>
                        <a:t>Agree</a:t>
                      </a:r>
                      <a:endParaRPr sz="1000" b="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b="0" dirty="0"/>
                        <a:t>71.11%</a:t>
                      </a:r>
                      <a:endParaRPr sz="1000" b="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b="0" dirty="0"/>
                        <a:t>71.11%</a:t>
                      </a:r>
                      <a:endParaRPr sz="1000" b="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a:t>71.11%</a:t>
                      </a:r>
                      <a:endParaRPr sz="1000" b="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5225">
                <a:tc>
                  <a:txBody>
                    <a:bodyPr/>
                    <a:lstStyle/>
                    <a:p>
                      <a:pPr marL="0" lvl="0" indent="0" algn="ctr" rtl="0">
                        <a:lnSpc>
                          <a:spcPct val="115000"/>
                        </a:lnSpc>
                        <a:spcBef>
                          <a:spcPts val="0"/>
                        </a:spcBef>
                        <a:spcAft>
                          <a:spcPts val="0"/>
                        </a:spcAft>
                        <a:buNone/>
                      </a:pPr>
                      <a:r>
                        <a:rPr lang="en" sz="1000" b="0">
                          <a:latin typeface="Roboto"/>
                          <a:ea typeface="Roboto"/>
                          <a:cs typeface="Roboto"/>
                          <a:sym typeface="Roboto"/>
                        </a:rPr>
                        <a:t>Disagree</a:t>
                      </a:r>
                      <a:endParaRPr sz="1000" b="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a:t>8.44%</a:t>
                      </a:r>
                      <a:endParaRPr sz="1000" b="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dirty="0"/>
                        <a:t>6.67%</a:t>
                      </a:r>
                      <a:endParaRPr sz="1000" b="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dirty="0"/>
                        <a:t>8.89%</a:t>
                      </a:r>
                      <a:endParaRPr sz="1000" b="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5225">
                <a:tc>
                  <a:txBody>
                    <a:bodyPr/>
                    <a:lstStyle/>
                    <a:p>
                      <a:pPr marL="0" lvl="0" indent="0" algn="ctr" rtl="0">
                        <a:lnSpc>
                          <a:spcPct val="115000"/>
                        </a:lnSpc>
                        <a:spcBef>
                          <a:spcPts val="0"/>
                        </a:spcBef>
                        <a:spcAft>
                          <a:spcPts val="0"/>
                        </a:spcAft>
                        <a:buNone/>
                      </a:pPr>
                      <a:r>
                        <a:rPr lang="en" sz="1000" b="0">
                          <a:latin typeface="Roboto"/>
                          <a:ea typeface="Roboto"/>
                          <a:cs typeface="Roboto"/>
                          <a:sym typeface="Roboto"/>
                        </a:rPr>
                        <a:t>Not Sure</a:t>
                      </a:r>
                      <a:endParaRPr sz="1000" b="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a:t>20.44%</a:t>
                      </a:r>
                      <a:endParaRPr sz="1000" b="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a:t>22.22%</a:t>
                      </a:r>
                      <a:endParaRPr sz="1000" b="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0" dirty="0"/>
                        <a:t>20.00%</a:t>
                      </a:r>
                      <a:endParaRPr sz="1000" b="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7558E246-E774-EA46-B71E-1781E7E2FA9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11. We have complaint procedures that are effectively utilized/enforced.</a:t>
            </a:r>
            <a:endParaRPr sz="1800" b="1">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0774F579-DDB0-324E-9F0E-D6AA0D0DAC8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sp>
        <p:nvSpPr>
          <p:cNvPr id="3" name="Rectangle 2">
            <a:extLst>
              <a:ext uri="{FF2B5EF4-FFF2-40B4-BE49-F238E27FC236}">
                <a16:creationId xmlns:a16="http://schemas.microsoft.com/office/drawing/2014/main" id="{E7D91112-5ED4-9045-A14C-6AC04805D9E3}"/>
              </a:ext>
            </a:extLst>
          </p:cNvPr>
          <p:cNvSpPr/>
          <p:nvPr/>
        </p:nvSpPr>
        <p:spPr>
          <a:xfrm>
            <a:off x="609600" y="666750"/>
            <a:ext cx="8246534" cy="3477875"/>
          </a:xfrm>
          <a:prstGeom prst="rect">
            <a:avLst/>
          </a:prstGeom>
        </p:spPr>
        <p:txBody>
          <a:bodyPr wrap="square">
            <a:spAutoFit/>
          </a:bodyPr>
          <a:lstStyle/>
          <a:p>
            <a:r>
              <a:rPr lang="en-US" sz="1100" dirty="0">
                <a:latin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rPr>
              <a:t>Agree, but we have not had to use them.	</a:t>
            </a:r>
          </a:p>
          <a:p>
            <a:pPr marL="171450" indent="-171450">
              <a:buFont typeface="Arial" panose="020B0604020202020204" pitchFamily="34" charset="0"/>
              <a:buChar char="•"/>
            </a:pPr>
            <a:r>
              <a:rPr lang="en-US" sz="1100" dirty="0">
                <a:latin typeface="Arial" panose="020B0604020202020204" pitchFamily="34" charset="0"/>
              </a:rPr>
              <a:t>From my perspective but I am senior management and cannot speak for everyone	</a:t>
            </a:r>
          </a:p>
          <a:p>
            <a:pPr marL="171450" indent="-171450">
              <a:buFont typeface="Arial" panose="020B0604020202020204" pitchFamily="34" charset="0"/>
              <a:buChar char="•"/>
            </a:pPr>
            <a:r>
              <a:rPr lang="en-US" sz="1100" dirty="0">
                <a:latin typeface="Arial" panose="020B0604020202020204" pitchFamily="34" charset="0"/>
              </a:rPr>
              <a:t>Given that we've never had an incident reported, I cannot with confidence indicate that the complaint procedures are effectively utilized or enforced.	</a:t>
            </a:r>
          </a:p>
          <a:p>
            <a:pPr marL="171450" indent="-171450">
              <a:buFont typeface="Arial" panose="020B0604020202020204" pitchFamily="34" charset="0"/>
              <a:buChar char="•"/>
            </a:pPr>
            <a:r>
              <a:rPr lang="en-US" sz="1100" dirty="0">
                <a:latin typeface="Arial" panose="020B0604020202020204" pitchFamily="34" charset="0"/>
              </a:rPr>
              <a:t>Have not been with this firm long enough to experience any complaints.	</a:t>
            </a:r>
          </a:p>
          <a:p>
            <a:pPr marL="171450" indent="-171450">
              <a:buFont typeface="Arial" panose="020B0604020202020204" pitchFamily="34" charset="0"/>
              <a:buChar char="•"/>
            </a:pPr>
            <a:r>
              <a:rPr lang="en-US" sz="1100" dirty="0">
                <a:latin typeface="Arial" panose="020B0604020202020204" pitchFamily="34" charset="0"/>
              </a:rPr>
              <a:t>Have not had an issue to be reported.	</a:t>
            </a:r>
          </a:p>
          <a:p>
            <a:pPr marL="171450" indent="-171450">
              <a:buFont typeface="Arial" panose="020B0604020202020204" pitchFamily="34" charset="0"/>
              <a:buChar char="•"/>
            </a:pPr>
            <a:r>
              <a:rPr lang="en-US" sz="1100" dirty="0">
                <a:latin typeface="Arial" panose="020B0604020202020204" pitchFamily="34" charset="0"/>
              </a:rPr>
              <a:t>Have to assume this is the case.	</a:t>
            </a:r>
          </a:p>
          <a:p>
            <a:pPr marL="171450" indent="-171450">
              <a:buFont typeface="Arial" panose="020B0604020202020204" pitchFamily="34" charset="0"/>
              <a:buChar char="•"/>
            </a:pPr>
            <a:r>
              <a:rPr lang="en-US" sz="1100" dirty="0">
                <a:latin typeface="Arial" panose="020B0604020202020204" pitchFamily="34" charset="0"/>
              </a:rPr>
              <a:t>I usually hear about issues from a third party	</a:t>
            </a:r>
          </a:p>
          <a:p>
            <a:pPr marL="171450" indent="-171450">
              <a:buFont typeface="Arial" panose="020B0604020202020204" pitchFamily="34" charset="0"/>
              <a:buChar char="•"/>
            </a:pPr>
            <a:r>
              <a:rPr lang="en-US" sz="1100" dirty="0">
                <a:latin typeface="Arial" panose="020B0604020202020204" pitchFamily="34" charset="0"/>
              </a:rPr>
              <a:t>In addition to an HR reporting chain, there is also an anonymous, third party-hosted line that employees can call.	</a:t>
            </a:r>
          </a:p>
          <a:p>
            <a:pPr marL="171450" indent="-171450">
              <a:buFont typeface="Arial" panose="020B0604020202020204" pitchFamily="34" charset="0"/>
              <a:buChar char="•"/>
            </a:pPr>
            <a:r>
              <a:rPr lang="en-US" sz="1100" dirty="0">
                <a:latin typeface="Arial" panose="020B0604020202020204" pitchFamily="34" charset="0"/>
              </a:rPr>
              <a:t>Not all various types of complaints are effectively utilized/enforced.	</a:t>
            </a:r>
          </a:p>
          <a:p>
            <a:pPr marL="171450" indent="-171450">
              <a:buFont typeface="Arial" panose="020B0604020202020204" pitchFamily="34" charset="0"/>
              <a:buChar char="•"/>
            </a:pPr>
            <a:r>
              <a:rPr lang="en-US" sz="1100" dirty="0">
                <a:latin typeface="Arial" panose="020B0604020202020204" pitchFamily="34" charset="0"/>
              </a:rPr>
              <a:t>Not yet tested	</a:t>
            </a:r>
          </a:p>
          <a:p>
            <a:pPr marL="171450" indent="-171450">
              <a:buFont typeface="Arial" panose="020B0604020202020204" pitchFamily="34" charset="0"/>
              <a:buChar char="•"/>
            </a:pPr>
            <a:r>
              <a:rPr lang="en-US" sz="1100" dirty="0">
                <a:latin typeface="Arial" panose="020B0604020202020204" pitchFamily="34" charset="0"/>
              </a:rPr>
              <a:t>Nothing has come up in the 7 months I've been here. 	</a:t>
            </a:r>
          </a:p>
          <a:p>
            <a:pPr marL="171450" indent="-171450">
              <a:buFont typeface="Arial" panose="020B0604020202020204" pitchFamily="34" charset="0"/>
              <a:buChar char="•"/>
            </a:pPr>
            <a:r>
              <a:rPr lang="en-US" sz="1100" dirty="0">
                <a:latin typeface="Arial" panose="020B0604020202020204" pitchFamily="34" charset="0"/>
              </a:rPr>
              <a:t>Some attorneys get involved when they should be directing complaints to HR.	</a:t>
            </a:r>
          </a:p>
          <a:p>
            <a:pPr marL="171450" indent="-171450">
              <a:buFont typeface="Arial" panose="020B0604020202020204" pitchFamily="34" charset="0"/>
              <a:buChar char="•"/>
            </a:pPr>
            <a:r>
              <a:rPr lang="en-US" sz="1100" dirty="0">
                <a:latin typeface="Arial" panose="020B0604020202020204" pitchFamily="34" charset="0"/>
              </a:rPr>
              <a:t>we have never had to enforce or utilize but procedures are in place	</a:t>
            </a:r>
          </a:p>
          <a:p>
            <a:pPr marL="171450" indent="-171450">
              <a:buFont typeface="Arial" panose="020B0604020202020204" pitchFamily="34" charset="0"/>
              <a:buChar char="•"/>
            </a:pPr>
            <a:r>
              <a:rPr lang="en-US" sz="1100" dirty="0">
                <a:latin typeface="Arial" panose="020B0604020202020204" pitchFamily="34" charset="0"/>
              </a:rPr>
              <a:t>We have not had an incident since new P&amp;P have been in place.	</a:t>
            </a:r>
          </a:p>
          <a:p>
            <a:pPr marL="171450" indent="-171450">
              <a:buFont typeface="Arial" panose="020B0604020202020204" pitchFamily="34" charset="0"/>
              <a:buChar char="•"/>
            </a:pPr>
            <a:r>
              <a:rPr lang="en-US" sz="1100" dirty="0">
                <a:latin typeface="Arial" panose="020B0604020202020204" pitchFamily="34" charset="0"/>
              </a:rPr>
              <a:t>We haven't had any issues in the three years I have been here but I believe they would be very effective if necessary.</a:t>
            </a:r>
          </a:p>
          <a:p>
            <a:pPr marL="171450" indent="-171450">
              <a:buFont typeface="Arial" panose="020B0604020202020204" pitchFamily="34" charset="0"/>
              <a:buChar char="•"/>
            </a:pPr>
            <a:r>
              <a:rPr lang="en-US" sz="1100" dirty="0">
                <a:latin typeface="Arial" panose="020B0604020202020204" pitchFamily="34" charset="0"/>
              </a:rPr>
              <a:t>We receive very few complaints.	</a:t>
            </a:r>
          </a:p>
          <a:p>
            <a:pPr marL="171450" indent="-171450">
              <a:buFont typeface="Arial" panose="020B0604020202020204" pitchFamily="34" charset="0"/>
              <a:buChar char="•"/>
            </a:pPr>
            <a:r>
              <a:rPr lang="en-US" sz="1100" dirty="0">
                <a:latin typeface="Arial" panose="020B0604020202020204" pitchFamily="34" charset="0"/>
              </a:rPr>
              <a:t>When I hear of a complaint, I take immediate actions.	</a:t>
            </a:r>
          </a:p>
          <a:p>
            <a:pPr marL="171450" indent="-171450">
              <a:buFont typeface="Arial" panose="020B0604020202020204" pitchFamily="34" charset="0"/>
              <a:buChar char="•"/>
            </a:pPr>
            <a:r>
              <a:rPr lang="en-US" sz="1100" dirty="0">
                <a:latin typeface="Arial" panose="020B0604020202020204" pitchFamily="34" charset="0"/>
              </a:rPr>
              <a:t>When used, yes they are effective.	</a:t>
            </a:r>
          </a:p>
        </p:txBody>
      </p:sp>
    </p:spTree>
    <p:extLst>
      <p:ext uri="{BB962C8B-B14F-4D97-AF65-F5344CB8AC3E}">
        <p14:creationId xmlns:p14="http://schemas.microsoft.com/office/powerpoint/2010/main" val="230625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0" y="15925"/>
            <a:ext cx="9144000" cy="7512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12. I believe our lawyers and staff feel comfortable approaching HR </a:t>
            </a:r>
          </a:p>
          <a:p>
            <a:pPr marL="0" lvl="0" indent="0" algn="ctr" rtl="0">
              <a:spcBef>
                <a:spcPts val="0"/>
              </a:spcBef>
              <a:spcAft>
                <a:spcPts val="0"/>
              </a:spcAft>
              <a:buNone/>
            </a:pPr>
            <a:r>
              <a:rPr lang="en" sz="1800" dirty="0">
                <a:solidFill>
                  <a:srgbClr val="FFFFFF"/>
                </a:solidFill>
              </a:rPr>
              <a:t>(or the designated person) with a problem or complaint about sexual harassment. </a:t>
            </a:r>
            <a:endParaRPr sz="1800" b="1" dirty="0">
              <a:solidFill>
                <a:schemeClr val="lt1"/>
              </a:solidFill>
              <a:latin typeface="Roboto"/>
              <a:ea typeface="Roboto"/>
              <a:cs typeface="Roboto"/>
              <a:sym typeface="Roboto"/>
            </a:endParaRPr>
          </a:p>
        </p:txBody>
      </p:sp>
      <p:pic>
        <p:nvPicPr>
          <p:cNvPr id="148" name="Shape 148" title="Chart"/>
          <p:cNvPicPr preferRelativeResize="0"/>
          <p:nvPr/>
        </p:nvPicPr>
        <p:blipFill>
          <a:blip r:embed="rId3">
            <a:alphaModFix/>
          </a:blip>
          <a:stretch>
            <a:fillRect/>
          </a:stretch>
        </p:blipFill>
        <p:spPr>
          <a:xfrm>
            <a:off x="2209800" y="895350"/>
            <a:ext cx="4639734" cy="2819399"/>
          </a:xfrm>
          <a:prstGeom prst="rect">
            <a:avLst/>
          </a:prstGeom>
          <a:noFill/>
          <a:ln>
            <a:noFill/>
          </a:ln>
        </p:spPr>
      </p:pic>
      <p:graphicFrame>
        <p:nvGraphicFramePr>
          <p:cNvPr id="149" name="Shape 149"/>
          <p:cNvGraphicFramePr/>
          <p:nvPr>
            <p:extLst>
              <p:ext uri="{D42A27DB-BD31-4B8C-83A1-F6EECF244321}">
                <p14:modId xmlns:p14="http://schemas.microsoft.com/office/powerpoint/2010/main" val="1117987549"/>
              </p:ext>
            </p:extLst>
          </p:nvPr>
        </p:nvGraphicFramePr>
        <p:xfrm>
          <a:off x="1549554" y="4020353"/>
          <a:ext cx="5960225" cy="874818"/>
        </p:xfrm>
        <a:graphic>
          <a:graphicData uri="http://schemas.openxmlformats.org/drawingml/2006/table">
            <a:tbl>
              <a:tblPr>
                <a:noFill/>
                <a:tableStyleId>{A7998867-1649-4404-A499-E53BE39F8365}</a:tableStyleId>
              </a:tblPr>
              <a:tblGrid>
                <a:gridCol w="1687484">
                  <a:extLst>
                    <a:ext uri="{9D8B030D-6E8A-4147-A177-3AD203B41FA5}">
                      <a16:colId xmlns:a16="http://schemas.microsoft.com/office/drawing/2014/main" val="20000"/>
                    </a:ext>
                  </a:extLst>
                </a:gridCol>
                <a:gridCol w="1330036">
                  <a:extLst>
                    <a:ext uri="{9D8B030D-6E8A-4147-A177-3AD203B41FA5}">
                      <a16:colId xmlns:a16="http://schemas.microsoft.com/office/drawing/2014/main" val="20001"/>
                    </a:ext>
                  </a:extLst>
                </a:gridCol>
                <a:gridCol w="1388225">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tblGrid>
              <a:tr h="270933">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874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77.64%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t>77.32%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77.72%</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74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Disagree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6.91%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7.22%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6.84%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874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15.45%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15.46%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15.44%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1A02383-EE8B-1C48-88E3-2450F47D91E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0" y="15925"/>
            <a:ext cx="9144000" cy="7512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12. I believe our lawyers and staff feel comfortable approaching HR </a:t>
            </a:r>
          </a:p>
          <a:p>
            <a:pPr marL="0" lvl="0" indent="0" algn="ctr" rtl="0">
              <a:spcBef>
                <a:spcPts val="0"/>
              </a:spcBef>
              <a:spcAft>
                <a:spcPts val="0"/>
              </a:spcAft>
              <a:buNone/>
            </a:pPr>
            <a:r>
              <a:rPr lang="en" sz="1800" dirty="0">
                <a:solidFill>
                  <a:srgbClr val="FFFFFF"/>
                </a:solidFill>
              </a:rPr>
              <a:t>(or the designated person) with a problem or complaint about sexual harassment. </a:t>
            </a:r>
            <a:endParaRPr sz="1800" b="1"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1F21550-BF35-4C4D-9D44-1AF27211AB4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sp>
        <p:nvSpPr>
          <p:cNvPr id="3" name="Rectangle 2">
            <a:extLst>
              <a:ext uri="{FF2B5EF4-FFF2-40B4-BE49-F238E27FC236}">
                <a16:creationId xmlns:a16="http://schemas.microsoft.com/office/drawing/2014/main" id="{9925AA0F-C55E-9B45-B06C-B4A72B25021E}"/>
              </a:ext>
            </a:extLst>
          </p:cNvPr>
          <p:cNvSpPr/>
          <p:nvPr/>
        </p:nvSpPr>
        <p:spPr>
          <a:xfrm>
            <a:off x="465330" y="895350"/>
            <a:ext cx="8286191" cy="3816429"/>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As a small office, I fear the staff would not report.	</a:t>
            </a:r>
          </a:p>
          <a:p>
            <a:pPr marL="171450" indent="-171450">
              <a:buFont typeface="Arial" panose="020B0604020202020204" pitchFamily="34" charset="0"/>
              <a:buChar char="•"/>
            </a:pPr>
            <a:r>
              <a:rPr lang="en-US" sz="1100" dirty="0">
                <a:latin typeface="Arial" panose="020B0604020202020204" pitchFamily="34" charset="0"/>
              </a:rPr>
              <a:t>I believe sometimes they feel more comfortable speaking to their mentor, manager, practice group leader before they come to HR but our door is open and they are relieved once they know HR is there for them. 	</a:t>
            </a:r>
          </a:p>
          <a:p>
            <a:pPr marL="171450" indent="-171450">
              <a:buFont typeface="Arial" panose="020B0604020202020204" pitchFamily="34" charset="0"/>
              <a:buChar char="•"/>
            </a:pPr>
            <a:r>
              <a:rPr lang="en-US" sz="1100" dirty="0">
                <a:latin typeface="Arial" panose="020B0604020202020204" pitchFamily="34" charset="0"/>
              </a:rPr>
              <a:t>I think HR is approachable, but if I had a complaint as a staff member against an attorney, not sure I would bring it up, depends on how severe it was and how long it had been going on. I need my job and I believe lawyers are almost always protected more than staff.	</a:t>
            </a:r>
          </a:p>
          <a:p>
            <a:pPr marL="171450" indent="-171450">
              <a:buFont typeface="Arial" panose="020B0604020202020204" pitchFamily="34" charset="0"/>
              <a:buChar char="•"/>
            </a:pPr>
            <a:r>
              <a:rPr lang="en-US" sz="1100" dirty="0">
                <a:latin typeface="Arial" panose="020B0604020202020204" pitchFamily="34" charset="0"/>
              </a:rPr>
              <a:t>I'd like to think so, but with the attorneys having so much power, I know some people are nervous about whether the firm would really hold to its "no retaliation policy."	</a:t>
            </a:r>
          </a:p>
          <a:p>
            <a:pPr marL="171450" indent="-171450">
              <a:buFont typeface="Arial" panose="020B0604020202020204" pitchFamily="34" charset="0"/>
              <a:buChar char="•"/>
            </a:pPr>
            <a:r>
              <a:rPr lang="en-US" sz="1100" dirty="0">
                <a:latin typeface="Arial" panose="020B0604020202020204" pitchFamily="34" charset="0"/>
              </a:rPr>
              <a:t>If someone is not comfortable going to HR, they can share their concern with any Shareholder who can help.	</a:t>
            </a:r>
          </a:p>
          <a:p>
            <a:pPr marL="171450" indent="-171450">
              <a:buFont typeface="Arial" panose="020B0604020202020204" pitchFamily="34" charset="0"/>
              <a:buChar char="•"/>
            </a:pPr>
            <a:r>
              <a:rPr lang="en-US" sz="1100" dirty="0">
                <a:latin typeface="Arial" panose="020B0604020202020204" pitchFamily="34" charset="0"/>
              </a:rPr>
              <a:t>Lawyers yes, staff no or don't know about it.		</a:t>
            </a:r>
          </a:p>
          <a:p>
            <a:pPr marL="171450" indent="-171450">
              <a:buFont typeface="Arial" panose="020B0604020202020204" pitchFamily="34" charset="0"/>
              <a:buChar char="•"/>
            </a:pPr>
            <a:r>
              <a:rPr lang="en-US" sz="1100" dirty="0">
                <a:latin typeface="Arial" panose="020B0604020202020204" pitchFamily="34" charset="0"/>
              </a:rPr>
              <a:t>Since we've never had a complaint, I'm not sure.  I hope so.	</a:t>
            </a:r>
          </a:p>
          <a:p>
            <a:pPr marL="171450" indent="-171450">
              <a:buFont typeface="Arial" panose="020B0604020202020204" pitchFamily="34" charset="0"/>
              <a:buChar char="•"/>
            </a:pPr>
            <a:r>
              <a:rPr lang="en-US" sz="1100" dirty="0">
                <a:latin typeface="Arial" panose="020B0604020202020204" pitchFamily="34" charset="0"/>
              </a:rPr>
              <a:t>The fact that some situations have been brought to our attention leads me to believe this is true but I cannot speak for everyone and there may be situations where someone is not comfortable speaking up.	</a:t>
            </a:r>
          </a:p>
          <a:p>
            <a:pPr marL="171450" indent="-171450">
              <a:buFont typeface="Arial" panose="020B0604020202020204" pitchFamily="34" charset="0"/>
              <a:buChar char="•"/>
            </a:pPr>
            <a:r>
              <a:rPr lang="en-US" sz="1100" dirty="0">
                <a:latin typeface="Arial" panose="020B0604020202020204" pitchFamily="34" charset="0"/>
              </a:rPr>
              <a:t>We also invite them to report concerns to their supervisor or any partner so that they have a choice if they don't feel comfortable reporting to a certain person.	</a:t>
            </a:r>
          </a:p>
          <a:p>
            <a:pPr marL="171450" indent="-171450">
              <a:buFont typeface="Arial" panose="020B0604020202020204" pitchFamily="34" charset="0"/>
              <a:buChar char="•"/>
            </a:pPr>
            <a:r>
              <a:rPr lang="en-US" sz="1100" dirty="0">
                <a:latin typeface="Arial" panose="020B0604020202020204" pitchFamily="34" charset="0"/>
              </a:rPr>
              <a:t>We do harassment training every two years as well to reinforce	</a:t>
            </a:r>
          </a:p>
          <a:p>
            <a:pPr marL="171450" indent="-171450">
              <a:buFont typeface="Arial" panose="020B0604020202020204" pitchFamily="34" charset="0"/>
              <a:buChar char="•"/>
            </a:pPr>
            <a:r>
              <a:rPr lang="en-US" sz="1100" dirty="0">
                <a:latin typeface="Arial" panose="020B0604020202020204" pitchFamily="34" charset="0"/>
              </a:rPr>
              <a:t>We have a policy that allows for a complaint to be taken to certain identified individuals to allow for employees to choose a member of the management team that they feel comfortable with	</a:t>
            </a:r>
          </a:p>
          <a:p>
            <a:pPr marL="171450" indent="-171450">
              <a:buFont typeface="Arial" panose="020B0604020202020204" pitchFamily="34" charset="0"/>
              <a:buChar char="•"/>
            </a:pPr>
            <a:r>
              <a:rPr lang="en-US" sz="1100" dirty="0">
                <a:latin typeface="Arial" panose="020B0604020202020204" pitchFamily="34" charset="0"/>
              </a:rPr>
              <a:t>We try to keep lines open, but having been in that type of situation personally, even I don't know if I would be comfortable discussing it with a superior.	</a:t>
            </a:r>
          </a:p>
          <a:p>
            <a:pPr marL="171450" indent="-171450">
              <a:buFont typeface="Arial" panose="020B0604020202020204" pitchFamily="34" charset="0"/>
              <a:buChar char="•"/>
            </a:pPr>
            <a:r>
              <a:rPr lang="en-US" sz="1100" dirty="0">
                <a:latin typeface="Arial" panose="020B0604020202020204" pitchFamily="34" charset="0"/>
              </a:rPr>
              <a:t>We're pretty open with each other.  I think if there were a problem it would be communicated.  We are a small collegial firm.	</a:t>
            </a:r>
          </a:p>
        </p:txBody>
      </p:sp>
    </p:spTree>
    <p:extLst>
      <p:ext uri="{BB962C8B-B14F-4D97-AF65-F5344CB8AC3E}">
        <p14:creationId xmlns:p14="http://schemas.microsoft.com/office/powerpoint/2010/main" val="28280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0" y="15925"/>
            <a:ext cx="9144000" cy="463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13. Sexual harassment occurs or has occurred within our firm.</a:t>
            </a:r>
            <a:endParaRPr sz="1800">
              <a:solidFill>
                <a:schemeClr val="lt1"/>
              </a:solidFill>
              <a:latin typeface="Roboto"/>
              <a:ea typeface="Roboto"/>
              <a:cs typeface="Roboto"/>
              <a:sym typeface="Roboto"/>
            </a:endParaRPr>
          </a:p>
        </p:txBody>
      </p:sp>
      <p:graphicFrame>
        <p:nvGraphicFramePr>
          <p:cNvPr id="155" name="Shape 155"/>
          <p:cNvGraphicFramePr/>
          <p:nvPr>
            <p:extLst>
              <p:ext uri="{D42A27DB-BD31-4B8C-83A1-F6EECF244321}">
                <p14:modId xmlns:p14="http://schemas.microsoft.com/office/powerpoint/2010/main" val="1704035747"/>
              </p:ext>
            </p:extLst>
          </p:nvPr>
        </p:nvGraphicFramePr>
        <p:xfrm>
          <a:off x="1882831" y="3865348"/>
          <a:ext cx="5378335" cy="994669"/>
        </p:xfrm>
        <a:graphic>
          <a:graphicData uri="http://schemas.openxmlformats.org/drawingml/2006/table">
            <a:tbl>
              <a:tblPr>
                <a:noFill/>
                <a:tableStyleId>{A7998867-1649-4404-A499-E53BE39F8365}</a:tableStyleId>
              </a:tblPr>
              <a:tblGrid>
                <a:gridCol w="1379913">
                  <a:extLst>
                    <a:ext uri="{9D8B030D-6E8A-4147-A177-3AD203B41FA5}">
                      <a16:colId xmlns:a16="http://schemas.microsoft.com/office/drawing/2014/main" val="20000"/>
                    </a:ext>
                  </a:extLst>
                </a:gridCol>
                <a:gridCol w="1363287">
                  <a:extLst>
                    <a:ext uri="{9D8B030D-6E8A-4147-A177-3AD203B41FA5}">
                      <a16:colId xmlns:a16="http://schemas.microsoft.com/office/drawing/2014/main" val="20001"/>
                    </a:ext>
                  </a:extLst>
                </a:gridCol>
                <a:gridCol w="1130531">
                  <a:extLst>
                    <a:ext uri="{9D8B030D-6E8A-4147-A177-3AD203B41FA5}">
                      <a16:colId xmlns:a16="http://schemas.microsoft.com/office/drawing/2014/main" val="20002"/>
                    </a:ext>
                  </a:extLst>
                </a:gridCol>
                <a:gridCol w="1504604">
                  <a:extLst>
                    <a:ext uri="{9D8B030D-6E8A-4147-A177-3AD203B41FA5}">
                      <a16:colId xmlns:a16="http://schemas.microsoft.com/office/drawing/2014/main" val="20003"/>
                    </a:ext>
                  </a:extLst>
                </a:gridCol>
              </a:tblGrid>
              <a:tr h="343744">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69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77.64%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77.32%</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77.72%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69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Disagree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6.91%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7.22%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6.84%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69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15.45%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15.46%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15.44%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157" name="Shape 157" title="Chart"/>
          <p:cNvPicPr preferRelativeResize="0"/>
          <p:nvPr/>
        </p:nvPicPr>
        <p:blipFill>
          <a:blip r:embed="rId3">
            <a:alphaModFix/>
          </a:blip>
          <a:stretch>
            <a:fillRect/>
          </a:stretch>
        </p:blipFill>
        <p:spPr>
          <a:xfrm>
            <a:off x="2264833" y="590550"/>
            <a:ext cx="4614333" cy="2941108"/>
          </a:xfrm>
          <a:prstGeom prst="rect">
            <a:avLst/>
          </a:prstGeom>
          <a:noFill/>
          <a:ln>
            <a:noFill/>
          </a:ln>
        </p:spPr>
      </p:pic>
      <p:sp>
        <p:nvSpPr>
          <p:cNvPr id="2" name="Slide Number Placeholder 1">
            <a:extLst>
              <a:ext uri="{FF2B5EF4-FFF2-40B4-BE49-F238E27FC236}">
                <a16:creationId xmlns:a16="http://schemas.microsoft.com/office/drawing/2014/main" id="{A2A57356-FDBD-A343-984F-9751EE43FC1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B6D78E-5188-3C49-9476-A9A918F82FE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
        <p:nvSpPr>
          <p:cNvPr id="4" name="TextBox 3">
            <a:extLst>
              <a:ext uri="{FF2B5EF4-FFF2-40B4-BE49-F238E27FC236}">
                <a16:creationId xmlns:a16="http://schemas.microsoft.com/office/drawing/2014/main" id="{82C19723-5426-D648-91D7-C7EA7F996303}"/>
              </a:ext>
            </a:extLst>
          </p:cNvPr>
          <p:cNvSpPr txBox="1"/>
          <p:nvPr/>
        </p:nvSpPr>
        <p:spPr>
          <a:xfrm>
            <a:off x="2667000" y="4429865"/>
            <a:ext cx="3429000" cy="246221"/>
          </a:xfrm>
          <a:prstGeom prst="rect">
            <a:avLst/>
          </a:prstGeom>
          <a:noFill/>
          <a:ln>
            <a:solidFill>
              <a:schemeClr val="tx1"/>
            </a:solidFill>
          </a:ln>
        </p:spPr>
        <p:txBody>
          <a:bodyPr wrap="square" rtlCol="0">
            <a:spAutoFit/>
          </a:bodyPr>
          <a:lstStyle/>
          <a:p>
            <a:pPr algn="ctr"/>
            <a:r>
              <a:rPr lang="en-US" sz="1000" dirty="0"/>
              <a:t>Highlight on chart = </a:t>
            </a:r>
            <a:r>
              <a:rPr lang="en-US" sz="1000" dirty="0">
                <a:highlight>
                  <a:srgbClr val="FFF7C2"/>
                </a:highlight>
              </a:rPr>
              <a:t>most popular answer to that question.</a:t>
            </a:r>
          </a:p>
        </p:txBody>
      </p:sp>
      <p:sp>
        <p:nvSpPr>
          <p:cNvPr id="6" name="TextBox 5">
            <a:extLst>
              <a:ext uri="{FF2B5EF4-FFF2-40B4-BE49-F238E27FC236}">
                <a16:creationId xmlns:a16="http://schemas.microsoft.com/office/drawing/2014/main" id="{2B4A1080-6B9B-024D-B0DF-A619B9084247}"/>
              </a:ext>
            </a:extLst>
          </p:cNvPr>
          <p:cNvSpPr txBox="1"/>
          <p:nvPr/>
        </p:nvSpPr>
        <p:spPr>
          <a:xfrm>
            <a:off x="685800" y="361950"/>
            <a:ext cx="7786658" cy="3754874"/>
          </a:xfrm>
          <a:prstGeom prst="rect">
            <a:avLst/>
          </a:prstGeom>
          <a:noFill/>
        </p:spPr>
        <p:txBody>
          <a:bodyPr wrap="square" rtlCol="0">
            <a:spAutoFit/>
          </a:bodyPr>
          <a:lstStyle/>
          <a:p>
            <a:endParaRPr lang="en-US" dirty="0">
              <a:solidFill>
                <a:srgbClr val="212121"/>
              </a:solidFill>
            </a:endParaRPr>
          </a:p>
          <a:p>
            <a:endParaRPr lang="en-US" dirty="0">
              <a:solidFill>
                <a:srgbClr val="212121"/>
              </a:solidFill>
            </a:endParaRPr>
          </a:p>
          <a:p>
            <a:r>
              <a:rPr lang="en-US" dirty="0">
                <a:solidFill>
                  <a:srgbClr val="212121"/>
                </a:solidFill>
              </a:rPr>
              <a:t>461 respondents participated in the survey. The survey was distributed to ALA members in the United States, who have identified their work place as a law firm. The survey was distributed in late February 2018 and open for 30 days. </a:t>
            </a:r>
          </a:p>
          <a:p>
            <a:pPr marL="285750" indent="-285750">
              <a:buFont typeface="Arial" panose="020B0604020202020204" pitchFamily="34" charset="0"/>
              <a:buChar char="•"/>
            </a:pPr>
            <a:endParaRPr lang="en-US" dirty="0"/>
          </a:p>
          <a:p>
            <a:r>
              <a:rPr lang="en-US" dirty="0"/>
              <a:t>Some points to keep in mind while reading this report:</a:t>
            </a:r>
          </a:p>
          <a:p>
            <a:endParaRPr lang="en-US" dirty="0"/>
          </a:p>
          <a:p>
            <a:pPr marL="285750" lvl="1" indent="-285750">
              <a:buFont typeface="Arial" panose="020B0604020202020204" pitchFamily="34" charset="0"/>
              <a:buChar char="•"/>
            </a:pPr>
            <a:r>
              <a:rPr lang="en-US" dirty="0"/>
              <a:t>Respondents could skip any question they chose.</a:t>
            </a:r>
          </a:p>
          <a:p>
            <a:pPr marL="285750" indent="-285750">
              <a:buFont typeface="Arial" panose="020B0604020202020204" pitchFamily="34" charset="0"/>
              <a:buChar char="•"/>
            </a:pPr>
            <a:r>
              <a:rPr lang="en-US" dirty="0"/>
              <a:t>Comments following the multiple choice answers were not required.</a:t>
            </a:r>
          </a:p>
          <a:p>
            <a:pPr marL="285750" indent="-285750">
              <a:buFont typeface="Arial" panose="020B0604020202020204" pitchFamily="34" charset="0"/>
              <a:buChar char="•"/>
            </a:pPr>
            <a:r>
              <a:rPr lang="en-US" dirty="0"/>
              <a:t>Some participant comments have been deleted from this report.</a:t>
            </a:r>
          </a:p>
          <a:p>
            <a:pPr marL="285750" indent="-285750">
              <a:buFont typeface="Arial" panose="020B0604020202020204" pitchFamily="34" charset="0"/>
              <a:buChar char="•"/>
            </a:pPr>
            <a:r>
              <a:rPr lang="en-US" dirty="0"/>
              <a:t>Some comments in this report were edited for spelling, grammar or punctuation. </a:t>
            </a:r>
          </a:p>
          <a:p>
            <a:pPr marL="285750" indent="-285750">
              <a:buFont typeface="Arial" panose="020B0604020202020204" pitchFamily="34" charset="0"/>
              <a:buChar char="•"/>
            </a:pPr>
            <a:r>
              <a:rPr lang="en-US" dirty="0"/>
              <a:t>Comments that duplicated the multiple choice part of answer, e.g. “no” have been deleted from this report.</a:t>
            </a:r>
          </a:p>
          <a:p>
            <a:pPr marL="285750" indent="-285750">
              <a:buFont typeface="Arial" panose="020B0604020202020204" pitchFamily="34" charset="0"/>
              <a:buChar char="•"/>
            </a:pPr>
            <a:r>
              <a:rPr lang="en-US" dirty="0"/>
              <a:t>Comments that did not add substantive value, e.g. “Not at this firm,” or “See above” have been deleted from this report.</a:t>
            </a:r>
          </a:p>
          <a:p>
            <a:endParaRPr lang="en-US" dirty="0"/>
          </a:p>
        </p:txBody>
      </p:sp>
    </p:spTree>
    <p:extLst>
      <p:ext uri="{BB962C8B-B14F-4D97-AF65-F5344CB8AC3E}">
        <p14:creationId xmlns:p14="http://schemas.microsoft.com/office/powerpoint/2010/main" val="161125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0" y="15925"/>
            <a:ext cx="9144000" cy="463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13. Sexual harassment occurs or has occurred within our firm.</a:t>
            </a:r>
            <a:endParaRPr sz="180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D8784B2A-C287-9842-BBD3-962429CE791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sp>
        <p:nvSpPr>
          <p:cNvPr id="4" name="Rectangle 3">
            <a:extLst>
              <a:ext uri="{FF2B5EF4-FFF2-40B4-BE49-F238E27FC236}">
                <a16:creationId xmlns:a16="http://schemas.microsoft.com/office/drawing/2014/main" id="{13C01244-AC2C-434F-A08B-9189C00E76FE}"/>
              </a:ext>
            </a:extLst>
          </p:cNvPr>
          <p:cNvSpPr/>
          <p:nvPr/>
        </p:nvSpPr>
        <p:spPr>
          <a:xfrm>
            <a:off x="152400" y="895350"/>
            <a:ext cx="9169400" cy="2708434"/>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rPr>
              <a:t>Happened only once in 3 years I have been here.	</a:t>
            </a:r>
          </a:p>
          <a:p>
            <a:pPr marL="171450" indent="-171450">
              <a:buFont typeface="Arial" panose="020B0604020202020204" pitchFamily="34" charset="0"/>
              <a:buChar char="•"/>
            </a:pPr>
            <a:r>
              <a:rPr lang="en-US" sz="1000" dirty="0">
                <a:latin typeface="Arial" panose="020B0604020202020204" pitchFamily="34" charset="0"/>
              </a:rPr>
              <a:t>I have never been made aware or experienced this issue at my firm.	</a:t>
            </a:r>
          </a:p>
          <a:p>
            <a:pPr marL="171450" indent="-171450">
              <a:buFont typeface="Arial" panose="020B0604020202020204" pitchFamily="34" charset="0"/>
              <a:buChar char="•"/>
            </a:pPr>
            <a:r>
              <a:rPr lang="en-US" sz="1000" dirty="0">
                <a:latin typeface="Arial" panose="020B0604020202020204" pitchFamily="34" charset="0"/>
              </a:rPr>
              <a:t>I know of one occurrence many years ago.  	</a:t>
            </a:r>
          </a:p>
          <a:p>
            <a:pPr marL="171450" indent="-171450">
              <a:buFont typeface="Arial" panose="020B0604020202020204" pitchFamily="34" charset="0"/>
              <a:buChar char="•"/>
            </a:pPr>
            <a:r>
              <a:rPr lang="en-US" sz="1000" dirty="0">
                <a:latin typeface="Arial" panose="020B0604020202020204" pitchFamily="34" charset="0"/>
              </a:rPr>
              <a:t>I'm new, so not in this office, since I joined.  I don't know of incidents in other offices, but I wouldn't.  I'm confident in how they would have been handled.</a:t>
            </a:r>
          </a:p>
          <a:p>
            <a:pPr marL="171450" indent="-171450">
              <a:buFont typeface="Arial" panose="020B0604020202020204" pitchFamily="34" charset="0"/>
              <a:buChar char="•"/>
            </a:pPr>
            <a:r>
              <a:rPr lang="en-US" sz="1000" dirty="0">
                <a:latin typeface="Arial" panose="020B0604020202020204" pitchFamily="34" charset="0"/>
              </a:rPr>
              <a:t>It used to occur more often in the "old" days.  No one wanted to talk to the offending partner(s) because of the revenue they brought to the firm.</a:t>
            </a:r>
          </a:p>
          <a:p>
            <a:pPr marL="171450" indent="-171450">
              <a:buFont typeface="Arial" panose="020B0604020202020204" pitchFamily="34" charset="0"/>
              <a:buChar char="•"/>
            </a:pPr>
            <a:r>
              <a:rPr lang="en-US" sz="1000" dirty="0">
                <a:latin typeface="Arial" panose="020B0604020202020204" pitchFamily="34" charset="0"/>
              </a:rPr>
              <a:t>None has been reported, and I'd like to believe this means there have been no incidents of any real significance.  It's likely that an occasional inappropriate comment has been made, because I think we're at a point where virtually everything can be considered inappropriate by someone in some fashion.</a:t>
            </a:r>
          </a:p>
          <a:p>
            <a:pPr marL="171450" indent="-171450">
              <a:buFont typeface="Arial" panose="020B0604020202020204" pitchFamily="34" charset="0"/>
              <a:buChar char="•"/>
            </a:pPr>
            <a:r>
              <a:rPr lang="en-US" sz="1000" dirty="0">
                <a:latin typeface="Arial" panose="020B0604020202020204" pitchFamily="34" charset="0"/>
              </a:rPr>
              <a:t>None in the last 5 years or more that I'm aware of.	</a:t>
            </a:r>
          </a:p>
          <a:p>
            <a:pPr marL="171450" indent="-171450">
              <a:buFont typeface="Arial" panose="020B0604020202020204" pitchFamily="34" charset="0"/>
              <a:buChar char="•"/>
            </a:pPr>
            <a:r>
              <a:rPr lang="en-US" sz="1000" dirty="0">
                <a:latin typeface="Arial" panose="020B0604020202020204" pitchFamily="34" charset="0"/>
              </a:rPr>
              <a:t>None that I am aware of, but I haven't done a lengthy investigation on what may have occurred.	</a:t>
            </a:r>
          </a:p>
          <a:p>
            <a:pPr marL="171450" indent="-171450">
              <a:buFont typeface="Arial" panose="020B0604020202020204" pitchFamily="34" charset="0"/>
              <a:buChar char="•"/>
            </a:pPr>
            <a:r>
              <a:rPr lang="en-US" sz="1000" dirty="0">
                <a:latin typeface="Arial" panose="020B0604020202020204" pitchFamily="34" charset="0"/>
              </a:rPr>
              <a:t>Not at this firm, but I did work at a place that had sex harassment issues frequently.	</a:t>
            </a:r>
          </a:p>
          <a:p>
            <a:pPr marL="171450" indent="-171450">
              <a:buFont typeface="Arial" panose="020B0604020202020204" pitchFamily="34" charset="0"/>
              <a:buChar char="•"/>
            </a:pPr>
            <a:r>
              <a:rPr lang="en-US" sz="1000" dirty="0">
                <a:latin typeface="Arial" panose="020B0604020202020204" pitchFamily="34" charset="0"/>
              </a:rPr>
              <a:t>on average less than once per 5 year period	</a:t>
            </a:r>
          </a:p>
          <a:p>
            <a:pPr marL="171450" indent="-171450">
              <a:buFont typeface="Arial" panose="020B0604020202020204" pitchFamily="34" charset="0"/>
              <a:buChar char="•"/>
            </a:pPr>
            <a:r>
              <a:rPr lang="en-US" sz="1000" dirty="0">
                <a:latin typeface="Arial" panose="020B0604020202020204" pitchFamily="34" charset="0"/>
              </a:rPr>
              <a:t>One incident, but a claim of SH was not made and insisted there was none.	</a:t>
            </a:r>
          </a:p>
          <a:p>
            <a:pPr marL="171450" indent="-171450">
              <a:buFont typeface="Arial" panose="020B0604020202020204" pitchFamily="34" charset="0"/>
              <a:buChar char="•"/>
            </a:pPr>
            <a:r>
              <a:rPr lang="en-US" sz="1000" dirty="0">
                <a:latin typeface="Arial" panose="020B0604020202020204" pitchFamily="34" charset="0"/>
              </a:rPr>
              <a:t>Only twice in my tenure and after investigation it was determined that one situation was not deemed sexual harassment.  	</a:t>
            </a:r>
          </a:p>
          <a:p>
            <a:pPr marL="171450" indent="-171450">
              <a:buFont typeface="Arial" panose="020B0604020202020204" pitchFamily="34" charset="0"/>
              <a:buChar char="•"/>
            </a:pPr>
            <a:r>
              <a:rPr lang="en-US" sz="1000" dirty="0">
                <a:latin typeface="Arial" panose="020B0604020202020204" pitchFamily="34" charset="0"/>
              </a:rPr>
              <a:t>To my knowledge there has only been one incident about 15+ years ago. Neither individual is currently with the firm.		</a:t>
            </a:r>
          </a:p>
          <a:p>
            <a:pPr marL="171450" indent="-171450">
              <a:buFont typeface="Arial" panose="020B0604020202020204" pitchFamily="34" charset="0"/>
              <a:buChar char="•"/>
            </a:pPr>
            <a:r>
              <a:rPr lang="en-US" sz="1000" dirty="0">
                <a:latin typeface="Arial" panose="020B0604020202020204" pitchFamily="34" charset="0"/>
              </a:rPr>
              <a:t>We have had some concerns about unfair treatment based on gender, but we haven't really had what I think of as the traditional sexual harassment claim.</a:t>
            </a:r>
          </a:p>
          <a:p>
            <a:pPr marL="171450" indent="-171450">
              <a:buFont typeface="Arial" panose="020B0604020202020204" pitchFamily="34" charset="0"/>
              <a:buChar char="•"/>
            </a:pPr>
            <a:r>
              <a:rPr lang="en-US" sz="1000" dirty="0">
                <a:latin typeface="Arial" panose="020B0604020202020204" pitchFamily="34" charset="0"/>
              </a:rPr>
              <a:t>We've had two incidents this year already.  More than before.</a:t>
            </a:r>
          </a:p>
          <a:p>
            <a:pPr marL="171450" indent="-171450">
              <a:buFont typeface="Arial" panose="020B0604020202020204" pitchFamily="34" charset="0"/>
              <a:buChar char="•"/>
            </a:pPr>
            <a:r>
              <a:rPr lang="en-US" sz="1000" dirty="0">
                <a:latin typeface="Arial" panose="020B0604020202020204" pitchFamily="34" charset="0"/>
              </a:rPr>
              <a:t>While not made aware, that doesn't mean it hasn't happened.	</a:t>
            </a:r>
            <a:endParaRPr lang="en-US" sz="1000" dirty="0"/>
          </a:p>
        </p:txBody>
      </p:sp>
    </p:spTree>
    <p:extLst>
      <p:ext uri="{BB962C8B-B14F-4D97-AF65-F5344CB8AC3E}">
        <p14:creationId xmlns:p14="http://schemas.microsoft.com/office/powerpoint/2010/main" val="1557609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0" y="15925"/>
            <a:ext cx="9144000" cy="463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14. The harassment I am aware of occurs mostly: (Check all that apply.)</a:t>
            </a:r>
            <a:endParaRPr sz="1800" dirty="0">
              <a:solidFill>
                <a:schemeClr val="lt1"/>
              </a:solidFill>
              <a:latin typeface="Roboto"/>
              <a:ea typeface="Roboto"/>
              <a:cs typeface="Roboto"/>
              <a:sym typeface="Roboto"/>
            </a:endParaRPr>
          </a:p>
        </p:txBody>
      </p:sp>
      <p:pic>
        <p:nvPicPr>
          <p:cNvPr id="164" name="Shape 164" title="Chart"/>
          <p:cNvPicPr preferRelativeResize="0"/>
          <p:nvPr/>
        </p:nvPicPr>
        <p:blipFill>
          <a:blip r:embed="rId3">
            <a:alphaModFix/>
          </a:blip>
          <a:stretch>
            <a:fillRect/>
          </a:stretch>
        </p:blipFill>
        <p:spPr>
          <a:xfrm>
            <a:off x="4445400" y="2287058"/>
            <a:ext cx="4301408" cy="2678642"/>
          </a:xfrm>
          <a:prstGeom prst="rect">
            <a:avLst/>
          </a:prstGeom>
          <a:noFill/>
          <a:ln>
            <a:noFill/>
          </a:ln>
        </p:spPr>
      </p:pic>
      <p:graphicFrame>
        <p:nvGraphicFramePr>
          <p:cNvPr id="165" name="Shape 165"/>
          <p:cNvGraphicFramePr/>
          <p:nvPr>
            <p:extLst>
              <p:ext uri="{D42A27DB-BD31-4B8C-83A1-F6EECF244321}">
                <p14:modId xmlns:p14="http://schemas.microsoft.com/office/powerpoint/2010/main" val="1713173080"/>
              </p:ext>
            </p:extLst>
          </p:nvPr>
        </p:nvGraphicFramePr>
        <p:xfrm>
          <a:off x="60391" y="573096"/>
          <a:ext cx="4401943" cy="2686570"/>
        </p:xfrm>
        <a:graphic>
          <a:graphicData uri="http://schemas.openxmlformats.org/drawingml/2006/table">
            <a:tbl>
              <a:tblPr>
                <a:noFill/>
                <a:tableStyleId>{A7998867-1649-4404-A499-E53BE39F8365}</a:tableStyleId>
              </a:tblPr>
              <a:tblGrid>
                <a:gridCol w="1451166">
                  <a:extLst>
                    <a:ext uri="{9D8B030D-6E8A-4147-A177-3AD203B41FA5}">
                      <a16:colId xmlns:a16="http://schemas.microsoft.com/office/drawing/2014/main" val="20000"/>
                    </a:ext>
                  </a:extLst>
                </a:gridCol>
                <a:gridCol w="949270">
                  <a:extLst>
                    <a:ext uri="{9D8B030D-6E8A-4147-A177-3AD203B41FA5}">
                      <a16:colId xmlns:a16="http://schemas.microsoft.com/office/drawing/2014/main" val="20001"/>
                    </a:ext>
                  </a:extLst>
                </a:gridCol>
                <a:gridCol w="916220">
                  <a:extLst>
                    <a:ext uri="{9D8B030D-6E8A-4147-A177-3AD203B41FA5}">
                      <a16:colId xmlns:a16="http://schemas.microsoft.com/office/drawing/2014/main" val="20002"/>
                    </a:ext>
                  </a:extLst>
                </a:gridCol>
                <a:gridCol w="1085287">
                  <a:extLst>
                    <a:ext uri="{9D8B030D-6E8A-4147-A177-3AD203B41FA5}">
                      <a16:colId xmlns:a16="http://schemas.microsoft.com/office/drawing/2014/main" val="20003"/>
                    </a:ext>
                  </a:extLst>
                </a:gridCol>
              </a:tblGrid>
              <a:tr h="310806">
                <a:tc>
                  <a:txBody>
                    <a:bodyPr/>
                    <a:lstStyle/>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Answer</a:t>
                      </a:r>
                      <a:endParaRPr sz="8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All </a:t>
                      </a:r>
                    </a:p>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Respondents</a:t>
                      </a:r>
                      <a:endParaRPr sz="8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Male </a:t>
                      </a:r>
                    </a:p>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Respondents</a:t>
                      </a:r>
                      <a:endParaRPr sz="8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Female</a:t>
                      </a:r>
                    </a:p>
                    <a:p>
                      <a:pPr marL="0" lvl="0" indent="0" algn="ctr" rtl="0">
                        <a:lnSpc>
                          <a:spcPct val="115000"/>
                        </a:lnSpc>
                        <a:spcBef>
                          <a:spcPts val="0"/>
                        </a:spcBef>
                        <a:spcAft>
                          <a:spcPts val="0"/>
                        </a:spcAft>
                        <a:buNone/>
                      </a:pPr>
                      <a:r>
                        <a:rPr lang="en" sz="800" b="0" dirty="0">
                          <a:solidFill>
                            <a:srgbClr val="FFFFFF"/>
                          </a:solidFill>
                          <a:latin typeface="Roboto"/>
                          <a:ea typeface="Roboto"/>
                          <a:cs typeface="Roboto"/>
                          <a:sym typeface="Roboto"/>
                        </a:rPr>
                        <a:t>Respondents</a:t>
                      </a:r>
                      <a:endParaRPr sz="8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9716">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partner to partner</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7.88%</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10.26%</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7.32%</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74566">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From partner to associate</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35.96%</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30.77%</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37.20%</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extLst>
                  <a:ext uri="{0D108BD9-81ED-4DB2-BD59-A6C34878D82A}">
                    <a16:rowId xmlns:a16="http://schemas.microsoft.com/office/drawing/2014/main" val="10002"/>
                  </a:ext>
                </a:extLst>
              </a:tr>
              <a:tr h="169716">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From partner to staff</a:t>
                      </a:r>
                      <a:endParaRPr sz="800" dirty="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54.19%</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56.41%</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53.66%</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extLst>
                  <a:ext uri="{0D108BD9-81ED-4DB2-BD59-A6C34878D82A}">
                    <a16:rowId xmlns:a16="http://schemas.microsoft.com/office/drawing/2014/main" val="10003"/>
                  </a:ext>
                </a:extLst>
              </a:tr>
              <a:tr h="169716">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From associate to partner</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1.97%</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2.56%</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1.83%</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10806">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associate to associate</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12.81%</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23.08%</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10.37%</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83348">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associate to staff</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19.70%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17.95%</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20.12%</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78918">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From staff to partner</a:t>
                      </a:r>
                      <a:endParaRPr sz="800">
                        <a:latin typeface="Roboto"/>
                        <a:ea typeface="Roboto"/>
                        <a:cs typeface="Roboto"/>
                        <a:sym typeface="Roboto"/>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4.93%</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0.00%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6.10%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70398">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staff to associate</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5.91%</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7.69%</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5.49%</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69716">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From staff to staff</a:t>
                      </a:r>
                      <a:endParaRPr sz="800">
                        <a:latin typeface="Roboto"/>
                        <a:ea typeface="Roboto"/>
                        <a:cs typeface="Roboto"/>
                        <a:sym typeface="Roboto"/>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30.05%</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35.90%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28.66%</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extLst>
                  <a:ext uri="{0D108BD9-81ED-4DB2-BD59-A6C34878D82A}">
                    <a16:rowId xmlns:a16="http://schemas.microsoft.com/office/drawing/2014/main" val="10009"/>
                  </a:ext>
                </a:extLst>
              </a:tr>
              <a:tr h="169716">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client to lawyer</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2.46%</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0.00%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3.05%</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69716">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client to staff</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7.39%</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5.13%</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7.93%</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169716">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From lawyer to client</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0.49%</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0.00%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0.61%</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169716">
                <a:tc>
                  <a:txBody>
                    <a:bodyPr/>
                    <a:lstStyle/>
                    <a:p>
                      <a:pPr marL="0" marR="0" lvl="0" indent="0" algn="ctr" rtl="0">
                        <a:lnSpc>
                          <a:spcPct val="115000"/>
                        </a:lnSpc>
                        <a:spcBef>
                          <a:spcPts val="0"/>
                        </a:spcBef>
                        <a:spcAft>
                          <a:spcPts val="0"/>
                        </a:spcAft>
                        <a:buNone/>
                      </a:pPr>
                      <a:r>
                        <a:rPr lang="en" sz="800">
                          <a:latin typeface="Roboto"/>
                          <a:ea typeface="Roboto"/>
                          <a:cs typeface="Roboto"/>
                          <a:sym typeface="Roboto"/>
                        </a:rPr>
                        <a:t>From staff to client</a:t>
                      </a:r>
                      <a:endParaRPr sz="800">
                        <a:latin typeface="Roboto"/>
                        <a:ea typeface="Roboto"/>
                        <a:cs typeface="Roboto"/>
                        <a:sym typeface="Roboto"/>
                      </a:endParaRPr>
                    </a:p>
                  </a:txBody>
                  <a:tcPr marL="91425" marR="9142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0.99%</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0.00%</a:t>
                      </a:r>
                      <a:endParaRPr sz="8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00" dirty="0">
                          <a:latin typeface="Roboto"/>
                          <a:ea typeface="Roboto"/>
                          <a:cs typeface="Roboto"/>
                          <a:sym typeface="Roboto"/>
                        </a:rPr>
                        <a:t>1.22%</a:t>
                      </a:r>
                      <a:endParaRPr sz="8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bl>
          </a:graphicData>
        </a:graphic>
      </p:graphicFrame>
      <p:sp>
        <p:nvSpPr>
          <p:cNvPr id="2" name="Slide Number Placeholder 1">
            <a:extLst>
              <a:ext uri="{FF2B5EF4-FFF2-40B4-BE49-F238E27FC236}">
                <a16:creationId xmlns:a16="http://schemas.microsoft.com/office/drawing/2014/main" id="{8FB174FF-DB04-FC49-A71C-893C940F8E5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0" y="15925"/>
            <a:ext cx="9144000" cy="463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14. The harassment I am aware of occurs mostly: (Check all that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EF81D779-C6AC-7743-9BF9-E8518A2B65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sp>
        <p:nvSpPr>
          <p:cNvPr id="3" name="Rectangle 2">
            <a:extLst>
              <a:ext uri="{FF2B5EF4-FFF2-40B4-BE49-F238E27FC236}">
                <a16:creationId xmlns:a16="http://schemas.microsoft.com/office/drawing/2014/main" id="{10901A03-9B43-E149-9C3D-8A9B52F5FB04}"/>
              </a:ext>
            </a:extLst>
          </p:cNvPr>
          <p:cNvSpPr/>
          <p:nvPr/>
        </p:nvSpPr>
        <p:spPr>
          <a:xfrm>
            <a:off x="685800" y="1200150"/>
            <a:ext cx="7467600" cy="2292935"/>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A couple of inappropriate relationships that ended badly.</a:t>
            </a:r>
          </a:p>
          <a:p>
            <a:pPr marL="171450" indent="-171450">
              <a:buFont typeface="Arial" panose="020B0604020202020204" pitchFamily="34" charset="0"/>
              <a:buChar char="•"/>
            </a:pPr>
            <a:r>
              <a:rPr lang="en-US" sz="1100" dirty="0">
                <a:latin typeface="Arial" panose="020B0604020202020204" pitchFamily="34" charset="0"/>
              </a:rPr>
              <a:t>Actual harassment situations are unknown to me.	</a:t>
            </a:r>
          </a:p>
          <a:p>
            <a:pPr marL="171450" indent="-171450">
              <a:buFont typeface="Arial" panose="020B0604020202020204" pitchFamily="34" charset="0"/>
              <a:buChar char="•"/>
            </a:pPr>
            <a:r>
              <a:rPr lang="en-US" sz="1100" dirty="0">
                <a:latin typeface="Arial" panose="020B0604020202020204" pitchFamily="34" charset="0"/>
              </a:rPr>
              <a:t>Can happen at levels within and outside the organization	</a:t>
            </a:r>
          </a:p>
          <a:p>
            <a:pPr marL="171450" indent="-171450">
              <a:buFont typeface="Arial" panose="020B0604020202020204" pitchFamily="34" charset="0"/>
              <a:buChar char="•"/>
            </a:pPr>
            <a:r>
              <a:rPr lang="en-US" sz="1100" dirty="0">
                <a:latin typeface="Arial" panose="020B0604020202020204" pitchFamily="34" charset="0"/>
              </a:rPr>
              <a:t>DNA.</a:t>
            </a:r>
          </a:p>
          <a:p>
            <a:pPr marL="171450" indent="-171450">
              <a:buFont typeface="Arial" panose="020B0604020202020204" pitchFamily="34" charset="0"/>
              <a:buChar char="•"/>
            </a:pPr>
            <a:r>
              <a:rPr lang="en-US" sz="1100" dirty="0">
                <a:latin typeface="Arial" panose="020B0604020202020204" pitchFamily="34" charset="0"/>
              </a:rPr>
              <a:t>I can't speak to that in my location as it hasn't happened since I I started however I can't speak to prior or other office locations.	</a:t>
            </a:r>
          </a:p>
          <a:p>
            <a:pPr marL="171450" indent="-171450">
              <a:buFont typeface="Arial" panose="020B0604020202020204" pitchFamily="34" charset="0"/>
              <a:buChar char="•"/>
            </a:pPr>
            <a:r>
              <a:rPr lang="en-US" sz="1100" dirty="0">
                <a:latin typeface="Arial" panose="020B0604020202020204" pitchFamily="34" charset="0"/>
              </a:rPr>
              <a:t>I do not think that we have had any recent issues or concerns about sexual behavior in physical terms, but have concerns that attitudes exist, inappropriate joking exists, and that the overall tone is not as balanced as we would like.  Problematic behaviors are more in terms of bullying behavior rather than sexual behavior; there may be more issues with gender bias rather than actual sexual harassment issues.	</a:t>
            </a:r>
          </a:p>
          <a:p>
            <a:pPr marL="171450" indent="-171450">
              <a:buFont typeface="Arial" panose="020B0604020202020204" pitchFamily="34" charset="0"/>
              <a:buChar char="•"/>
            </a:pPr>
            <a:r>
              <a:rPr lang="en-US" sz="1100" dirty="0">
                <a:latin typeface="Arial" panose="020B0604020202020204" pitchFamily="34" charset="0"/>
              </a:rPr>
              <a:t>Issues were resolved as soon as management was made aware	</a:t>
            </a:r>
          </a:p>
          <a:p>
            <a:pPr marL="171450" indent="-171450">
              <a:buFont typeface="Arial" panose="020B0604020202020204" pitchFamily="34" charset="0"/>
              <a:buChar char="•"/>
            </a:pPr>
            <a:r>
              <a:rPr lang="en-US" sz="1100" dirty="0">
                <a:latin typeface="Arial" panose="020B0604020202020204" pitchFamily="34" charset="0"/>
              </a:rPr>
              <a:t>Most recent was from vendor to staff.	</a:t>
            </a:r>
          </a:p>
          <a:p>
            <a:pPr marL="171450" indent="-171450">
              <a:buFont typeface="Arial" panose="020B0604020202020204" pitchFamily="34" charset="0"/>
              <a:buChar char="•"/>
            </a:pPr>
            <a:endParaRPr lang="en-US" sz="1100" dirty="0">
              <a:latin typeface="Arial" panose="020B0604020202020204" pitchFamily="34" charset="0"/>
            </a:endParaRPr>
          </a:p>
        </p:txBody>
      </p:sp>
    </p:spTree>
    <p:extLst>
      <p:ext uri="{BB962C8B-B14F-4D97-AF65-F5344CB8AC3E}">
        <p14:creationId xmlns:p14="http://schemas.microsoft.com/office/powerpoint/2010/main" val="1290576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0" y="15925"/>
            <a:ext cx="9144000" cy="463500"/>
          </a:xfrm>
          <a:prstGeom prst="rect">
            <a:avLst/>
          </a:prstGeom>
          <a:solidFill>
            <a:srgbClr val="000000"/>
          </a:solidFill>
          <a:ln>
            <a:noFill/>
          </a:ln>
        </p:spPr>
        <p:txBody>
          <a:bodyPr spcFirstLastPara="1" wrap="square" lIns="91425" tIns="91425" rIns="91425" bIns="91425" anchor="t" anchorCtr="0">
            <a:noAutofit/>
          </a:bodyPr>
          <a:lstStyle/>
          <a:p>
            <a:pPr lvl="0" algn="ctr"/>
            <a:r>
              <a:rPr lang="en" sz="1800" dirty="0">
                <a:solidFill>
                  <a:srgbClr val="FFFFFF"/>
                </a:solidFill>
              </a:rPr>
              <a:t>14. </a:t>
            </a:r>
            <a:r>
              <a:rPr lang="en-US" sz="1800" dirty="0">
                <a:solidFill>
                  <a:schemeClr val="lt1"/>
                </a:solidFill>
                <a:latin typeface="Roboto"/>
                <a:ea typeface="Roboto"/>
                <a:cs typeface="Roboto"/>
                <a:sym typeface="Roboto"/>
              </a:rPr>
              <a:t>Continued -- </a:t>
            </a:r>
            <a:r>
              <a:rPr lang="en" sz="1800" dirty="0">
                <a:solidFill>
                  <a:srgbClr val="FFFFFF"/>
                </a:solidFill>
              </a:rPr>
              <a:t>The harassment I am aware of occurs mostly: (Check all that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EF81D779-C6AC-7743-9BF9-E8518A2B65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32</a:t>
            </a:fld>
            <a:endParaRPr lang="en"/>
          </a:p>
        </p:txBody>
      </p:sp>
      <p:sp>
        <p:nvSpPr>
          <p:cNvPr id="3" name="Rectangle 2">
            <a:extLst>
              <a:ext uri="{FF2B5EF4-FFF2-40B4-BE49-F238E27FC236}">
                <a16:creationId xmlns:a16="http://schemas.microsoft.com/office/drawing/2014/main" id="{10901A03-9B43-E149-9C3D-8A9B52F5FB04}"/>
              </a:ext>
            </a:extLst>
          </p:cNvPr>
          <p:cNvSpPr/>
          <p:nvPr/>
        </p:nvSpPr>
        <p:spPr>
          <a:xfrm>
            <a:off x="448733" y="677511"/>
            <a:ext cx="8695267" cy="2970044"/>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Non-firm employee to an employee	</a:t>
            </a:r>
          </a:p>
          <a:p>
            <a:pPr marL="171450" indent="-171450">
              <a:buFont typeface="Arial" panose="020B0604020202020204" pitchFamily="34" charset="0"/>
              <a:buChar char="•"/>
            </a:pPr>
            <a:r>
              <a:rPr lang="en-US" sz="1100" dirty="0">
                <a:latin typeface="Arial" panose="020B0604020202020204" pitchFamily="34" charset="0"/>
              </a:rPr>
              <a:t>Only harassment was staff to staff, and it was not of a sexual nature.	</a:t>
            </a:r>
          </a:p>
          <a:p>
            <a:pPr marL="171450" indent="-171450">
              <a:buFont typeface="Arial" panose="020B0604020202020204" pitchFamily="34" charset="0"/>
              <a:buChar char="•"/>
            </a:pPr>
            <a:r>
              <a:rPr lang="en-US" sz="1100" dirty="0">
                <a:latin typeface="Arial" panose="020B0604020202020204" pitchFamily="34" charset="0"/>
              </a:rPr>
              <a:t>Outside Vendor to Employee	</a:t>
            </a:r>
          </a:p>
          <a:p>
            <a:pPr marL="171450" indent="-171450">
              <a:buFont typeface="Arial" panose="020B0604020202020204" pitchFamily="34" charset="0"/>
              <a:buChar char="•"/>
            </a:pPr>
            <a:r>
              <a:rPr lang="en-US" sz="1100" dirty="0">
                <a:latin typeface="Arial" panose="020B0604020202020204" pitchFamily="34" charset="0"/>
              </a:rPr>
              <a:t>Outside vendor to staff	</a:t>
            </a:r>
          </a:p>
          <a:p>
            <a:pPr marL="171450" indent="-171450">
              <a:buFont typeface="Arial" panose="020B0604020202020204" pitchFamily="34" charset="0"/>
              <a:buChar char="•"/>
            </a:pPr>
            <a:r>
              <a:rPr lang="en-US" sz="1100" dirty="0">
                <a:latin typeface="Arial" panose="020B0604020202020204" pitchFamily="34" charset="0"/>
              </a:rPr>
              <a:t>Previous employee but was never formally reported.	</a:t>
            </a:r>
          </a:p>
          <a:p>
            <a:pPr marL="171450" indent="-171450">
              <a:buFont typeface="Arial" panose="020B0604020202020204" pitchFamily="34" charset="0"/>
              <a:buChar char="•"/>
            </a:pPr>
            <a:r>
              <a:rPr lang="en-US" sz="1100" dirty="0">
                <a:latin typeface="Arial" panose="020B0604020202020204" pitchFamily="34" charset="0"/>
              </a:rPr>
              <a:t>Some staff members confuse harassment with difficult attorneys.	</a:t>
            </a:r>
          </a:p>
          <a:p>
            <a:pPr marL="171450" indent="-171450">
              <a:buFont typeface="Arial" panose="020B0604020202020204" pitchFamily="34" charset="0"/>
              <a:buChar char="•"/>
            </a:pPr>
            <a:r>
              <a:rPr lang="en-US" sz="1100" dirty="0">
                <a:latin typeface="Arial" panose="020B0604020202020204" pitchFamily="34" charset="0"/>
              </a:rPr>
              <a:t>The client is no longer with the firm and the attorney left.  Currently there is no on-going harassment .	</a:t>
            </a:r>
          </a:p>
          <a:p>
            <a:pPr marL="171450" indent="-171450">
              <a:buFont typeface="Arial" panose="020B0604020202020204" pitchFamily="34" charset="0"/>
              <a:buChar char="•"/>
            </a:pPr>
            <a:r>
              <a:rPr lang="en-US" sz="1100" dirty="0">
                <a:latin typeface="Arial" panose="020B0604020202020204" pitchFamily="34" charset="0"/>
              </a:rPr>
              <a:t>The offending party is no longer with the Firm.	</a:t>
            </a:r>
          </a:p>
          <a:p>
            <a:pPr marL="171450" indent="-171450">
              <a:buFont typeface="Arial" panose="020B0604020202020204" pitchFamily="34" charset="0"/>
              <a:buChar char="•"/>
            </a:pPr>
            <a:r>
              <a:rPr lang="en-US" sz="1100" dirty="0">
                <a:latin typeface="Arial" panose="020B0604020202020204" pitchFamily="34" charset="0"/>
              </a:rPr>
              <a:t>The one incident concerned a partner and staff person.	</a:t>
            </a:r>
          </a:p>
          <a:p>
            <a:pPr marL="171450" indent="-171450">
              <a:buFont typeface="Arial" panose="020B0604020202020204" pitchFamily="34" charset="0"/>
              <a:buChar char="•"/>
            </a:pPr>
            <a:r>
              <a:rPr lang="en-US" sz="1100" dirty="0">
                <a:latin typeface="Arial" panose="020B0604020202020204" pitchFamily="34" charset="0"/>
              </a:rPr>
              <a:t>The only occurrence was a partner to staff member, immediately handled.	</a:t>
            </a:r>
          </a:p>
          <a:p>
            <a:pPr marL="171450" indent="-171450">
              <a:buFont typeface="Arial" panose="020B0604020202020204" pitchFamily="34" charset="0"/>
              <a:buChar char="•"/>
            </a:pPr>
            <a:r>
              <a:rPr lang="en-US" sz="1100" dirty="0">
                <a:latin typeface="Arial" panose="020B0604020202020204" pitchFamily="34" charset="0"/>
              </a:rPr>
              <a:t>There has been no harassment of any kind within our firm.	</a:t>
            </a:r>
          </a:p>
          <a:p>
            <a:pPr marL="171450" indent="-171450">
              <a:buFont typeface="Arial" panose="020B0604020202020204" pitchFamily="34" charset="0"/>
              <a:buChar char="•"/>
            </a:pPr>
            <a:r>
              <a:rPr lang="en-US" sz="1100" dirty="0">
                <a:latin typeface="Arial" panose="020B0604020202020204" pitchFamily="34" charset="0"/>
              </a:rPr>
              <a:t>There have been no instances in the recent past that I am aware of.  I feel generally that sexual harassment is a thing of the past in most law firms save for a few old geezers.	</a:t>
            </a:r>
          </a:p>
          <a:p>
            <a:pPr marL="171450" indent="-171450">
              <a:buFont typeface="Arial" panose="020B0604020202020204" pitchFamily="34" charset="0"/>
              <a:buChar char="•"/>
            </a:pPr>
            <a:r>
              <a:rPr lang="en-US" sz="1100" dirty="0">
                <a:latin typeface="Arial" panose="020B0604020202020204" pitchFamily="34" charset="0"/>
              </a:rPr>
              <a:t>Upper Administration to mid-level management and staff maybe.	</a:t>
            </a:r>
          </a:p>
          <a:p>
            <a:pPr marL="171450" indent="-171450">
              <a:buFont typeface="Arial" panose="020B0604020202020204" pitchFamily="34" charset="0"/>
              <a:buChar char="•"/>
            </a:pPr>
            <a:r>
              <a:rPr lang="en-US" sz="1100" dirty="0">
                <a:latin typeface="Arial" panose="020B0604020202020204" pitchFamily="34" charset="0"/>
              </a:rPr>
              <a:t>We have also had a situation where an expert was inappropriately propositioning a staff member	</a:t>
            </a:r>
          </a:p>
          <a:p>
            <a:pPr marL="171450" indent="-171450">
              <a:buFont typeface="Arial" panose="020B0604020202020204" pitchFamily="34" charset="0"/>
              <a:buChar char="•"/>
            </a:pPr>
            <a:r>
              <a:rPr lang="en-US" sz="1100" dirty="0">
                <a:latin typeface="Arial" panose="020B0604020202020204" pitchFamily="34" charset="0"/>
              </a:rPr>
              <a:t>We have never had a formal claim; we have had a few situations that we have dealt with promptly and effectively	</a:t>
            </a:r>
          </a:p>
          <a:p>
            <a:pPr marL="171450" indent="-171450">
              <a:buFont typeface="Arial" panose="020B0604020202020204" pitchFamily="34" charset="0"/>
              <a:buChar char="•"/>
            </a:pPr>
            <a:r>
              <a:rPr lang="en-US" sz="1100" dirty="0">
                <a:latin typeface="Arial" panose="020B0604020202020204" pitchFamily="34" charset="0"/>
              </a:rPr>
              <a:t>We've only had one complaint in the last few years and it was between associates	</a:t>
            </a:r>
          </a:p>
        </p:txBody>
      </p:sp>
    </p:spTree>
    <p:extLst>
      <p:ext uri="{BB962C8B-B14F-4D97-AF65-F5344CB8AC3E}">
        <p14:creationId xmlns:p14="http://schemas.microsoft.com/office/powerpoint/2010/main" val="427271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Shape 172" title="Chart"/>
          <p:cNvPicPr preferRelativeResize="0"/>
          <p:nvPr/>
        </p:nvPicPr>
        <p:blipFill>
          <a:blip r:embed="rId3">
            <a:alphaModFix/>
          </a:blip>
          <a:stretch>
            <a:fillRect/>
          </a:stretch>
        </p:blipFill>
        <p:spPr>
          <a:xfrm>
            <a:off x="67733" y="369775"/>
            <a:ext cx="4884124" cy="3020000"/>
          </a:xfrm>
          <a:prstGeom prst="rect">
            <a:avLst/>
          </a:prstGeom>
          <a:noFill/>
          <a:ln>
            <a:noFill/>
          </a:ln>
        </p:spPr>
      </p:pic>
      <p:sp>
        <p:nvSpPr>
          <p:cNvPr id="170" name="Shape 170"/>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15. There is at least one person in the firm who behaves inappropriately, but most people put up with it. (Check all that apply.)</a:t>
            </a:r>
            <a:endParaRPr sz="1800" dirty="0">
              <a:solidFill>
                <a:schemeClr val="lt1"/>
              </a:solidFill>
              <a:latin typeface="Roboto"/>
              <a:ea typeface="Roboto"/>
              <a:cs typeface="Roboto"/>
              <a:sym typeface="Roboto"/>
            </a:endParaRPr>
          </a:p>
        </p:txBody>
      </p:sp>
      <p:graphicFrame>
        <p:nvGraphicFramePr>
          <p:cNvPr id="173" name="Shape 173"/>
          <p:cNvGraphicFramePr/>
          <p:nvPr>
            <p:extLst>
              <p:ext uri="{D42A27DB-BD31-4B8C-83A1-F6EECF244321}">
                <p14:modId xmlns:p14="http://schemas.microsoft.com/office/powerpoint/2010/main" val="315536336"/>
              </p:ext>
            </p:extLst>
          </p:nvPr>
        </p:nvGraphicFramePr>
        <p:xfrm>
          <a:off x="2509795" y="3389775"/>
          <a:ext cx="6109272" cy="1560213"/>
        </p:xfrm>
        <a:graphic>
          <a:graphicData uri="http://schemas.openxmlformats.org/drawingml/2006/table">
            <a:tbl>
              <a:tblPr>
                <a:noFill/>
                <a:tableStyleId>{A7998867-1649-4404-A499-E53BE39F8365}</a:tableStyleId>
              </a:tblPr>
              <a:tblGrid>
                <a:gridCol w="2263025">
                  <a:extLst>
                    <a:ext uri="{9D8B030D-6E8A-4147-A177-3AD203B41FA5}">
                      <a16:colId xmlns:a16="http://schemas.microsoft.com/office/drawing/2014/main" val="20000"/>
                    </a:ext>
                  </a:extLst>
                </a:gridCol>
                <a:gridCol w="1138239">
                  <a:extLst>
                    <a:ext uri="{9D8B030D-6E8A-4147-A177-3AD203B41FA5}">
                      <a16:colId xmlns:a16="http://schemas.microsoft.com/office/drawing/2014/main" val="20001"/>
                    </a:ext>
                  </a:extLst>
                </a:gridCol>
                <a:gridCol w="1335533">
                  <a:extLst>
                    <a:ext uri="{9D8B030D-6E8A-4147-A177-3AD203B41FA5}">
                      <a16:colId xmlns:a16="http://schemas.microsoft.com/office/drawing/2014/main" val="20002"/>
                    </a:ext>
                  </a:extLst>
                </a:gridCol>
                <a:gridCol w="1372475">
                  <a:extLst>
                    <a:ext uri="{9D8B030D-6E8A-4147-A177-3AD203B41FA5}">
                      <a16:colId xmlns:a16="http://schemas.microsoft.com/office/drawing/2014/main" val="20003"/>
                    </a:ext>
                  </a:extLst>
                </a:gridCol>
              </a:tblGrid>
              <a:tr h="264488">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59712">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Agree – by one or more partners</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20.48%</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t>16.00%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21.61%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1"/>
                  </a:ext>
                </a:extLst>
              </a:tr>
              <a:tr h="172607">
                <a:tc>
                  <a:txBody>
                    <a:bodyPr/>
                    <a:lstStyle/>
                    <a:p>
                      <a:pPr marL="0" lvl="0" indent="0" algn="ctr" rtl="0">
                        <a:lnSpc>
                          <a:spcPct val="115000"/>
                        </a:lnSpc>
                        <a:spcBef>
                          <a:spcPts val="0"/>
                        </a:spcBef>
                        <a:spcAft>
                          <a:spcPts val="0"/>
                        </a:spcAft>
                        <a:buNone/>
                      </a:pPr>
                      <a:r>
                        <a:rPr lang="en" sz="900">
                          <a:latin typeface="Roboto"/>
                          <a:ea typeface="Roboto"/>
                          <a:cs typeface="Roboto"/>
                          <a:sym typeface="Roboto"/>
                        </a:rPr>
                        <a:t>Agree – by one or more associates</a:t>
                      </a:r>
                      <a:endParaRPr sz="9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900">
                          <a:latin typeface="Roboto"/>
                          <a:ea typeface="Roboto"/>
                          <a:cs typeface="Roboto"/>
                          <a:sym typeface="Roboto"/>
                        </a:rPr>
                        <a:t>3.01%</a:t>
                      </a:r>
                      <a:endParaRPr sz="9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t>6.00%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2.26%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3117">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Agree – by one or more senior staff</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3.21%</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t>2.00%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3.52%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91226">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Agree -- by one or more employees</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900">
                          <a:latin typeface="Roboto"/>
                          <a:ea typeface="Roboto"/>
                          <a:cs typeface="Roboto"/>
                          <a:sym typeface="Roboto"/>
                        </a:rPr>
                        <a:t>5.02%</a:t>
                      </a:r>
                      <a:endParaRPr sz="9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t>7.00%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4.52%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79380">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Disagree</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57.23%</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t>55.00%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57.79%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79380">
                <a:tc>
                  <a:txBody>
                    <a:bodyPr/>
                    <a:lstStyle/>
                    <a:p>
                      <a:pPr marL="0" lvl="0" indent="0" algn="ctr" rtl="0">
                        <a:lnSpc>
                          <a:spcPct val="115000"/>
                        </a:lnSpc>
                        <a:spcBef>
                          <a:spcPts val="0"/>
                        </a:spcBef>
                        <a:spcAft>
                          <a:spcPts val="0"/>
                        </a:spcAft>
                        <a:buNone/>
                      </a:pPr>
                      <a:r>
                        <a:rPr lang="en" sz="900">
                          <a:latin typeface="Roboto"/>
                          <a:ea typeface="Roboto"/>
                          <a:cs typeface="Roboto"/>
                          <a:sym typeface="Roboto"/>
                        </a:rPr>
                        <a:t>Not Sure</a:t>
                      </a:r>
                      <a:endParaRPr sz="9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900" dirty="0">
                          <a:latin typeface="Roboto"/>
                          <a:ea typeface="Roboto"/>
                          <a:cs typeface="Roboto"/>
                          <a:sym typeface="Roboto"/>
                        </a:rPr>
                        <a:t>11.04%</a:t>
                      </a:r>
                      <a:endParaRPr sz="9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t>14.00%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10.30%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2DBC624A-C0BA-F844-97CB-D4D6441C50B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15. There is at least one person in the firm who behaves inappropriately, but most people put up with it. (Check all that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DBC624A-C0BA-F844-97CB-D4D6441C50B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34</a:t>
            </a:fld>
            <a:endParaRPr lang="en"/>
          </a:p>
        </p:txBody>
      </p:sp>
      <p:sp>
        <p:nvSpPr>
          <p:cNvPr id="4" name="Rectangle 3">
            <a:extLst>
              <a:ext uri="{FF2B5EF4-FFF2-40B4-BE49-F238E27FC236}">
                <a16:creationId xmlns:a16="http://schemas.microsoft.com/office/drawing/2014/main" id="{69DF24BA-FE35-2245-91D6-E424FB0D9E91}"/>
              </a:ext>
            </a:extLst>
          </p:cNvPr>
          <p:cNvSpPr/>
          <p:nvPr/>
        </p:nvSpPr>
        <p:spPr>
          <a:xfrm>
            <a:off x="503767" y="1172358"/>
            <a:ext cx="8136466" cy="2862322"/>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89 year old attorney who speaks inappropriately. Has to be told when he is inappropriate because he doesn't think he is. Can also be rude to his young secretary.	</a:t>
            </a:r>
          </a:p>
          <a:p>
            <a:pPr marL="171450" indent="-171450">
              <a:buFont typeface="Arial" panose="020B0604020202020204" pitchFamily="34" charset="0"/>
              <a:buChar char="•"/>
            </a:pPr>
            <a:r>
              <a:rPr lang="en-US" sz="1200" dirty="0">
                <a:latin typeface="Arial" panose="020B0604020202020204" pitchFamily="34" charset="0"/>
              </a:rPr>
              <a:t>Anytime inappropriate comments are made, the HR Director will counsel the offending party. However, there may be partners in other offices who make inappropriate jokes. I have heard of this on occasion but never confirmed it.</a:t>
            </a:r>
          </a:p>
          <a:p>
            <a:pPr marL="171450" indent="-171450">
              <a:buFont typeface="Arial" panose="020B0604020202020204" pitchFamily="34" charset="0"/>
              <a:buChar char="•"/>
            </a:pPr>
            <a:r>
              <a:rPr lang="en-US" sz="1200" dirty="0">
                <a:latin typeface="Arial" panose="020B0604020202020204" pitchFamily="34" charset="0"/>
              </a:rPr>
              <a:t>By one senior partner, who is on senior status, but still comes in the office on a regular basis.  	</a:t>
            </a:r>
          </a:p>
          <a:p>
            <a:pPr marL="171450" indent="-171450">
              <a:buFont typeface="Arial" panose="020B0604020202020204" pitchFamily="34" charset="0"/>
              <a:buChar char="•"/>
            </a:pPr>
            <a:r>
              <a:rPr lang="en-US" sz="1200" dirty="0">
                <a:latin typeface="Arial" panose="020B0604020202020204" pitchFamily="34" charset="0"/>
              </a:rPr>
              <a:t>Elderly gentleman sometimes makes comments that could be interpreted as inappropriate, but people acknowledge his age/generation and know he is not being intentionally inappropriate - he is otherwise professional, kind and sensitive to all	</a:t>
            </a:r>
          </a:p>
          <a:p>
            <a:pPr marL="171450" indent="-171450">
              <a:buFont typeface="Arial" panose="020B0604020202020204" pitchFamily="34" charset="0"/>
              <a:buChar char="•"/>
            </a:pPr>
            <a:r>
              <a:rPr lang="en-US" sz="1200" dirty="0">
                <a:latin typeface="Arial" panose="020B0604020202020204" pitchFamily="34" charset="0"/>
              </a:rPr>
              <a:t>He is more inappropriate in a hostile way.	</a:t>
            </a:r>
          </a:p>
          <a:p>
            <a:pPr marL="171450" indent="-171450">
              <a:buFont typeface="Arial" panose="020B0604020202020204" pitchFamily="34" charset="0"/>
              <a:buChar char="•"/>
            </a:pPr>
            <a:r>
              <a:rPr lang="en-US" sz="1200" dirty="0">
                <a:latin typeface="Arial" panose="020B0604020202020204" pitchFamily="34" charset="0"/>
              </a:rPr>
              <a:t>I wouldn't say the situations I'm thinking of involve serial harassers, which I would say is not tolerated.  They were instances of specific harassment that were not addressed the way other incidents were, because of the stature of the accused.	</a:t>
            </a:r>
          </a:p>
          <a:p>
            <a:pPr marL="171450" indent="-171450">
              <a:buFont typeface="Arial" panose="020B0604020202020204" pitchFamily="34" charset="0"/>
              <a:buChar char="•"/>
            </a:pPr>
            <a:r>
              <a:rPr lang="en-US" sz="1200" dirty="0">
                <a:latin typeface="Arial" panose="020B0604020202020204" pitchFamily="34" charset="0"/>
              </a:rPr>
              <a:t>Inappropriately, yes, but not sexual harassment. One partner is challenging to work with. 		</a:t>
            </a:r>
          </a:p>
          <a:p>
            <a:pPr marL="171450" indent="-171450">
              <a:buFont typeface="Arial" panose="020B0604020202020204" pitchFamily="34" charset="0"/>
              <a:buChar char="•"/>
            </a:pPr>
            <a:r>
              <a:rPr lang="en-US" sz="1200" dirty="0">
                <a:latin typeface="Arial" panose="020B0604020202020204" pitchFamily="34" charset="0"/>
              </a:rPr>
              <a:t>Not any longer.	</a:t>
            </a:r>
          </a:p>
          <a:p>
            <a:pPr marL="171450" indent="-171450">
              <a:buFont typeface="Arial" panose="020B0604020202020204" pitchFamily="34" charset="0"/>
              <a:buChar char="•"/>
            </a:pPr>
            <a:r>
              <a:rPr lang="en-US" sz="1200" dirty="0">
                <a:latin typeface="Arial" panose="020B0604020202020204" pitchFamily="34" charset="0"/>
              </a:rPr>
              <a:t>Not horrible, just inappropriate according to the definition of sexual harassment	</a:t>
            </a:r>
          </a:p>
        </p:txBody>
      </p:sp>
    </p:spTree>
    <p:extLst>
      <p:ext uri="{BB962C8B-B14F-4D97-AF65-F5344CB8AC3E}">
        <p14:creationId xmlns:p14="http://schemas.microsoft.com/office/powerpoint/2010/main" val="174389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15. There is at least one person in the firm who behaves inappropriately, but most people put up with it. (Check all that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DBC624A-C0BA-F844-97CB-D4D6441C50B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35</a:t>
            </a:fld>
            <a:endParaRPr lang="en"/>
          </a:p>
        </p:txBody>
      </p:sp>
      <p:sp>
        <p:nvSpPr>
          <p:cNvPr id="3" name="Rectangle 2">
            <a:extLst>
              <a:ext uri="{FF2B5EF4-FFF2-40B4-BE49-F238E27FC236}">
                <a16:creationId xmlns:a16="http://schemas.microsoft.com/office/drawing/2014/main" id="{929275FA-96F0-5043-B721-EAC46E2AF4D8}"/>
              </a:ext>
            </a:extLst>
          </p:cNvPr>
          <p:cNvSpPr/>
          <p:nvPr/>
        </p:nvSpPr>
        <p:spPr>
          <a:xfrm>
            <a:off x="381001" y="1196503"/>
            <a:ext cx="8407400" cy="3339376"/>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One partner frequently tip toes to the line of appropriateness in an attempt to be funny at firm events. HR and I tend to be concerned what he says (fear of potential complaints) rather than the staff.  Perhaps we are overly protective on the issue.</a:t>
            </a:r>
          </a:p>
          <a:p>
            <a:pPr marL="171450" indent="-171450">
              <a:buFont typeface="Arial" panose="020B0604020202020204" pitchFamily="34" charset="0"/>
              <a:buChar char="•"/>
            </a:pPr>
            <a:r>
              <a:rPr lang="en-US" sz="1100" dirty="0">
                <a:latin typeface="Arial" panose="020B0604020202020204" pitchFamily="34" charset="0"/>
              </a:rPr>
              <a:t>Prior to entering into his current relationship, it has been said that one male partner made inappropriate comments to subordinate females. This occurred prior to my tenure and I have not personally witnessed this behavior or heard of it first hand.  The young woman who currently provides his administrative support is unaware of these prior allegations and describes him as an "awesome" boss.  	</a:t>
            </a:r>
          </a:p>
          <a:p>
            <a:pPr marL="171450" indent="-171450">
              <a:buFont typeface="Arial" panose="020B0604020202020204" pitchFamily="34" charset="0"/>
              <a:buChar char="•"/>
            </a:pPr>
            <a:r>
              <a:rPr lang="en-US" sz="1100" dirty="0">
                <a:latin typeface="Arial" panose="020B0604020202020204" pitchFamily="34" charset="0"/>
              </a:rPr>
              <a:t>Pushes the boundaries of the line for appropriate vs inappropriate.	</a:t>
            </a:r>
          </a:p>
          <a:p>
            <a:pPr marL="171450" indent="-171450">
              <a:buFont typeface="Arial" panose="020B0604020202020204" pitchFamily="34" charset="0"/>
              <a:buChar char="•"/>
            </a:pPr>
            <a:r>
              <a:rPr lang="en-US" sz="1100" dirty="0">
                <a:latin typeface="Arial" panose="020B0604020202020204" pitchFamily="34" charset="0"/>
              </a:rPr>
              <a:t>Sometimes it is unconscious bias; the same person who may make a comment like "well they are a mother now" will say "we are not biased at all, look at all the female attorneys we have".  	</a:t>
            </a:r>
          </a:p>
          <a:p>
            <a:pPr marL="171450" indent="-171450">
              <a:buFont typeface="Arial" panose="020B0604020202020204" pitchFamily="34" charset="0"/>
              <a:buChar char="•"/>
            </a:pPr>
            <a:r>
              <a:rPr lang="en-US" sz="1100" dirty="0">
                <a:latin typeface="Arial" panose="020B0604020202020204" pitchFamily="34" charset="0"/>
              </a:rPr>
              <a:t>They continue to say unkind things about the attorney who left.	</a:t>
            </a:r>
          </a:p>
          <a:p>
            <a:pPr marL="171450" indent="-171450">
              <a:buFont typeface="Arial" panose="020B0604020202020204" pitchFamily="34" charset="0"/>
              <a:buChar char="•"/>
            </a:pPr>
            <a:r>
              <a:rPr lang="en-US" sz="1100" dirty="0">
                <a:latin typeface="Arial" panose="020B0604020202020204" pitchFamily="34" charset="0"/>
              </a:rPr>
              <a:t>This answer relates to abusive (bullying) behavior.	</a:t>
            </a:r>
          </a:p>
          <a:p>
            <a:pPr marL="171450" indent="-171450">
              <a:buFont typeface="Arial" panose="020B0604020202020204" pitchFamily="34" charset="0"/>
              <a:buChar char="•"/>
            </a:pPr>
            <a:r>
              <a:rPr lang="en-US" sz="1100" dirty="0">
                <a:latin typeface="Arial" panose="020B0604020202020204" pitchFamily="34" charset="0"/>
              </a:rPr>
              <a:t>We had one foul-mouthed employee; however, he is now part-time working from home. People put up with it and thought it was funny because he's older and has been here forever. That would not be acceptable from anyone else going forward</a:t>
            </a:r>
          </a:p>
          <a:p>
            <a:pPr marL="171450" indent="-171450">
              <a:buFont typeface="Arial" panose="020B0604020202020204" pitchFamily="34" charset="0"/>
              <a:buChar char="•"/>
            </a:pPr>
            <a:r>
              <a:rPr lang="en-US" sz="1100" dirty="0">
                <a:latin typeface="Arial" panose="020B0604020202020204" pitchFamily="34" charset="0"/>
              </a:rPr>
              <a:t>We have a partner who is harsh to staff.	</a:t>
            </a:r>
          </a:p>
          <a:p>
            <a:pPr marL="171450" indent="-171450">
              <a:buFont typeface="Arial" panose="020B0604020202020204" pitchFamily="34" charset="0"/>
              <a:buChar char="•"/>
            </a:pPr>
            <a:r>
              <a:rPr lang="en-US" sz="1100" dirty="0">
                <a:latin typeface="Arial" panose="020B0604020202020204" pitchFamily="34" charset="0"/>
              </a:rPr>
              <a:t>We have been very strict about this over the last 20+ years. We have one partner who has been required to sign a "last chance" agreement. That usually solves things.  Most of the time they are so insensitive they don't even realize they are being offensive.	</a:t>
            </a:r>
          </a:p>
          <a:p>
            <a:r>
              <a:rPr lang="en-US" dirty="0">
                <a:latin typeface="Arial" panose="020B0604020202020204" pitchFamily="34" charset="0"/>
              </a:rPr>
              <a:t>	</a:t>
            </a:r>
          </a:p>
          <a:p>
            <a:r>
              <a:rPr lang="en-US" sz="1000" dirty="0">
                <a:latin typeface="Arial" panose="020B0604020202020204" pitchFamily="34" charset="0"/>
              </a:rPr>
              <a:t>	</a:t>
            </a:r>
          </a:p>
        </p:txBody>
      </p:sp>
    </p:spTree>
    <p:extLst>
      <p:ext uri="{BB962C8B-B14F-4D97-AF65-F5344CB8AC3E}">
        <p14:creationId xmlns:p14="http://schemas.microsoft.com/office/powerpoint/2010/main" val="157832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16. There is at least one person in the firm who behaves so inappropriately that most people avoid them. (Check all that apply.)</a:t>
            </a:r>
            <a:endParaRPr sz="1800" dirty="0">
              <a:solidFill>
                <a:schemeClr val="lt1"/>
              </a:solidFill>
              <a:latin typeface="Roboto"/>
              <a:ea typeface="Roboto"/>
              <a:cs typeface="Roboto"/>
              <a:sym typeface="Roboto"/>
            </a:endParaRPr>
          </a:p>
        </p:txBody>
      </p:sp>
      <p:pic>
        <p:nvPicPr>
          <p:cNvPr id="180" name="Shape 180" title="Chart"/>
          <p:cNvPicPr preferRelativeResize="0"/>
          <p:nvPr/>
        </p:nvPicPr>
        <p:blipFill>
          <a:blip r:embed="rId3">
            <a:alphaModFix/>
          </a:blip>
          <a:stretch>
            <a:fillRect/>
          </a:stretch>
        </p:blipFill>
        <p:spPr>
          <a:xfrm>
            <a:off x="2215612" y="732284"/>
            <a:ext cx="4331775" cy="2636446"/>
          </a:xfrm>
          <a:prstGeom prst="rect">
            <a:avLst/>
          </a:prstGeom>
          <a:noFill/>
          <a:ln>
            <a:noFill/>
          </a:ln>
        </p:spPr>
      </p:pic>
      <p:sp>
        <p:nvSpPr>
          <p:cNvPr id="2" name="Slide Number Placeholder 1">
            <a:extLst>
              <a:ext uri="{FF2B5EF4-FFF2-40B4-BE49-F238E27FC236}">
                <a16:creationId xmlns:a16="http://schemas.microsoft.com/office/drawing/2014/main" id="{92A8FC5B-04FE-534F-AB65-F2766C65D68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36</a:t>
            </a:fld>
            <a:endParaRPr lang="en"/>
          </a:p>
        </p:txBody>
      </p:sp>
      <p:graphicFrame>
        <p:nvGraphicFramePr>
          <p:cNvPr id="11" name="Table 10">
            <a:extLst>
              <a:ext uri="{FF2B5EF4-FFF2-40B4-BE49-F238E27FC236}">
                <a16:creationId xmlns:a16="http://schemas.microsoft.com/office/drawing/2014/main" id="{A1E1AA49-2197-764A-82E7-7B347F7552E9}"/>
              </a:ext>
            </a:extLst>
          </p:cNvPr>
          <p:cNvGraphicFramePr>
            <a:graphicFrameLocks noGrp="1"/>
          </p:cNvGraphicFramePr>
          <p:nvPr>
            <p:extLst>
              <p:ext uri="{D42A27DB-BD31-4B8C-83A1-F6EECF244321}">
                <p14:modId xmlns:p14="http://schemas.microsoft.com/office/powerpoint/2010/main" val="3429846555"/>
              </p:ext>
            </p:extLst>
          </p:nvPr>
        </p:nvGraphicFramePr>
        <p:xfrm>
          <a:off x="1276350" y="3486150"/>
          <a:ext cx="6591300" cy="1474147"/>
        </p:xfrm>
        <a:graphic>
          <a:graphicData uri="http://schemas.openxmlformats.org/drawingml/2006/table">
            <a:tbl>
              <a:tblPr firstRow="1" bandRow="1">
                <a:tableStyleId>{A7998867-1649-4404-A499-E53BE39F8365}</a:tableStyleId>
              </a:tblPr>
              <a:tblGrid>
                <a:gridCol w="2808663">
                  <a:extLst>
                    <a:ext uri="{9D8B030D-6E8A-4147-A177-3AD203B41FA5}">
                      <a16:colId xmlns:a16="http://schemas.microsoft.com/office/drawing/2014/main" val="854526081"/>
                    </a:ext>
                  </a:extLst>
                </a:gridCol>
                <a:gridCol w="1115637">
                  <a:extLst>
                    <a:ext uri="{9D8B030D-6E8A-4147-A177-3AD203B41FA5}">
                      <a16:colId xmlns:a16="http://schemas.microsoft.com/office/drawing/2014/main" val="1358084698"/>
                    </a:ext>
                  </a:extLst>
                </a:gridCol>
                <a:gridCol w="1295400">
                  <a:extLst>
                    <a:ext uri="{9D8B030D-6E8A-4147-A177-3AD203B41FA5}">
                      <a16:colId xmlns:a16="http://schemas.microsoft.com/office/drawing/2014/main" val="2527585592"/>
                    </a:ext>
                  </a:extLst>
                </a:gridCol>
                <a:gridCol w="1371600">
                  <a:extLst>
                    <a:ext uri="{9D8B030D-6E8A-4147-A177-3AD203B41FA5}">
                      <a16:colId xmlns:a16="http://schemas.microsoft.com/office/drawing/2014/main" val="472642728"/>
                    </a:ext>
                  </a:extLst>
                </a:gridCol>
              </a:tblGrid>
              <a:tr h="0">
                <a:tc>
                  <a:txBody>
                    <a:bodyPr/>
                    <a:lstStyle/>
                    <a:p>
                      <a:pPr marL="0" marR="0" algn="ctr">
                        <a:lnSpc>
                          <a:spcPts val="1800"/>
                        </a:lnSpc>
                        <a:spcBef>
                          <a:spcPts val="0"/>
                        </a:spcBef>
                        <a:spcAft>
                          <a:spcPts val="0"/>
                        </a:spcAft>
                      </a:pPr>
                      <a:r>
                        <a:rPr lang="en-US" sz="1000" dirty="0">
                          <a:solidFill>
                            <a:srgbClr val="FFFFFF"/>
                          </a:solidFill>
                          <a:effectLst/>
                          <a:latin typeface="+mn-lt"/>
                          <a:ea typeface="Calibri" panose="020F0502020204030204" pitchFamily="34" charset="0"/>
                          <a:cs typeface="Times" pitchFamily="2" charset="0"/>
                        </a:rPr>
                        <a:t>Answer</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marL="0" marR="0" algn="ctr">
                        <a:lnSpc>
                          <a:spcPts val="1800"/>
                        </a:lnSpc>
                        <a:spcBef>
                          <a:spcPts val="0"/>
                        </a:spcBef>
                        <a:spcAft>
                          <a:spcPts val="0"/>
                        </a:spcAft>
                      </a:pPr>
                      <a:r>
                        <a:rPr lang="en-US" sz="1000" dirty="0">
                          <a:solidFill>
                            <a:srgbClr val="FFFFFF"/>
                          </a:solidFill>
                          <a:effectLst/>
                          <a:latin typeface="+mn-lt"/>
                          <a:ea typeface="Calibri" panose="020F0502020204030204" pitchFamily="34" charset="0"/>
                          <a:cs typeface="Times" pitchFamily="2" charset="0"/>
                        </a:rPr>
                        <a:t>All Respondents</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marL="0" marR="0" algn="ctr">
                        <a:lnSpc>
                          <a:spcPts val="1800"/>
                        </a:lnSpc>
                        <a:spcBef>
                          <a:spcPts val="0"/>
                        </a:spcBef>
                        <a:spcAft>
                          <a:spcPts val="0"/>
                        </a:spcAft>
                      </a:pPr>
                      <a:r>
                        <a:rPr lang="en-US" sz="1000">
                          <a:solidFill>
                            <a:srgbClr val="FFFFFF"/>
                          </a:solidFill>
                          <a:effectLst/>
                          <a:latin typeface="+mn-lt"/>
                          <a:ea typeface="Calibri" panose="020F0502020204030204" pitchFamily="34" charset="0"/>
                          <a:cs typeface="Times" pitchFamily="2" charset="0"/>
                        </a:rPr>
                        <a:t>Male Respondents</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marL="0" marR="0" algn="ctr">
                        <a:lnSpc>
                          <a:spcPts val="1800"/>
                        </a:lnSpc>
                        <a:spcBef>
                          <a:spcPts val="0"/>
                        </a:spcBef>
                        <a:spcAft>
                          <a:spcPts val="0"/>
                        </a:spcAft>
                      </a:pPr>
                      <a:r>
                        <a:rPr lang="en-US" sz="1000">
                          <a:solidFill>
                            <a:srgbClr val="FFFFFF"/>
                          </a:solidFill>
                          <a:effectLst/>
                          <a:latin typeface="+mn-lt"/>
                          <a:ea typeface="Calibri" panose="020F0502020204030204" pitchFamily="34" charset="0"/>
                          <a:cs typeface="Times" pitchFamily="2" charset="0"/>
                        </a:rPr>
                        <a:t>Female Respondents</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solidFill>
                      <a:schemeClr val="accent2"/>
                    </a:solidFill>
                  </a:tcPr>
                </a:tc>
                <a:extLst>
                  <a:ext uri="{0D108BD9-81ED-4DB2-BD59-A6C34878D82A}">
                    <a16:rowId xmlns:a16="http://schemas.microsoft.com/office/drawing/2014/main" val="3719198749"/>
                  </a:ext>
                </a:extLst>
              </a:tr>
              <a:tr h="0">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pitchFamily="2" charset="0"/>
                        </a:rPr>
                        <a:t>Agree – by one or more partners</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8.55%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4.44%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9.52%</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93375511"/>
                  </a:ext>
                </a:extLst>
              </a:tr>
              <a:tr h="208914">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Agree – by one or more associates</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1.28%</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3.33%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0.79%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390332"/>
                  </a:ext>
                </a:extLst>
              </a:tr>
              <a:tr h="219074">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Agree – by one or more senior staff</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1.92%</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0.00%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2.38%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9925075"/>
                  </a:ext>
                </a:extLst>
              </a:tr>
              <a:tr h="0">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Agree -- by one or more employees</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5.56%</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2.12%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8344860"/>
                  </a:ext>
                </a:extLst>
              </a:tr>
              <a:tr h="217485">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Disagree</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solidFill>
                      <a:srgbClr val="FFF7C2"/>
                    </a:solidFill>
                  </a:tcPr>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77.14%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F7C2"/>
                    </a:solidFill>
                  </a:tcPr>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78.89%</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76.72%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3074706"/>
                  </a:ext>
                </a:extLst>
              </a:tr>
              <a:tr h="227645">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Not Sure</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8.33%</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New Roman" panose="02020603050405020304" pitchFamily="18" charset="0"/>
                        </a:rPr>
                        <a:t>7.78%</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8.47%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8167932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16. There is at least one person in the firm who behaves so inappropriately that most people avoid them. (Check all that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2A8FC5B-04FE-534F-AB65-F2766C65D68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37</a:t>
            </a:fld>
            <a:endParaRPr lang="en"/>
          </a:p>
        </p:txBody>
      </p:sp>
      <p:sp>
        <p:nvSpPr>
          <p:cNvPr id="3" name="Rectangle 2">
            <a:extLst>
              <a:ext uri="{FF2B5EF4-FFF2-40B4-BE49-F238E27FC236}">
                <a16:creationId xmlns:a16="http://schemas.microsoft.com/office/drawing/2014/main" id="{AFA950B7-CFE4-5E41-B8B4-4AC1E0163B01}"/>
              </a:ext>
            </a:extLst>
          </p:cNvPr>
          <p:cNvSpPr/>
          <p:nvPr/>
        </p:nvSpPr>
        <p:spPr>
          <a:xfrm>
            <a:off x="1295400" y="1570036"/>
            <a:ext cx="5748867" cy="2031325"/>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He is more inappropriate in a hostile way.	</a:t>
            </a:r>
          </a:p>
          <a:p>
            <a:pPr marL="285750" indent="-285750">
              <a:buFont typeface="Arial" panose="020B0604020202020204" pitchFamily="34" charset="0"/>
              <a:buChar char="•"/>
            </a:pPr>
            <a:r>
              <a:rPr lang="en-US" dirty="0">
                <a:latin typeface="Arial" panose="020B0604020202020204" pitchFamily="34" charset="0"/>
              </a:rPr>
              <a:t>Not my current firm.	</a:t>
            </a:r>
          </a:p>
          <a:p>
            <a:pPr marL="285750" indent="-285750">
              <a:buFont typeface="Arial" panose="020B0604020202020204" pitchFamily="34" charset="0"/>
              <a:buChar char="•"/>
            </a:pPr>
            <a:r>
              <a:rPr lang="en-US" dirty="0">
                <a:latin typeface="Arial" panose="020B0604020202020204" pitchFamily="34" charset="0"/>
              </a:rPr>
              <a:t>Our firm would not allow this under any circumstances. 	</a:t>
            </a:r>
          </a:p>
          <a:p>
            <a:pPr marL="285750" indent="-285750">
              <a:buFont typeface="Arial" panose="020B0604020202020204" pitchFamily="34" charset="0"/>
              <a:buChar char="•"/>
            </a:pPr>
            <a:r>
              <a:rPr lang="en-US" dirty="0">
                <a:latin typeface="Arial" panose="020B0604020202020204" pitchFamily="34" charset="0"/>
              </a:rPr>
              <a:t>same 89-year-old.  Offends and insults people all the time.	</a:t>
            </a:r>
          </a:p>
          <a:p>
            <a:pPr marL="285750" indent="-285750">
              <a:buFont typeface="Arial" panose="020B0604020202020204" pitchFamily="34" charset="0"/>
              <a:buChar char="•"/>
            </a:pPr>
            <a:r>
              <a:rPr lang="en-US" dirty="0">
                <a:latin typeface="Arial" panose="020B0604020202020204" pitchFamily="34" charset="0"/>
              </a:rPr>
              <a:t>Same person from Question 15 (the person is on a "last chance" agreement). We don't put up with this stuff.	</a:t>
            </a:r>
          </a:p>
          <a:p>
            <a:pPr marL="285750" indent="-285750">
              <a:buFont typeface="Arial" panose="020B0604020202020204" pitchFamily="34" charset="0"/>
              <a:buChar char="•"/>
            </a:pPr>
            <a:r>
              <a:rPr lang="en-US" dirty="0">
                <a:latin typeface="Arial" panose="020B0604020202020204" pitchFamily="34" charset="0"/>
              </a:rPr>
              <a:t>We do a lot of labor work - people here know better	</a:t>
            </a:r>
          </a:p>
          <a:p>
            <a:pPr marL="285750" indent="-285750">
              <a:buFont typeface="Arial" panose="020B0604020202020204" pitchFamily="34" charset="0"/>
              <a:buChar char="•"/>
            </a:pPr>
            <a:r>
              <a:rPr lang="en-US" dirty="0">
                <a:latin typeface="Arial" panose="020B0604020202020204" pitchFamily="34" charset="0"/>
              </a:rPr>
              <a:t>We have one partner that can make inappropriate comments at the worst times.  People chalk it up to "that's just how he is."	</a:t>
            </a:r>
          </a:p>
        </p:txBody>
      </p:sp>
    </p:spTree>
    <p:extLst>
      <p:ext uri="{BB962C8B-B14F-4D97-AF65-F5344CB8AC3E}">
        <p14:creationId xmlns:p14="http://schemas.microsoft.com/office/powerpoint/2010/main" val="144442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17. I am aware of specific come-ons or outright requests for sexual activity.</a:t>
            </a:r>
          </a:p>
          <a:p>
            <a:pPr marL="0" lvl="0" indent="0" algn="ctr" rtl="0">
              <a:spcBef>
                <a:spcPts val="0"/>
              </a:spcBef>
              <a:spcAft>
                <a:spcPts val="0"/>
              </a:spcAft>
              <a:buNone/>
            </a:pPr>
            <a:r>
              <a:rPr lang="en" sz="1800" dirty="0">
                <a:solidFill>
                  <a:srgbClr val="FFFFFF"/>
                </a:solidFill>
              </a:rPr>
              <a:t>(Check all that apply.)</a:t>
            </a:r>
            <a:endParaRPr sz="1800" dirty="0">
              <a:solidFill>
                <a:schemeClr val="lt1"/>
              </a:solidFill>
              <a:latin typeface="Roboto"/>
              <a:ea typeface="Roboto"/>
              <a:cs typeface="Roboto"/>
              <a:sym typeface="Roboto"/>
            </a:endParaRPr>
          </a:p>
        </p:txBody>
      </p:sp>
      <p:pic>
        <p:nvPicPr>
          <p:cNvPr id="188" name="Shape 188" title="Chart"/>
          <p:cNvPicPr preferRelativeResize="0"/>
          <p:nvPr/>
        </p:nvPicPr>
        <p:blipFill>
          <a:blip r:embed="rId3">
            <a:alphaModFix/>
          </a:blip>
          <a:stretch>
            <a:fillRect/>
          </a:stretch>
        </p:blipFill>
        <p:spPr>
          <a:xfrm>
            <a:off x="103699" y="805400"/>
            <a:ext cx="4468301" cy="2763300"/>
          </a:xfrm>
          <a:prstGeom prst="rect">
            <a:avLst/>
          </a:prstGeom>
          <a:noFill/>
          <a:ln>
            <a:noFill/>
          </a:ln>
        </p:spPr>
      </p:pic>
      <p:graphicFrame>
        <p:nvGraphicFramePr>
          <p:cNvPr id="189" name="Shape 189"/>
          <p:cNvGraphicFramePr/>
          <p:nvPr>
            <p:extLst>
              <p:ext uri="{D42A27DB-BD31-4B8C-83A1-F6EECF244321}">
                <p14:modId xmlns:p14="http://schemas.microsoft.com/office/powerpoint/2010/main" val="2252128907"/>
              </p:ext>
            </p:extLst>
          </p:nvPr>
        </p:nvGraphicFramePr>
        <p:xfrm>
          <a:off x="3048742" y="3267413"/>
          <a:ext cx="5698066" cy="1696271"/>
        </p:xfrm>
        <a:graphic>
          <a:graphicData uri="http://schemas.openxmlformats.org/drawingml/2006/table">
            <a:tbl>
              <a:tblPr>
                <a:noFill/>
                <a:tableStyleId>{A7998867-1649-4404-A499-E53BE39F8365}</a:tableStyleId>
              </a:tblPr>
              <a:tblGrid>
                <a:gridCol w="2057400">
                  <a:extLst>
                    <a:ext uri="{9D8B030D-6E8A-4147-A177-3AD203B41FA5}">
                      <a16:colId xmlns:a16="http://schemas.microsoft.com/office/drawing/2014/main" val="20000"/>
                    </a:ext>
                  </a:extLst>
                </a:gridCol>
                <a:gridCol w="1058333">
                  <a:extLst>
                    <a:ext uri="{9D8B030D-6E8A-4147-A177-3AD203B41FA5}">
                      <a16:colId xmlns:a16="http://schemas.microsoft.com/office/drawing/2014/main" val="20001"/>
                    </a:ext>
                  </a:extLst>
                </a:gridCol>
                <a:gridCol w="1278467">
                  <a:extLst>
                    <a:ext uri="{9D8B030D-6E8A-4147-A177-3AD203B41FA5}">
                      <a16:colId xmlns:a16="http://schemas.microsoft.com/office/drawing/2014/main" val="20002"/>
                    </a:ext>
                  </a:extLst>
                </a:gridCol>
                <a:gridCol w="1303866">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71038">
                <a:tc>
                  <a:txBody>
                    <a:bodyPr/>
                    <a:lstStyle/>
                    <a:p>
                      <a:pPr marL="0" lvl="0" indent="0" algn="l" rtl="0">
                        <a:lnSpc>
                          <a:spcPct val="115000"/>
                        </a:lnSpc>
                        <a:spcBef>
                          <a:spcPts val="0"/>
                        </a:spcBef>
                        <a:spcAft>
                          <a:spcPts val="0"/>
                        </a:spcAft>
                        <a:buNone/>
                      </a:pPr>
                      <a:r>
                        <a:rPr lang="en" sz="1000" dirty="0">
                          <a:latin typeface="Roboto"/>
                          <a:ea typeface="Roboto"/>
                          <a:cs typeface="Roboto"/>
                          <a:sym typeface="Roboto"/>
                        </a:rPr>
                        <a:t>Agree – by one or more partners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4.55%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9860">
                <a:tc>
                  <a:txBody>
                    <a:bodyPr/>
                    <a:lstStyle/>
                    <a:p>
                      <a:pPr marL="0" lvl="0" indent="0" algn="l" rtl="0">
                        <a:lnSpc>
                          <a:spcPct val="115000"/>
                        </a:lnSpc>
                        <a:spcBef>
                          <a:spcPts val="0"/>
                        </a:spcBef>
                        <a:spcAft>
                          <a:spcPts val="0"/>
                        </a:spcAft>
                        <a:buNone/>
                      </a:pPr>
                      <a:r>
                        <a:rPr lang="en" sz="1000" dirty="0">
                          <a:latin typeface="Roboto"/>
                          <a:ea typeface="Roboto"/>
                          <a:cs typeface="Roboto"/>
                          <a:sym typeface="Roboto"/>
                        </a:rPr>
                        <a:t>Agree – by one or more associates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1.73%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1.35%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1934">
                <a:tc>
                  <a:txBody>
                    <a:bodyPr/>
                    <a:lstStyle/>
                    <a:p>
                      <a:pPr marL="0" lvl="0" indent="0" algn="l" rtl="0">
                        <a:lnSpc>
                          <a:spcPct val="115000"/>
                        </a:lnSpc>
                        <a:spcBef>
                          <a:spcPts val="0"/>
                        </a:spcBef>
                        <a:spcAft>
                          <a:spcPts val="0"/>
                        </a:spcAft>
                        <a:buNone/>
                      </a:pPr>
                      <a:r>
                        <a:rPr lang="en" sz="1000" dirty="0">
                          <a:latin typeface="Roboto"/>
                          <a:ea typeface="Roboto"/>
                          <a:cs typeface="Roboto"/>
                          <a:sym typeface="Roboto"/>
                        </a:rPr>
                        <a:t>Agree – by one or more senior staff</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0.43%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1.09%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0.27%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8394">
                <a:tc>
                  <a:txBody>
                    <a:bodyPr/>
                    <a:lstStyle/>
                    <a:p>
                      <a:pPr marL="0" lvl="0" indent="0" algn="l" rtl="0">
                        <a:lnSpc>
                          <a:spcPct val="115000"/>
                        </a:lnSpc>
                        <a:spcBef>
                          <a:spcPts val="0"/>
                        </a:spcBef>
                        <a:spcAft>
                          <a:spcPts val="0"/>
                        </a:spcAft>
                        <a:buNone/>
                      </a:pPr>
                      <a:r>
                        <a:rPr lang="en" sz="1000" dirty="0">
                          <a:latin typeface="Roboto"/>
                          <a:ea typeface="Roboto"/>
                          <a:cs typeface="Roboto"/>
                          <a:sym typeface="Roboto"/>
                        </a:rPr>
                        <a:t>Agree -- by one or more employees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1.95%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18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Disagree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88.31%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86.96%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88.65%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18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Not Sure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3.03%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2.17%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3.24%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6F99E0DC-5BE3-AB4D-85F5-23FCC8E74F6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3738A8-6278-0A46-A698-9979DB305C5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Rectangle 2">
            <a:extLst>
              <a:ext uri="{FF2B5EF4-FFF2-40B4-BE49-F238E27FC236}">
                <a16:creationId xmlns:a16="http://schemas.microsoft.com/office/drawing/2014/main" id="{2E463B67-D215-B641-9D3D-E9E51668AA4E}"/>
              </a:ext>
            </a:extLst>
          </p:cNvPr>
          <p:cNvSpPr/>
          <p:nvPr/>
        </p:nvSpPr>
        <p:spPr>
          <a:xfrm>
            <a:off x="1143000" y="209550"/>
            <a:ext cx="7162800" cy="2800767"/>
          </a:xfrm>
          <a:prstGeom prst="rect">
            <a:avLst/>
          </a:prstGeom>
        </p:spPr>
        <p:txBody>
          <a:bodyPr wrap="square">
            <a:spAutoFit/>
          </a:bodyPr>
          <a:lstStyle/>
          <a:p>
            <a:r>
              <a:rPr lang="en-US" sz="1100" b="1" dirty="0">
                <a:solidFill>
                  <a:schemeClr val="tx1"/>
                </a:solidFill>
              </a:rPr>
              <a:t>The Association of Law Firm Administrators </a:t>
            </a:r>
            <a:r>
              <a:rPr lang="en-US" sz="1100" dirty="0">
                <a:solidFill>
                  <a:schemeClr val="tx1"/>
                </a:solidFill>
              </a:rPr>
              <a:t>serves 9,000 management professionals worldwide in law firms, legal departments, and other legal-related organizations. As the undisputed leader for the business of law, ALA is focused on the delivery of cutting-edge management and leadership products and services for the global legal community. We take pride in being a dynamic, member-driven organization. ALA is committed to an elevated standard of excellence as we serve individuals comprising the legal industry ― wherever that person works or whatever the role he or she holds.</a:t>
            </a:r>
            <a:endParaRPr lang="en-US" sz="1100" dirty="0">
              <a:solidFill>
                <a:srgbClr val="212121"/>
              </a:solidFill>
              <a:latin typeface="+mn-lt"/>
            </a:endParaRPr>
          </a:p>
          <a:p>
            <a:endParaRPr lang="en-US" sz="1100" dirty="0">
              <a:solidFill>
                <a:srgbClr val="212121"/>
              </a:solidFill>
              <a:latin typeface="+mn-lt"/>
            </a:endParaRPr>
          </a:p>
          <a:p>
            <a:pPr algn="ctr"/>
            <a:r>
              <a:rPr lang="en-US" sz="1100" dirty="0">
                <a:solidFill>
                  <a:srgbClr val="212121"/>
                </a:solidFill>
                <a:latin typeface="+mn-lt"/>
              </a:rPr>
              <a:t>For more about ALA Membership Demographics: </a:t>
            </a:r>
            <a:r>
              <a:rPr lang="en-US" sz="1100" dirty="0">
                <a:solidFill>
                  <a:srgbClr val="212121"/>
                </a:solidFill>
                <a:latin typeface="+mn-lt"/>
                <a:hlinkClick r:id="rId2"/>
              </a:rPr>
              <a:t>Click Here</a:t>
            </a:r>
            <a:endParaRPr lang="en-US" sz="1100" dirty="0">
              <a:solidFill>
                <a:srgbClr val="212121"/>
              </a:solidFill>
              <a:latin typeface="+mn-lt"/>
            </a:endParaRPr>
          </a:p>
          <a:p>
            <a:endParaRPr lang="en-US" sz="1100" dirty="0">
              <a:solidFill>
                <a:srgbClr val="5D605F"/>
              </a:solidFill>
              <a:latin typeface="+mn-lt"/>
            </a:endParaRPr>
          </a:p>
          <a:p>
            <a:r>
              <a:rPr lang="en-US" sz="1100" b="1" dirty="0"/>
              <a:t>Mell Consulting </a:t>
            </a:r>
            <a:r>
              <a:rPr lang="en-US" sz="1100" dirty="0"/>
              <a:t>is strategic management and marketing firm that serves a growing law firms and nonprofit legal service organizations. The Mell Consulting team has experience in </a:t>
            </a:r>
            <a:r>
              <a:rPr lang="en-US" sz="1100" dirty="0">
                <a:solidFill>
                  <a:schemeClr val="tx1"/>
                </a:solidFill>
              </a:rPr>
              <a:t>law firms, legal departments, management consulting and other legal-related organizations. We have </a:t>
            </a:r>
            <a:r>
              <a:rPr lang="en-US" sz="1100" dirty="0"/>
              <a:t>unique perspective on how professional services are bought, sold and delivered. We understand that smaller organizations often have limited means, and managing costs has never been a bigger priority.</a:t>
            </a:r>
          </a:p>
          <a:p>
            <a:endParaRPr lang="en-US" sz="1100" dirty="0"/>
          </a:p>
          <a:p>
            <a:pPr algn="ctr"/>
            <a:r>
              <a:rPr lang="en-US" sz="1100" dirty="0"/>
              <a:t>For more about Mell Consulting, LLC: </a:t>
            </a:r>
            <a:r>
              <a:rPr lang="en-US" sz="1100" dirty="0">
                <a:hlinkClick r:id="rId3"/>
              </a:rPr>
              <a:t>Click Here.</a:t>
            </a:r>
            <a:endParaRPr lang="en-US" sz="1100" dirty="0"/>
          </a:p>
        </p:txBody>
      </p:sp>
      <p:graphicFrame>
        <p:nvGraphicFramePr>
          <p:cNvPr id="4" name="Table 3">
            <a:extLst>
              <a:ext uri="{FF2B5EF4-FFF2-40B4-BE49-F238E27FC236}">
                <a16:creationId xmlns:a16="http://schemas.microsoft.com/office/drawing/2014/main" id="{08F27DAF-7860-1E41-84F1-0A4BE5CD13CA}"/>
              </a:ext>
            </a:extLst>
          </p:cNvPr>
          <p:cNvGraphicFramePr>
            <a:graphicFrameLocks noGrp="1"/>
          </p:cNvGraphicFramePr>
          <p:nvPr>
            <p:extLst>
              <p:ext uri="{D42A27DB-BD31-4B8C-83A1-F6EECF244321}">
                <p14:modId xmlns:p14="http://schemas.microsoft.com/office/powerpoint/2010/main" val="1828832577"/>
              </p:ext>
            </p:extLst>
          </p:nvPr>
        </p:nvGraphicFramePr>
        <p:xfrm>
          <a:off x="1638300" y="3701777"/>
          <a:ext cx="6172200" cy="1158240"/>
        </p:xfrm>
        <a:graphic>
          <a:graphicData uri="http://schemas.openxmlformats.org/drawingml/2006/table">
            <a:tbl>
              <a:tblPr firstRow="1" bandRow="1">
                <a:tableStyleId>{A7998867-1649-4404-A499-E53BE39F8365}</a:tableStyleId>
              </a:tblPr>
              <a:tblGrid>
                <a:gridCol w="3419732">
                  <a:extLst>
                    <a:ext uri="{9D8B030D-6E8A-4147-A177-3AD203B41FA5}">
                      <a16:colId xmlns:a16="http://schemas.microsoft.com/office/drawing/2014/main" val="3564931062"/>
                    </a:ext>
                  </a:extLst>
                </a:gridCol>
                <a:gridCol w="2752468">
                  <a:extLst>
                    <a:ext uri="{9D8B030D-6E8A-4147-A177-3AD203B41FA5}">
                      <a16:colId xmlns:a16="http://schemas.microsoft.com/office/drawing/2014/main" val="2789148801"/>
                    </a:ext>
                  </a:extLst>
                </a:gridCol>
              </a:tblGrid>
              <a:tr h="2221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cap="none" dirty="0">
                          <a:solidFill>
                            <a:srgbClr val="000000"/>
                          </a:solidFill>
                          <a:effectLst/>
                          <a:latin typeface="Arial"/>
                          <a:ea typeface="Arial"/>
                          <a:cs typeface="Arial"/>
                          <a:sym typeface="Arial"/>
                        </a:rPr>
                        <a:t>Association of Legal Administrators</a:t>
                      </a:r>
                    </a:p>
                    <a:p>
                      <a:r>
                        <a:rPr lang="en-US" sz="1000" b="0" i="0" u="none" strike="noStrike" cap="none" dirty="0">
                          <a:solidFill>
                            <a:srgbClr val="000000"/>
                          </a:solidFill>
                          <a:effectLst/>
                          <a:latin typeface="Arial"/>
                          <a:ea typeface="Arial"/>
                          <a:cs typeface="Arial"/>
                          <a:sym typeface="Arial"/>
                        </a:rPr>
                        <a:t>Teena Austin, Sr. Manager of Member Services</a:t>
                      </a:r>
                    </a:p>
                    <a:p>
                      <a:r>
                        <a:rPr lang="en-US" sz="1000" b="0" i="0" u="none" strike="noStrike" cap="none" dirty="0">
                          <a:solidFill>
                            <a:srgbClr val="000000"/>
                          </a:solidFill>
                          <a:effectLst/>
                          <a:latin typeface="Arial"/>
                          <a:ea typeface="Arial"/>
                          <a:cs typeface="Arial"/>
                          <a:sym typeface="Arial"/>
                        </a:rPr>
                        <a:t>8700 W. Bryn </a:t>
                      </a:r>
                      <a:r>
                        <a:rPr lang="en-US" sz="1000" b="0" i="0" u="none" strike="noStrike" cap="none" dirty="0" err="1">
                          <a:solidFill>
                            <a:srgbClr val="000000"/>
                          </a:solidFill>
                          <a:effectLst/>
                          <a:latin typeface="Arial"/>
                          <a:ea typeface="Arial"/>
                          <a:cs typeface="Arial"/>
                          <a:sym typeface="Arial"/>
                        </a:rPr>
                        <a:t>Mawr</a:t>
                      </a:r>
                      <a:r>
                        <a:rPr lang="en-US" sz="1000" b="0" i="0" u="none" strike="noStrike" cap="none" dirty="0">
                          <a:solidFill>
                            <a:srgbClr val="000000"/>
                          </a:solidFill>
                          <a:effectLst/>
                          <a:latin typeface="Arial"/>
                          <a:ea typeface="Arial"/>
                          <a:cs typeface="Arial"/>
                          <a:sym typeface="Arial"/>
                        </a:rPr>
                        <a:t> Ave., Suite 110S</a:t>
                      </a:r>
                    </a:p>
                    <a:p>
                      <a:r>
                        <a:rPr lang="en-US" sz="1000" b="0" i="0" u="none" strike="noStrike" cap="none" dirty="0">
                          <a:solidFill>
                            <a:srgbClr val="000000"/>
                          </a:solidFill>
                          <a:effectLst/>
                          <a:latin typeface="Arial"/>
                          <a:ea typeface="Arial"/>
                          <a:cs typeface="Arial"/>
                          <a:sym typeface="Arial"/>
                        </a:rPr>
                        <a:t>Chicago, IL 60631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rgbClr val="000000"/>
                          </a:solidFill>
                          <a:effectLst/>
                          <a:latin typeface="Arial"/>
                          <a:ea typeface="Arial"/>
                          <a:cs typeface="Arial"/>
                          <a:sym typeface="Arial"/>
                          <a:hlinkClick r:id="rId4"/>
                        </a:rPr>
                        <a:t>taustin@alanet.org</a:t>
                      </a:r>
                      <a:endParaRPr lang="en-US" sz="10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rgbClr val="000000"/>
                          </a:solidFill>
                          <a:effectLst/>
                          <a:latin typeface="Arial"/>
                          <a:ea typeface="Arial"/>
                          <a:cs typeface="Arial"/>
                          <a:sym typeface="Arial"/>
                        </a:rPr>
                        <a:t>847.267.1382</a:t>
                      </a:r>
                    </a:p>
                    <a:p>
                      <a:endParaRPr lang="en-US" sz="1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i="0" u="none" strike="noStrike" cap="none" dirty="0">
                          <a:solidFill>
                            <a:srgbClr val="000000"/>
                          </a:solidFill>
                          <a:effectLst/>
                          <a:latin typeface="Arial"/>
                          <a:ea typeface="Arial"/>
                          <a:cs typeface="Arial"/>
                          <a:sym typeface="Arial"/>
                        </a:rPr>
                        <a:t>Mell Consulting, LLC</a:t>
                      </a:r>
                    </a:p>
                    <a:p>
                      <a:r>
                        <a:rPr lang="en-US" sz="1000" b="0" i="0" u="none" strike="noStrike" cap="none" dirty="0">
                          <a:solidFill>
                            <a:srgbClr val="000000"/>
                          </a:solidFill>
                          <a:effectLst/>
                          <a:latin typeface="Arial"/>
                          <a:ea typeface="Arial"/>
                          <a:cs typeface="Arial"/>
                          <a:sym typeface="Arial"/>
                        </a:rPr>
                        <a:t>Elizabeth L. Mell, Owner</a:t>
                      </a:r>
                    </a:p>
                    <a:p>
                      <a:r>
                        <a:rPr lang="en-US" sz="1000" b="0" i="0" u="none" strike="noStrike" cap="none" dirty="0">
                          <a:solidFill>
                            <a:srgbClr val="000000"/>
                          </a:solidFill>
                          <a:effectLst/>
                          <a:latin typeface="Arial"/>
                          <a:ea typeface="Arial"/>
                          <a:cs typeface="Arial"/>
                          <a:sym typeface="Arial"/>
                        </a:rPr>
                        <a:t>1900 Market Street, 8th Fl.</a:t>
                      </a:r>
                    </a:p>
                    <a:p>
                      <a:r>
                        <a:rPr lang="en-US" sz="1000" b="0" i="0" u="none" strike="noStrike" cap="none" dirty="0">
                          <a:solidFill>
                            <a:srgbClr val="000000"/>
                          </a:solidFill>
                          <a:effectLst/>
                          <a:latin typeface="Arial"/>
                          <a:ea typeface="Arial"/>
                          <a:cs typeface="Arial"/>
                          <a:sym typeface="Arial"/>
                        </a:rPr>
                        <a:t>Philadelphia, PA 19103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rgbClr val="000000"/>
                          </a:solidFill>
                          <a:effectLst/>
                          <a:latin typeface="Arial"/>
                          <a:cs typeface="Arial"/>
                          <a:sym typeface="Arial"/>
                          <a:hlinkClick r:id="rId5"/>
                        </a:rPr>
                        <a:t>elizabeth@mellconsulting.com</a:t>
                      </a:r>
                      <a:endParaRPr lang="en-US" sz="10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rgbClr val="000000"/>
                          </a:solidFill>
                          <a:effectLst/>
                          <a:latin typeface="Arial"/>
                          <a:ea typeface="Arial"/>
                          <a:cs typeface="Arial"/>
                          <a:sym typeface="Arial"/>
                        </a:rPr>
                        <a:t>215.266.6501</a:t>
                      </a:r>
                    </a:p>
                    <a:p>
                      <a:endParaRPr lang="en-US" sz="1000" b="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1803641"/>
                  </a:ext>
                </a:extLst>
              </a:tr>
            </a:tbl>
          </a:graphicData>
        </a:graphic>
      </p:graphicFrame>
      <p:sp>
        <p:nvSpPr>
          <p:cNvPr id="5" name="TextBox 4">
            <a:extLst>
              <a:ext uri="{FF2B5EF4-FFF2-40B4-BE49-F238E27FC236}">
                <a16:creationId xmlns:a16="http://schemas.microsoft.com/office/drawing/2014/main" id="{D5F6AC2C-54D6-2D4E-844C-9A85ED3AFDC3}"/>
              </a:ext>
            </a:extLst>
          </p:cNvPr>
          <p:cNvSpPr txBox="1"/>
          <p:nvPr/>
        </p:nvSpPr>
        <p:spPr>
          <a:xfrm>
            <a:off x="3733800" y="3366476"/>
            <a:ext cx="1550424" cy="246221"/>
          </a:xfrm>
          <a:prstGeom prst="rect">
            <a:avLst/>
          </a:prstGeom>
          <a:noFill/>
        </p:spPr>
        <p:txBody>
          <a:bodyPr wrap="none" rtlCol="0">
            <a:spAutoFit/>
          </a:bodyPr>
          <a:lstStyle/>
          <a:p>
            <a:r>
              <a:rPr lang="en-US" sz="1000" b="1" dirty="0"/>
              <a:t>Organization Contacts</a:t>
            </a:r>
          </a:p>
        </p:txBody>
      </p:sp>
    </p:spTree>
    <p:extLst>
      <p:ext uri="{BB962C8B-B14F-4D97-AF65-F5344CB8AC3E}">
        <p14:creationId xmlns:p14="http://schemas.microsoft.com/office/powerpoint/2010/main" val="4135209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0" y="15925"/>
            <a:ext cx="9144000" cy="7077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17. I am aware of specific come-ons or outright requests for sexual activity.</a:t>
            </a:r>
          </a:p>
          <a:p>
            <a:pPr marL="0" lvl="0" indent="0" algn="ctr" rtl="0">
              <a:spcBef>
                <a:spcPts val="0"/>
              </a:spcBef>
              <a:spcAft>
                <a:spcPts val="0"/>
              </a:spcAft>
              <a:buNone/>
            </a:pPr>
            <a:r>
              <a:rPr lang="en" sz="1800" dirty="0">
                <a:solidFill>
                  <a:srgbClr val="FFFFFF"/>
                </a:solidFill>
              </a:rPr>
              <a:t>(Check all that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F99E0DC-5BE3-AB4D-85F5-23FCC8E74F6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39</a:t>
            </a:fld>
            <a:endParaRPr lang="en"/>
          </a:p>
        </p:txBody>
      </p:sp>
      <p:sp>
        <p:nvSpPr>
          <p:cNvPr id="3" name="Rectangle 2">
            <a:extLst>
              <a:ext uri="{FF2B5EF4-FFF2-40B4-BE49-F238E27FC236}">
                <a16:creationId xmlns:a16="http://schemas.microsoft.com/office/drawing/2014/main" id="{91028EC5-2708-B44B-8C63-50FACA80ACE9}"/>
              </a:ext>
            </a:extLst>
          </p:cNvPr>
          <p:cNvSpPr/>
          <p:nvPr/>
        </p:nvSpPr>
        <p:spPr>
          <a:xfrm>
            <a:off x="660400" y="1158493"/>
            <a:ext cx="7399867" cy="3323987"/>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Employee denied the allegation of a cat whistle; no other witnesses but sufficient evidence to suggest it may have happened.  He was placed on a warning.	</a:t>
            </a:r>
          </a:p>
          <a:p>
            <a:pPr marL="285750" indent="-285750">
              <a:buFont typeface="Arial" panose="020B0604020202020204" pitchFamily="34" charset="0"/>
              <a:buChar char="•"/>
            </a:pPr>
            <a:r>
              <a:rPr lang="en-US" dirty="0">
                <a:latin typeface="Arial" panose="020B0604020202020204" pitchFamily="34" charset="0"/>
              </a:rPr>
              <a:t>I agree with this but with respect to non quid pro quo situations I also am conscious of the fact that as one comedian put it "It's only harassment if the other person isn't interested, otherwise it's called dating."	</a:t>
            </a:r>
          </a:p>
          <a:p>
            <a:pPr marL="285750" indent="-285750">
              <a:buFont typeface="Arial" panose="020B0604020202020204" pitchFamily="34" charset="0"/>
              <a:buChar char="•"/>
            </a:pPr>
            <a:r>
              <a:rPr lang="en-US" dirty="0">
                <a:latin typeface="Arial" panose="020B0604020202020204" pitchFamily="34" charset="0"/>
              </a:rPr>
              <a:t>In the past only	</a:t>
            </a:r>
          </a:p>
          <a:p>
            <a:pPr marL="285750" indent="-285750">
              <a:buFont typeface="Arial" panose="020B0604020202020204" pitchFamily="34" charset="0"/>
              <a:buChar char="•"/>
            </a:pPr>
            <a:r>
              <a:rPr lang="en-US" dirty="0">
                <a:latin typeface="Arial" panose="020B0604020202020204" pitchFamily="34" charset="0"/>
              </a:rPr>
              <a:t>Not at this firm but yes at prior companies	</a:t>
            </a:r>
          </a:p>
          <a:p>
            <a:pPr marL="285750" indent="-285750">
              <a:buFont typeface="Arial" panose="020B0604020202020204" pitchFamily="34" charset="0"/>
              <a:buChar char="•"/>
            </a:pPr>
            <a:r>
              <a:rPr lang="en-US" dirty="0">
                <a:latin typeface="Arial" panose="020B0604020202020204" pitchFamily="34" charset="0"/>
              </a:rPr>
              <a:t>Not my current firm. Previous employer - definitely outright requests.	</a:t>
            </a:r>
          </a:p>
          <a:p>
            <a:pPr marL="285750" indent="-285750">
              <a:buFont typeface="Arial" panose="020B0604020202020204" pitchFamily="34" charset="0"/>
              <a:buChar char="•"/>
            </a:pPr>
            <a:r>
              <a:rPr lang="en-US" dirty="0">
                <a:latin typeface="Arial" panose="020B0604020202020204" pitchFamily="34" charset="0"/>
              </a:rPr>
              <a:t>The comments are more of the nature about how attractive certain women are	.</a:t>
            </a:r>
          </a:p>
          <a:p>
            <a:pPr marL="285750" indent="-285750">
              <a:buFont typeface="Arial" panose="020B0604020202020204" pitchFamily="34" charset="0"/>
              <a:buChar char="•"/>
            </a:pPr>
            <a:r>
              <a:rPr lang="en-US" dirty="0">
                <a:latin typeface="Arial" panose="020B0604020202020204" pitchFamily="34" charset="0"/>
              </a:rPr>
              <a:t>There was one incident and it was dealt with immediately, partner was asked to resign.</a:t>
            </a:r>
          </a:p>
          <a:p>
            <a:pPr marL="285750" indent="-285750">
              <a:buFont typeface="Arial" panose="020B0604020202020204" pitchFamily="34" charset="0"/>
              <a:buChar char="•"/>
            </a:pPr>
            <a:r>
              <a:rPr lang="en-US" dirty="0">
                <a:latin typeface="Arial" panose="020B0604020202020204" pitchFamily="34" charset="0"/>
              </a:rPr>
              <a:t>We had a situation where a relationship developed between a staff and a manager. After the relationship ended, the staff came forward with a complaint about the manager making inappropriate comments and actions. We investigated it and terminated the manager.	</a:t>
            </a:r>
          </a:p>
          <a:p>
            <a:r>
              <a:rPr lang="en-US" dirty="0">
                <a:latin typeface="Arial" panose="020B0604020202020204" pitchFamily="34" charset="0"/>
              </a:rPr>
              <a:t>	</a:t>
            </a:r>
          </a:p>
        </p:txBody>
      </p:sp>
    </p:spTree>
    <p:extLst>
      <p:ext uri="{BB962C8B-B14F-4D97-AF65-F5344CB8AC3E}">
        <p14:creationId xmlns:p14="http://schemas.microsoft.com/office/powerpoint/2010/main" val="3176224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0" y="15925"/>
            <a:ext cx="9144000" cy="5028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18. I feel that the firm supports the person in the HR role in addressing this issue.</a:t>
            </a:r>
            <a:endParaRPr sz="1800" dirty="0">
              <a:solidFill>
                <a:schemeClr val="lt1"/>
              </a:solidFill>
              <a:latin typeface="Roboto"/>
              <a:ea typeface="Roboto"/>
              <a:cs typeface="Roboto"/>
              <a:sym typeface="Roboto"/>
            </a:endParaRPr>
          </a:p>
        </p:txBody>
      </p:sp>
      <p:pic>
        <p:nvPicPr>
          <p:cNvPr id="196" name="Shape 196" title="Chart"/>
          <p:cNvPicPr preferRelativeResize="0"/>
          <p:nvPr/>
        </p:nvPicPr>
        <p:blipFill>
          <a:blip r:embed="rId3">
            <a:alphaModFix/>
          </a:blip>
          <a:stretch>
            <a:fillRect/>
          </a:stretch>
        </p:blipFill>
        <p:spPr>
          <a:xfrm>
            <a:off x="2112202" y="666750"/>
            <a:ext cx="4919595" cy="2935675"/>
          </a:xfrm>
          <a:prstGeom prst="rect">
            <a:avLst/>
          </a:prstGeom>
          <a:noFill/>
          <a:ln>
            <a:noFill/>
          </a:ln>
        </p:spPr>
      </p:pic>
      <p:graphicFrame>
        <p:nvGraphicFramePr>
          <p:cNvPr id="197" name="Shape 197"/>
          <p:cNvGraphicFramePr/>
          <p:nvPr>
            <p:extLst>
              <p:ext uri="{D42A27DB-BD31-4B8C-83A1-F6EECF244321}">
                <p14:modId xmlns:p14="http://schemas.microsoft.com/office/powerpoint/2010/main" val="2187903346"/>
              </p:ext>
            </p:extLst>
          </p:nvPr>
        </p:nvGraphicFramePr>
        <p:xfrm>
          <a:off x="1829565" y="3867150"/>
          <a:ext cx="5484867" cy="896369"/>
        </p:xfrm>
        <a:graphic>
          <a:graphicData uri="http://schemas.openxmlformats.org/drawingml/2006/table">
            <a:tbl>
              <a:tblPr>
                <a:noFill/>
                <a:tableStyleId>{A7998867-1649-4404-A499-E53BE39F8365}</a:tableStyleId>
              </a:tblPr>
              <a:tblGrid>
                <a:gridCol w="1071575">
                  <a:extLst>
                    <a:ext uri="{9D8B030D-6E8A-4147-A177-3AD203B41FA5}">
                      <a16:colId xmlns:a16="http://schemas.microsoft.com/office/drawing/2014/main" val="20000"/>
                    </a:ext>
                  </a:extLst>
                </a:gridCol>
                <a:gridCol w="11894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547405">
                  <a:extLst>
                    <a:ext uri="{9D8B030D-6E8A-4147-A177-3AD203B41FA5}">
                      <a16:colId xmlns:a16="http://schemas.microsoft.com/office/drawing/2014/main" val="20003"/>
                    </a:ext>
                  </a:extLst>
                </a:gridCol>
              </a:tblGrid>
              <a:tr h="268491">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860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87.13%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95.60%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85.12%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5288">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4.22%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2.20%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4.70%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1192">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8.65%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2.20%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10.18%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E99A4B4A-9621-0A43-A149-BEBB43E67B3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0" y="15925"/>
            <a:ext cx="9144000" cy="5028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18. I feel that the firm supports the person in the HR role in addressing this issue.</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E99A4B4A-9621-0A43-A149-BEBB43E67B3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41</a:t>
            </a:fld>
            <a:endParaRPr lang="en"/>
          </a:p>
        </p:txBody>
      </p:sp>
      <p:sp>
        <p:nvSpPr>
          <p:cNvPr id="3" name="Rectangle 2">
            <a:extLst>
              <a:ext uri="{FF2B5EF4-FFF2-40B4-BE49-F238E27FC236}">
                <a16:creationId xmlns:a16="http://schemas.microsoft.com/office/drawing/2014/main" id="{3871AA7E-E3DA-4A4F-AE6B-8AB799F9BD30}"/>
              </a:ext>
            </a:extLst>
          </p:cNvPr>
          <p:cNvSpPr/>
          <p:nvPr/>
        </p:nvSpPr>
        <p:spPr>
          <a:xfrm>
            <a:off x="914399" y="821256"/>
            <a:ext cx="7069667" cy="3108543"/>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 if there were an issue	</a:t>
            </a:r>
          </a:p>
          <a:p>
            <a:pPr marL="285750" indent="-285750">
              <a:buFont typeface="Arial" panose="020B0604020202020204" pitchFamily="34" charset="0"/>
              <a:buChar char="•"/>
            </a:pPr>
            <a:r>
              <a:rPr lang="en-US" dirty="0">
                <a:latin typeface="Arial" panose="020B0604020202020204" pitchFamily="34" charset="0"/>
              </a:rPr>
              <a:t>For the most part, yes, with some unknown if it was a partner.	</a:t>
            </a:r>
          </a:p>
          <a:p>
            <a:pPr marL="285750" indent="-285750">
              <a:buFont typeface="Arial" panose="020B0604020202020204" pitchFamily="34" charset="0"/>
              <a:buChar char="•"/>
            </a:pPr>
            <a:r>
              <a:rPr lang="en-US" dirty="0">
                <a:latin typeface="Arial" panose="020B0604020202020204" pitchFamily="34" charset="0"/>
              </a:rPr>
              <a:t>Fully supported should an issue be presented.	</a:t>
            </a:r>
          </a:p>
          <a:p>
            <a:pPr marL="285750" indent="-285750">
              <a:buFont typeface="Arial" panose="020B0604020202020204" pitchFamily="34" charset="0"/>
              <a:buChar char="•"/>
            </a:pPr>
            <a:r>
              <a:rPr lang="en-US" dirty="0">
                <a:latin typeface="Arial" panose="020B0604020202020204" pitchFamily="34" charset="0"/>
              </a:rPr>
              <a:t>HR is supported in addressing the issue to the fullest extent HR can. When its a partner/owner, the HR person has limits.	</a:t>
            </a:r>
          </a:p>
          <a:p>
            <a:pPr marL="285750" indent="-285750">
              <a:buFont typeface="Arial" panose="020B0604020202020204" pitchFamily="34" charset="0"/>
              <a:buChar char="•"/>
            </a:pPr>
            <a:r>
              <a:rPr lang="en-US" dirty="0">
                <a:latin typeface="Arial" panose="020B0604020202020204" pitchFamily="34" charset="0"/>
              </a:rPr>
              <a:t>I would like to believe that to be true, however we have never had a complaint while I have been here. 	</a:t>
            </a:r>
          </a:p>
          <a:p>
            <a:pPr marL="285750" indent="-285750">
              <a:buFont typeface="Arial" panose="020B0604020202020204" pitchFamily="34" charset="0"/>
              <a:buChar char="•"/>
            </a:pPr>
            <a:r>
              <a:rPr lang="en-US" dirty="0">
                <a:latin typeface="Arial" panose="020B0604020202020204" pitchFamily="34" charset="0"/>
              </a:rPr>
              <a:t>If needed, the partners would.	</a:t>
            </a:r>
          </a:p>
          <a:p>
            <a:pPr marL="285750" indent="-285750">
              <a:buFont typeface="Arial" panose="020B0604020202020204" pitchFamily="34" charset="0"/>
              <a:buChar char="•"/>
            </a:pPr>
            <a:r>
              <a:rPr lang="en-US" dirty="0">
                <a:latin typeface="Arial" panose="020B0604020202020204" pitchFamily="34" charset="0"/>
              </a:rPr>
              <a:t>In some cases yes, in most no. They don't want to make billers uncomfortable or risk losing someone.	</a:t>
            </a:r>
          </a:p>
          <a:p>
            <a:pPr marL="285750" indent="-285750">
              <a:buFont typeface="Arial" panose="020B0604020202020204" pitchFamily="34" charset="0"/>
              <a:buChar char="•"/>
            </a:pPr>
            <a:r>
              <a:rPr lang="en-US" dirty="0">
                <a:latin typeface="Arial" panose="020B0604020202020204" pitchFamily="34" charset="0"/>
              </a:rPr>
              <a:t>Inappropriate behavior has not been addressed.	</a:t>
            </a:r>
          </a:p>
          <a:p>
            <a:pPr marL="285750" indent="-285750">
              <a:buFont typeface="Arial" panose="020B0604020202020204" pitchFamily="34" charset="0"/>
              <a:buChar char="•"/>
            </a:pPr>
            <a:r>
              <a:rPr lang="en-US" dirty="0">
                <a:latin typeface="Arial" panose="020B0604020202020204" pitchFamily="34" charset="0"/>
              </a:rPr>
              <a:t>Just generally, the HR role is not very supported.	</a:t>
            </a:r>
          </a:p>
          <a:p>
            <a:pPr marL="285750" indent="-285750">
              <a:buFont typeface="Arial" panose="020B0604020202020204" pitchFamily="34" charset="0"/>
              <a:buChar char="•"/>
            </a:pPr>
            <a:r>
              <a:rPr lang="en-US" dirty="0">
                <a:latin typeface="Arial" panose="020B0604020202020204" pitchFamily="34" charset="0"/>
              </a:rPr>
              <a:t>Somewhat, but </a:t>
            </a:r>
            <a:r>
              <a:rPr lang="en-US" dirty="0" err="1">
                <a:latin typeface="Arial" panose="020B0604020202020204" pitchFamily="34" charset="0"/>
              </a:rPr>
              <a:t>softpedals</a:t>
            </a:r>
            <a:r>
              <a:rPr lang="en-US" dirty="0">
                <a:latin typeface="Arial" panose="020B0604020202020204" pitchFamily="34" charset="0"/>
              </a:rPr>
              <a:t> it	</a:t>
            </a:r>
          </a:p>
          <a:p>
            <a:pPr marL="285750" indent="-285750">
              <a:buFont typeface="Arial" panose="020B0604020202020204" pitchFamily="34" charset="0"/>
              <a:buChar char="•"/>
            </a:pPr>
            <a:r>
              <a:rPr lang="en-US" dirty="0">
                <a:latin typeface="Arial" panose="020B0604020202020204" pitchFamily="34" charset="0"/>
              </a:rPr>
              <a:t>We are a small firm and the final decisions are made by the shareholders.	</a:t>
            </a:r>
          </a:p>
        </p:txBody>
      </p:sp>
    </p:spTree>
    <p:extLst>
      <p:ext uri="{BB962C8B-B14F-4D97-AF65-F5344CB8AC3E}">
        <p14:creationId xmlns:p14="http://schemas.microsoft.com/office/powerpoint/2010/main" val="1237057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0" y="15925"/>
            <a:ext cx="9144000" cy="5028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19. I feel that there is too much fear and/or lack of support to confront these issues.</a:t>
            </a:r>
            <a:endParaRPr sz="1800" dirty="0">
              <a:solidFill>
                <a:schemeClr val="lt1"/>
              </a:solidFill>
              <a:latin typeface="Roboto"/>
              <a:ea typeface="Roboto"/>
              <a:cs typeface="Roboto"/>
              <a:sym typeface="Roboto"/>
            </a:endParaRPr>
          </a:p>
        </p:txBody>
      </p:sp>
      <p:pic>
        <p:nvPicPr>
          <p:cNvPr id="204" name="Shape 204" title="Chart"/>
          <p:cNvPicPr preferRelativeResize="0"/>
          <p:nvPr/>
        </p:nvPicPr>
        <p:blipFill>
          <a:blip r:embed="rId3">
            <a:alphaModFix/>
          </a:blip>
          <a:stretch>
            <a:fillRect/>
          </a:stretch>
        </p:blipFill>
        <p:spPr>
          <a:xfrm>
            <a:off x="2195188" y="666750"/>
            <a:ext cx="4753623" cy="2954767"/>
          </a:xfrm>
          <a:prstGeom prst="rect">
            <a:avLst/>
          </a:prstGeom>
          <a:noFill/>
          <a:ln>
            <a:noFill/>
          </a:ln>
        </p:spPr>
      </p:pic>
      <p:graphicFrame>
        <p:nvGraphicFramePr>
          <p:cNvPr id="205" name="Shape 205"/>
          <p:cNvGraphicFramePr/>
          <p:nvPr>
            <p:extLst>
              <p:ext uri="{D42A27DB-BD31-4B8C-83A1-F6EECF244321}">
                <p14:modId xmlns:p14="http://schemas.microsoft.com/office/powerpoint/2010/main" val="2630781759"/>
              </p:ext>
            </p:extLst>
          </p:nvPr>
        </p:nvGraphicFramePr>
        <p:xfrm>
          <a:off x="1961501" y="3896296"/>
          <a:ext cx="5220996" cy="963721"/>
        </p:xfrm>
        <a:graphic>
          <a:graphicData uri="http://schemas.openxmlformats.org/drawingml/2006/table">
            <a:tbl>
              <a:tblPr>
                <a:noFill/>
                <a:tableStyleId>{A7998867-1649-4404-A499-E53BE39F8365}</a:tableStyleId>
              </a:tblPr>
              <a:tblGrid>
                <a:gridCol w="1076800">
                  <a:extLst>
                    <a:ext uri="{9D8B030D-6E8A-4147-A177-3AD203B41FA5}">
                      <a16:colId xmlns:a16="http://schemas.microsoft.com/office/drawing/2014/main" val="20000"/>
                    </a:ext>
                  </a:extLst>
                </a:gridCol>
                <a:gridCol w="1376058">
                  <a:extLst>
                    <a:ext uri="{9D8B030D-6E8A-4147-A177-3AD203B41FA5}">
                      <a16:colId xmlns:a16="http://schemas.microsoft.com/office/drawing/2014/main" val="20001"/>
                    </a:ext>
                  </a:extLst>
                </a:gridCol>
                <a:gridCol w="1413163">
                  <a:extLst>
                    <a:ext uri="{9D8B030D-6E8A-4147-A177-3AD203B41FA5}">
                      <a16:colId xmlns:a16="http://schemas.microsoft.com/office/drawing/2014/main" val="20002"/>
                    </a:ext>
                  </a:extLst>
                </a:gridCol>
                <a:gridCol w="1354975">
                  <a:extLst>
                    <a:ext uri="{9D8B030D-6E8A-4147-A177-3AD203B41FA5}">
                      <a16:colId xmlns:a16="http://schemas.microsoft.com/office/drawing/2014/main" val="20003"/>
                    </a:ext>
                  </a:extLst>
                </a:gridCol>
              </a:tblGrid>
              <a:tr h="295346">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00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50.30%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48.47%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50.75%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91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Disagree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45.13%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44.79%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45.21%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291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4.57%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6.75%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4.04%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1F1C9A0F-BEF1-734F-A7BF-0842E23DB6A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0" y="15925"/>
            <a:ext cx="9144000" cy="5028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19. I feel that there is too much fear and/or lack of support to confront these issues.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1F1C9A0F-BEF1-734F-A7BF-0842E23DB6A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43</a:t>
            </a:fld>
            <a:endParaRPr lang="en"/>
          </a:p>
        </p:txBody>
      </p:sp>
      <p:sp>
        <p:nvSpPr>
          <p:cNvPr id="3" name="Rectangle 2">
            <a:extLst>
              <a:ext uri="{FF2B5EF4-FFF2-40B4-BE49-F238E27FC236}">
                <a16:creationId xmlns:a16="http://schemas.microsoft.com/office/drawing/2014/main" id="{9044DC45-0725-C04F-8AF7-5E8136B7E6EE}"/>
              </a:ext>
            </a:extLst>
          </p:cNvPr>
          <p:cNvSpPr/>
          <p:nvPr/>
        </p:nvSpPr>
        <p:spPr>
          <a:xfrm>
            <a:off x="478367" y="815058"/>
            <a:ext cx="8187266" cy="3816429"/>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But I still believe we haven't had instances of it.	</a:t>
            </a:r>
          </a:p>
          <a:p>
            <a:pPr marL="171450" indent="-171450">
              <a:buFont typeface="Arial" panose="020B0604020202020204" pitchFamily="34" charset="0"/>
              <a:buChar char="•"/>
            </a:pPr>
            <a:r>
              <a:rPr lang="en-US" sz="1100" dirty="0">
                <a:latin typeface="Arial" panose="020B0604020202020204" pitchFamily="34" charset="0"/>
              </a:rPr>
              <a:t>I currently have a wonderful firm environment, but you're kidding yourselves if you think that the vast majority of staff who may be being harassed by a partner will raise the issue. The rainmaker/partner is NEVER going to be admonished/suspended/terminated. While there might be some informal reprimand and request/instruction to "stay away from" any staff alleging harassment, the staffer would ultimately being the one who'd suffer from speaking out even if that only meant a promising career turns dead-end at that firm. I'm truly grateful that our firm environment is such that a predatory personality would not be knowingly welcomed, but know well enough that they are out their.	</a:t>
            </a:r>
          </a:p>
          <a:p>
            <a:pPr marL="171450" indent="-171450">
              <a:buFont typeface="Arial" panose="020B0604020202020204" pitchFamily="34" charset="0"/>
              <a:buChar char="•"/>
            </a:pPr>
            <a:r>
              <a:rPr lang="en-US" sz="1100" dirty="0">
                <a:latin typeface="Arial" panose="020B0604020202020204" pitchFamily="34" charset="0"/>
              </a:rPr>
              <a:t>I believe people will always be afraid to step forward to address such an uncomfortable situation.  We do everything we can to let them know they have a safe resource but human nature often times wins.	</a:t>
            </a:r>
          </a:p>
          <a:p>
            <a:pPr marL="171450" indent="-171450">
              <a:buFont typeface="Arial" panose="020B0604020202020204" pitchFamily="34" charset="0"/>
              <a:buChar char="•"/>
            </a:pPr>
            <a:r>
              <a:rPr lang="en-US" sz="1100" dirty="0">
                <a:latin typeface="Arial" panose="020B0604020202020204" pitchFamily="34" charset="0"/>
              </a:rPr>
              <a:t>I will clarify this response as being based upon the reporter--some personalities may struggle internally within themselves and worry about the outcome if they do report something.	</a:t>
            </a:r>
          </a:p>
          <a:p>
            <a:pPr marL="171450" indent="-171450">
              <a:buFont typeface="Arial" panose="020B0604020202020204" pitchFamily="34" charset="0"/>
              <a:buChar char="•"/>
            </a:pPr>
            <a:r>
              <a:rPr lang="en-US" sz="1100" dirty="0">
                <a:latin typeface="Arial" panose="020B0604020202020204" pitchFamily="34" charset="0"/>
              </a:rPr>
              <a:t>In general, I think people are afraid to bring up issues, but I know of none in this firm.	</a:t>
            </a:r>
          </a:p>
          <a:p>
            <a:pPr marL="171450" indent="-171450">
              <a:buFont typeface="Arial" panose="020B0604020202020204" pitchFamily="34" charset="0"/>
              <a:buChar char="•"/>
            </a:pPr>
            <a:r>
              <a:rPr lang="en-US" sz="1100" dirty="0">
                <a:latin typeface="Arial" panose="020B0604020202020204" pitchFamily="34" charset="0"/>
              </a:rPr>
              <a:t>Naive response among the top execs. Did not understand what could happen and possible volatile outcomes.	</a:t>
            </a:r>
          </a:p>
          <a:p>
            <a:pPr marL="171450" indent="-171450">
              <a:buFont typeface="Arial" panose="020B0604020202020204" pitchFamily="34" charset="0"/>
              <a:buChar char="•"/>
            </a:pPr>
            <a:r>
              <a:rPr lang="en-US" sz="1100" dirty="0">
                <a:latin typeface="Arial" panose="020B0604020202020204" pitchFamily="34" charset="0"/>
              </a:rPr>
              <a:t>Perpetrators are not aware their conduct rises to problematic levels and victims worry about blowback from reporting.</a:t>
            </a:r>
          </a:p>
          <a:p>
            <a:pPr marL="171450" indent="-171450">
              <a:buFont typeface="Arial" panose="020B0604020202020204" pitchFamily="34" charset="0"/>
              <a:buChar char="•"/>
            </a:pPr>
            <a:r>
              <a:rPr lang="en-US" sz="1100" dirty="0">
                <a:latin typeface="Arial" panose="020B0604020202020204" pitchFamily="34" charset="0"/>
              </a:rPr>
              <a:t>Personally, I believe we appropriately address situations that are brought to our attention. I do not know though if someone is fearful of coming forward so they remain silent.	</a:t>
            </a:r>
          </a:p>
          <a:p>
            <a:pPr marL="171450" indent="-171450">
              <a:buFont typeface="Arial" panose="020B0604020202020204" pitchFamily="34" charset="0"/>
              <a:buChar char="•"/>
            </a:pPr>
            <a:r>
              <a:rPr lang="en-US" sz="1100" dirty="0">
                <a:latin typeface="Arial" panose="020B0604020202020204" pitchFamily="34" charset="0"/>
              </a:rPr>
              <a:t>Sometimes is seems to depend on the day or the person/biller involved.	</a:t>
            </a:r>
          </a:p>
          <a:p>
            <a:pPr marL="171450" indent="-171450">
              <a:buFont typeface="Arial" panose="020B0604020202020204" pitchFamily="34" charset="0"/>
              <a:buChar char="•"/>
            </a:pPr>
            <a:r>
              <a:rPr lang="en-US" sz="1100" dirty="0">
                <a:latin typeface="Arial" panose="020B0604020202020204" pitchFamily="34" charset="0"/>
              </a:rPr>
              <a:t>While I don't think there is fear, and should an obvious sexual harassment issue arise the situation would be dealt with appropriately, the Firm has a prevailing history letting things happen without proper recourse, or addressing the problem for any type of issue that comes up (behavioral, performance, etc.) so I do wonder if there are small issues that have gone unreported because people think nothing will happen. As one employee recently said to me, they practically let you get away with murder here.	</a:t>
            </a:r>
          </a:p>
        </p:txBody>
      </p:sp>
    </p:spTree>
    <p:extLst>
      <p:ext uri="{BB962C8B-B14F-4D97-AF65-F5344CB8AC3E}">
        <p14:creationId xmlns:p14="http://schemas.microsoft.com/office/powerpoint/2010/main" val="57813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20. Our lack of ability to address the problem has made it worse and/or encouraged the actors to increase their behavior.</a:t>
            </a:r>
            <a:endParaRPr sz="1800" dirty="0">
              <a:solidFill>
                <a:schemeClr val="lt1"/>
              </a:solidFill>
              <a:latin typeface="Roboto"/>
              <a:ea typeface="Roboto"/>
              <a:cs typeface="Roboto"/>
              <a:sym typeface="Roboto"/>
            </a:endParaRPr>
          </a:p>
        </p:txBody>
      </p:sp>
      <p:pic>
        <p:nvPicPr>
          <p:cNvPr id="212" name="Shape 212" title="Chart"/>
          <p:cNvPicPr preferRelativeResize="0"/>
          <p:nvPr/>
        </p:nvPicPr>
        <p:blipFill>
          <a:blip r:embed="rId3">
            <a:alphaModFix/>
          </a:blip>
          <a:stretch>
            <a:fillRect/>
          </a:stretch>
        </p:blipFill>
        <p:spPr>
          <a:xfrm>
            <a:off x="2428875" y="819150"/>
            <a:ext cx="4286250" cy="2650331"/>
          </a:xfrm>
          <a:prstGeom prst="rect">
            <a:avLst/>
          </a:prstGeom>
          <a:noFill/>
          <a:ln>
            <a:noFill/>
          </a:ln>
        </p:spPr>
      </p:pic>
      <p:graphicFrame>
        <p:nvGraphicFramePr>
          <p:cNvPr id="213" name="Shape 213"/>
          <p:cNvGraphicFramePr/>
          <p:nvPr>
            <p:extLst>
              <p:ext uri="{D42A27DB-BD31-4B8C-83A1-F6EECF244321}">
                <p14:modId xmlns:p14="http://schemas.microsoft.com/office/powerpoint/2010/main" val="3264281769"/>
              </p:ext>
            </p:extLst>
          </p:nvPr>
        </p:nvGraphicFramePr>
        <p:xfrm>
          <a:off x="1927343" y="3645993"/>
          <a:ext cx="5289313" cy="1017224"/>
        </p:xfrm>
        <a:graphic>
          <a:graphicData uri="http://schemas.openxmlformats.org/drawingml/2006/table">
            <a:tbl>
              <a:tblPr>
                <a:noFill/>
                <a:tableStyleId>{A7998867-1649-4404-A499-E53BE39F8365}</a:tableStyleId>
              </a:tblPr>
              <a:tblGrid>
                <a:gridCol w="1040300">
                  <a:extLst>
                    <a:ext uri="{9D8B030D-6E8A-4147-A177-3AD203B41FA5}">
                      <a16:colId xmlns:a16="http://schemas.microsoft.com/office/drawing/2014/main" val="20000"/>
                    </a:ext>
                  </a:extLst>
                </a:gridCol>
                <a:gridCol w="1443137">
                  <a:extLst>
                    <a:ext uri="{9D8B030D-6E8A-4147-A177-3AD203B41FA5}">
                      <a16:colId xmlns:a16="http://schemas.microsoft.com/office/drawing/2014/main" val="20001"/>
                    </a:ext>
                  </a:extLst>
                </a:gridCol>
                <a:gridCol w="1504603">
                  <a:extLst>
                    <a:ext uri="{9D8B030D-6E8A-4147-A177-3AD203B41FA5}">
                      <a16:colId xmlns:a16="http://schemas.microsoft.com/office/drawing/2014/main" val="20002"/>
                    </a:ext>
                  </a:extLst>
                </a:gridCol>
                <a:gridCol w="1301273">
                  <a:extLst>
                    <a:ext uri="{9D8B030D-6E8A-4147-A177-3AD203B41FA5}">
                      <a16:colId xmlns:a16="http://schemas.microsoft.com/office/drawing/2014/main" val="20003"/>
                    </a:ext>
                  </a:extLst>
                </a:gridCol>
              </a:tblGrid>
              <a:tr h="310999">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203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49.82%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50.00%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49.78%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29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47.23%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46.96%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29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2.95%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1.74%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3.26%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F3C03041-3AD2-2541-AB31-84AD0CBAF8D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20. Our lack of ability to address the problem has made it worse and/or </a:t>
            </a:r>
          </a:p>
          <a:p>
            <a:pPr marL="0" lvl="0" indent="0" algn="ctr" rtl="0">
              <a:spcBef>
                <a:spcPts val="0"/>
              </a:spcBef>
              <a:spcAft>
                <a:spcPts val="0"/>
              </a:spcAft>
              <a:buNone/>
            </a:pPr>
            <a:r>
              <a:rPr lang="en" sz="1800" dirty="0">
                <a:solidFill>
                  <a:srgbClr val="FFFFFF"/>
                </a:solidFill>
                <a:latin typeface="Roboto"/>
                <a:ea typeface="Roboto"/>
                <a:cs typeface="Roboto"/>
                <a:sym typeface="Roboto"/>
              </a:rPr>
              <a:t>encouraged the actors to increase their behavior.</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3C03041-3AD2-2541-AB31-84AD0CBAF8D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45</a:t>
            </a:fld>
            <a:endParaRPr lang="en"/>
          </a:p>
        </p:txBody>
      </p:sp>
      <p:sp>
        <p:nvSpPr>
          <p:cNvPr id="3" name="Rectangle 2">
            <a:extLst>
              <a:ext uri="{FF2B5EF4-FFF2-40B4-BE49-F238E27FC236}">
                <a16:creationId xmlns:a16="http://schemas.microsoft.com/office/drawing/2014/main" id="{C3CD6C2F-DD34-8F4B-A0AF-4D146E05302A}"/>
              </a:ext>
            </a:extLst>
          </p:cNvPr>
          <p:cNvSpPr/>
          <p:nvPr/>
        </p:nvSpPr>
        <p:spPr>
          <a:xfrm>
            <a:off x="1507066" y="1333891"/>
            <a:ext cx="6722534" cy="196977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Continues at same pace	</a:t>
            </a:r>
          </a:p>
          <a:p>
            <a:pPr marL="285750" indent="-285750">
              <a:buFont typeface="Arial" panose="020B0604020202020204" pitchFamily="34" charset="0"/>
              <a:buChar char="•"/>
            </a:pPr>
            <a:r>
              <a:rPr lang="en-US" dirty="0">
                <a:latin typeface="Arial" panose="020B0604020202020204" pitchFamily="34" charset="0"/>
              </a:rPr>
              <a:t>It hasn't gotten worse, but it hasn't gone away either.	</a:t>
            </a:r>
          </a:p>
          <a:p>
            <a:pPr marL="285750" indent="-285750">
              <a:buFont typeface="Arial" panose="020B0604020202020204" pitchFamily="34" charset="0"/>
              <a:buChar char="•"/>
            </a:pPr>
            <a:r>
              <a:rPr lang="en-US" dirty="0">
                <a:latin typeface="Arial" panose="020B0604020202020204" pitchFamily="34" charset="0"/>
              </a:rPr>
              <a:t>It made the problem worse when the attorney was still employed at the firm.</a:t>
            </a:r>
          </a:p>
          <a:p>
            <a:pPr marL="285750" indent="-285750">
              <a:buFont typeface="Arial" panose="020B0604020202020204" pitchFamily="34" charset="0"/>
              <a:buChar char="•"/>
            </a:pPr>
            <a:r>
              <a:rPr lang="en-US" dirty="0">
                <a:latin typeface="Arial" panose="020B0604020202020204" pitchFamily="34" charset="0"/>
              </a:rPr>
              <a:t>Not at all. I don't think newer attorneys would even think to act inappropriately in the workplace even before #</a:t>
            </a:r>
            <a:r>
              <a:rPr lang="en-US" dirty="0" err="1">
                <a:latin typeface="Arial" panose="020B0604020202020204" pitchFamily="34" charset="0"/>
              </a:rPr>
              <a:t>metoo</a:t>
            </a:r>
            <a:r>
              <a:rPr lang="en-US" dirty="0">
                <a:latin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rPr>
              <a:t>Not worse, but not improved.	</a:t>
            </a:r>
          </a:p>
          <a:p>
            <a:pPr marL="285750" indent="-285750">
              <a:buFont typeface="Arial" panose="020B0604020202020204" pitchFamily="34" charset="0"/>
              <a:buChar char="•"/>
            </a:pPr>
            <a:r>
              <a:rPr lang="en-US" dirty="0">
                <a:latin typeface="Arial" panose="020B0604020202020204" pitchFamily="34" charset="0"/>
              </a:rPr>
              <a:t>One potential incident and it was resolved quickly.	</a:t>
            </a:r>
          </a:p>
          <a:p>
            <a:r>
              <a:rPr lang="en-US" dirty="0">
                <a:latin typeface="Arial" panose="020B0604020202020204" pitchFamily="34" charset="0"/>
              </a:rPr>
              <a:t>	</a:t>
            </a:r>
          </a:p>
          <a:p>
            <a:r>
              <a:rPr lang="en-US" sz="1000" dirty="0">
                <a:latin typeface="Arial" panose="020B0604020202020204" pitchFamily="34" charset="0"/>
              </a:rPr>
              <a:t>	</a:t>
            </a:r>
          </a:p>
        </p:txBody>
      </p:sp>
    </p:spTree>
    <p:extLst>
      <p:ext uri="{BB962C8B-B14F-4D97-AF65-F5344CB8AC3E}">
        <p14:creationId xmlns:p14="http://schemas.microsoft.com/office/powerpoint/2010/main" val="4197436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21. Our firm would benefit from better training and policies, </a:t>
            </a:r>
          </a:p>
          <a:p>
            <a:pPr marL="0" lvl="0" indent="0" algn="ctr" rtl="0">
              <a:spcBef>
                <a:spcPts val="0"/>
              </a:spcBef>
              <a:spcAft>
                <a:spcPts val="0"/>
              </a:spcAft>
              <a:buNone/>
            </a:pPr>
            <a:r>
              <a:rPr lang="en" sz="1800" dirty="0">
                <a:solidFill>
                  <a:srgbClr val="FFFFFF"/>
                </a:solidFill>
                <a:latin typeface="Roboto"/>
                <a:ea typeface="Roboto"/>
                <a:cs typeface="Roboto"/>
                <a:sym typeface="Roboto"/>
              </a:rPr>
              <a:t>but I don’t know how to broach the subject.</a:t>
            </a:r>
            <a:endParaRPr sz="1800" dirty="0">
              <a:solidFill>
                <a:schemeClr val="lt1"/>
              </a:solidFill>
              <a:latin typeface="Roboto"/>
              <a:ea typeface="Roboto"/>
              <a:cs typeface="Roboto"/>
              <a:sym typeface="Roboto"/>
            </a:endParaRPr>
          </a:p>
        </p:txBody>
      </p:sp>
      <p:pic>
        <p:nvPicPr>
          <p:cNvPr id="220" name="Shape 220" title="Chart"/>
          <p:cNvPicPr preferRelativeResize="0"/>
          <p:nvPr/>
        </p:nvPicPr>
        <p:blipFill>
          <a:blip r:embed="rId3">
            <a:alphaModFix/>
          </a:blip>
          <a:stretch>
            <a:fillRect/>
          </a:stretch>
        </p:blipFill>
        <p:spPr>
          <a:xfrm>
            <a:off x="2154819" y="895350"/>
            <a:ext cx="4286250" cy="2650331"/>
          </a:xfrm>
          <a:prstGeom prst="rect">
            <a:avLst/>
          </a:prstGeom>
          <a:noFill/>
          <a:ln>
            <a:noFill/>
          </a:ln>
        </p:spPr>
      </p:pic>
      <p:graphicFrame>
        <p:nvGraphicFramePr>
          <p:cNvPr id="221" name="Shape 221"/>
          <p:cNvGraphicFramePr/>
          <p:nvPr>
            <p:extLst>
              <p:ext uri="{D42A27DB-BD31-4B8C-83A1-F6EECF244321}">
                <p14:modId xmlns:p14="http://schemas.microsoft.com/office/powerpoint/2010/main" val="4057666461"/>
              </p:ext>
            </p:extLst>
          </p:nvPr>
        </p:nvGraphicFramePr>
        <p:xfrm>
          <a:off x="1545136" y="3867150"/>
          <a:ext cx="5505616" cy="886295"/>
        </p:xfrm>
        <a:graphic>
          <a:graphicData uri="http://schemas.openxmlformats.org/drawingml/2006/table">
            <a:tbl>
              <a:tblPr>
                <a:noFill/>
                <a:tableStyleId>{A7998867-1649-4404-A499-E53BE39F8365}</a:tableStyleId>
              </a:tblPr>
              <a:tblGrid>
                <a:gridCol w="1062705">
                  <a:extLst>
                    <a:ext uri="{9D8B030D-6E8A-4147-A177-3AD203B41FA5}">
                      <a16:colId xmlns:a16="http://schemas.microsoft.com/office/drawing/2014/main" val="20000"/>
                    </a:ext>
                  </a:extLst>
                </a:gridCol>
                <a:gridCol w="1621890">
                  <a:extLst>
                    <a:ext uri="{9D8B030D-6E8A-4147-A177-3AD203B41FA5}">
                      <a16:colId xmlns:a16="http://schemas.microsoft.com/office/drawing/2014/main" val="20001"/>
                    </a:ext>
                  </a:extLst>
                </a:gridCol>
                <a:gridCol w="1342489">
                  <a:extLst>
                    <a:ext uri="{9D8B030D-6E8A-4147-A177-3AD203B41FA5}">
                      <a16:colId xmlns:a16="http://schemas.microsoft.com/office/drawing/2014/main" val="20002"/>
                    </a:ext>
                  </a:extLst>
                </a:gridCol>
                <a:gridCol w="1478532">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 </a:t>
                      </a:r>
                      <a:endParaRPr sz="1000" dirty="0">
                        <a:solidFill>
                          <a:srgbClr val="FFFFFF"/>
                        </a:solidFill>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072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49.67%</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50.00%</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49.59%</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88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40.81%</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42.21%</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40.46%</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8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9.52%</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7.79%</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9.95%</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9A2CB811-BA9D-9842-B1D0-7F139F38AFE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46</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21. Our firm would benefit from better training and policies, </a:t>
            </a:r>
          </a:p>
          <a:p>
            <a:pPr marL="0" lvl="0" indent="0" algn="ctr" rtl="0">
              <a:spcBef>
                <a:spcPts val="0"/>
              </a:spcBef>
              <a:spcAft>
                <a:spcPts val="0"/>
              </a:spcAft>
              <a:buNone/>
            </a:pPr>
            <a:r>
              <a:rPr lang="en" sz="1800" dirty="0">
                <a:solidFill>
                  <a:srgbClr val="FFFFFF"/>
                </a:solidFill>
                <a:latin typeface="Roboto"/>
                <a:ea typeface="Roboto"/>
                <a:cs typeface="Roboto"/>
                <a:sym typeface="Roboto"/>
              </a:rPr>
              <a:t>but I don’t know how to broach the subject.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A2CB811-BA9D-9842-B1D0-7F139F38AFE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47</a:t>
            </a:fld>
            <a:endParaRPr lang="en"/>
          </a:p>
        </p:txBody>
      </p:sp>
      <p:sp>
        <p:nvSpPr>
          <p:cNvPr id="3" name="Rectangle 2">
            <a:extLst>
              <a:ext uri="{FF2B5EF4-FFF2-40B4-BE49-F238E27FC236}">
                <a16:creationId xmlns:a16="http://schemas.microsoft.com/office/drawing/2014/main" id="{579BE283-8251-DB4E-B7E5-0F7766E14888}"/>
              </a:ext>
            </a:extLst>
          </p:cNvPr>
          <p:cNvSpPr/>
          <p:nvPr/>
        </p:nvSpPr>
        <p:spPr>
          <a:xfrm>
            <a:off x="321733" y="-9862423"/>
            <a:ext cx="7882467" cy="4154984"/>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Additional training is always a good thing. We remind partners annually about our policies and more specifically about harassment but if someone was to provide more training, that is always a good thing.	</a:t>
            </a:r>
          </a:p>
          <a:p>
            <a:pPr marL="171450" indent="-171450">
              <a:buFont typeface="Arial" panose="020B0604020202020204" pitchFamily="34" charset="0"/>
              <a:buChar char="•"/>
            </a:pPr>
            <a:r>
              <a:rPr lang="en-US" sz="1100" dirty="0">
                <a:latin typeface="Arial" panose="020B0604020202020204" pitchFamily="34" charset="0"/>
              </a:rPr>
              <a:t>Agree that my firm would benefit, but not hesitant to broach the subject.	</a:t>
            </a:r>
          </a:p>
          <a:p>
            <a:pPr marL="171450" indent="-171450">
              <a:buFont typeface="Arial" panose="020B0604020202020204" pitchFamily="34" charset="0"/>
              <a:buChar char="•"/>
            </a:pPr>
            <a:r>
              <a:rPr lang="en-US" sz="1100" dirty="0">
                <a:latin typeface="Arial" panose="020B0604020202020204" pitchFamily="34" charset="0"/>
              </a:rPr>
              <a:t>All firms can use better training and I am not afraid to broach the subject at all.  It is my job to make sure everyone is educated and has a safe environment.	</a:t>
            </a:r>
          </a:p>
          <a:p>
            <a:pPr marL="171450" indent="-171450">
              <a:buFont typeface="Arial" panose="020B0604020202020204" pitchFamily="34" charset="0"/>
              <a:buChar char="•"/>
            </a:pPr>
            <a:r>
              <a:rPr lang="en-US" sz="1100" dirty="0">
                <a:latin typeface="Arial" panose="020B0604020202020204" pitchFamily="34" charset="0"/>
              </a:rPr>
              <a:t>ALL firms would benefit from better training and policies, and I do know how to broach the subject. 	</a:t>
            </a:r>
          </a:p>
          <a:p>
            <a:pPr marL="171450" indent="-171450">
              <a:buFont typeface="Arial" panose="020B0604020202020204" pitchFamily="34" charset="0"/>
              <a:buChar char="•"/>
            </a:pPr>
            <a:r>
              <a:rPr lang="en-US" sz="1100" dirty="0">
                <a:latin typeface="Arial" panose="020B0604020202020204" pitchFamily="34" charset="0"/>
              </a:rPr>
              <a:t>All firms would benefit from better training and policies, however broaching the subject isn't the issue.	</a:t>
            </a:r>
          </a:p>
          <a:p>
            <a:pPr marL="171450" indent="-171450">
              <a:buFont typeface="Arial" panose="020B0604020202020204" pitchFamily="34" charset="0"/>
              <a:buChar char="•"/>
            </a:pPr>
            <a:r>
              <a:rPr lang="en-US" sz="1100" dirty="0">
                <a:latin typeface="Arial" panose="020B0604020202020204" pitchFamily="34" charset="0"/>
              </a:rPr>
              <a:t>Although again, I </a:t>
            </a:r>
            <a:r>
              <a:rPr lang="en-US" sz="1100" dirty="0" err="1">
                <a:latin typeface="Arial" panose="020B0604020202020204" pitchFamily="34" charset="0"/>
              </a:rPr>
              <a:t>beleive</a:t>
            </a:r>
            <a:r>
              <a:rPr lang="en-US" sz="1100" dirty="0">
                <a:latin typeface="Arial" panose="020B0604020202020204" pitchFamily="34" charset="0"/>
              </a:rPr>
              <a:t> that we should be recirculating policies.	</a:t>
            </a:r>
          </a:p>
          <a:p>
            <a:pPr marL="171450" indent="-171450">
              <a:buFont typeface="Arial" panose="020B0604020202020204" pitchFamily="34" charset="0"/>
              <a:buChar char="•"/>
            </a:pPr>
            <a:r>
              <a:rPr lang="en-US" sz="1100" dirty="0">
                <a:latin typeface="Arial" panose="020B0604020202020204" pitchFamily="34" charset="0"/>
              </a:rPr>
              <a:t>Always room for improvement and to review/dust off existing policies.	</a:t>
            </a:r>
          </a:p>
          <a:p>
            <a:pPr marL="171450" indent="-171450">
              <a:buFont typeface="Arial" panose="020B0604020202020204" pitchFamily="34" charset="0"/>
              <a:buChar char="•"/>
            </a:pPr>
            <a:r>
              <a:rPr lang="en-US" sz="1100" dirty="0">
                <a:latin typeface="Arial" panose="020B0604020202020204" pitchFamily="34" charset="0"/>
              </a:rPr>
              <a:t>Better training and policies are always a plus	</a:t>
            </a:r>
          </a:p>
          <a:p>
            <a:pPr marL="171450" indent="-171450">
              <a:buFont typeface="Arial" panose="020B0604020202020204" pitchFamily="34" charset="0"/>
              <a:buChar char="•"/>
            </a:pPr>
            <a:r>
              <a:rPr lang="en-US" sz="1100" dirty="0">
                <a:latin typeface="Arial" panose="020B0604020202020204" pitchFamily="34" charset="0"/>
              </a:rPr>
              <a:t>Better training would be great, but the issue is openly discussed here and a harassment free workplace is a clear priority of senior management.	</a:t>
            </a:r>
          </a:p>
          <a:p>
            <a:pPr marL="171450" indent="-171450">
              <a:buFont typeface="Arial" panose="020B0604020202020204" pitchFamily="34" charset="0"/>
              <a:buChar char="•"/>
            </a:pPr>
            <a:r>
              <a:rPr lang="en-US" sz="1100" dirty="0">
                <a:latin typeface="Arial" panose="020B0604020202020204" pitchFamily="34" charset="0"/>
              </a:rPr>
              <a:t>Can't ever have enough training in this area.  	</a:t>
            </a:r>
          </a:p>
          <a:p>
            <a:pPr marL="171450" indent="-171450">
              <a:buFont typeface="Arial" panose="020B0604020202020204" pitchFamily="34" charset="0"/>
              <a:buChar char="•"/>
            </a:pPr>
            <a:r>
              <a:rPr lang="en-US" sz="1100" dirty="0">
                <a:latin typeface="Arial" panose="020B0604020202020204" pitchFamily="34" charset="0"/>
              </a:rPr>
              <a:t>Everyone in today's environment would benefit from more training and knowledge. 	</a:t>
            </a:r>
          </a:p>
          <a:p>
            <a:pPr marL="171450" indent="-171450">
              <a:buFont typeface="Arial" panose="020B0604020202020204" pitchFamily="34" charset="0"/>
              <a:buChar char="•"/>
            </a:pPr>
            <a:r>
              <a:rPr lang="en-US" sz="1100" dirty="0">
                <a:latin typeface="Arial" panose="020B0604020202020204" pitchFamily="34" charset="0"/>
              </a:rPr>
              <a:t>Firm can always improve training	</a:t>
            </a:r>
          </a:p>
          <a:p>
            <a:pPr marL="171450" indent="-171450">
              <a:buFont typeface="Arial" panose="020B0604020202020204" pitchFamily="34" charset="0"/>
              <a:buChar char="•"/>
            </a:pPr>
            <a:r>
              <a:rPr lang="en-US" sz="1100" dirty="0">
                <a:latin typeface="Arial" panose="020B0604020202020204" pitchFamily="34" charset="0"/>
              </a:rPr>
              <a:t>I agree that anyone can benefit from more training in this subject, but disagree that the subject cannot be broached.	</a:t>
            </a:r>
          </a:p>
          <a:p>
            <a:pPr marL="171450" indent="-171450">
              <a:buFont typeface="Arial" panose="020B0604020202020204" pitchFamily="34" charset="0"/>
              <a:buChar char="•"/>
            </a:pPr>
            <a:r>
              <a:rPr lang="en-US" sz="1100" dirty="0">
                <a:latin typeface="Arial" panose="020B0604020202020204" pitchFamily="34" charset="0"/>
              </a:rPr>
              <a:t>I am not aware there have ever been harassment issues, and I think that's because all of us share a common attitude about it. We have freely discussed past experiences at other places of employment, and my impression is that everyone here recognizes what harassment is and would universally oppose it and take any action necessary to eliminate it and the perpetrator.	</a:t>
            </a:r>
          </a:p>
          <a:p>
            <a:pPr marL="171450" indent="-171450">
              <a:buFont typeface="Arial" panose="020B0604020202020204" pitchFamily="34" charset="0"/>
              <a:buChar char="•"/>
            </a:pPr>
            <a:r>
              <a:rPr lang="en-US" sz="1100" dirty="0">
                <a:latin typeface="Arial" panose="020B0604020202020204" pitchFamily="34" charset="0"/>
              </a:rPr>
              <a:t>I believe the attorneys have been informed but the staff is missing training and guidance. 	</a:t>
            </a:r>
          </a:p>
          <a:p>
            <a:pPr marL="171450" indent="-171450">
              <a:buFont typeface="Arial" panose="020B0604020202020204" pitchFamily="34" charset="0"/>
              <a:buChar char="•"/>
            </a:pPr>
            <a:r>
              <a:rPr lang="en-US" sz="1100" dirty="0">
                <a:latin typeface="Arial" panose="020B0604020202020204" pitchFamily="34" charset="0"/>
              </a:rPr>
              <a:t>I do believe we would benefit from better training as this is not a topic or situation that you can ever be complacent with.	</a:t>
            </a:r>
          </a:p>
          <a:p>
            <a:pPr marL="171450" indent="-171450">
              <a:buFont typeface="Arial" panose="020B0604020202020204" pitchFamily="34" charset="0"/>
              <a:buChar char="•"/>
            </a:pPr>
            <a:endParaRPr lang="en-US" sz="1100" dirty="0">
              <a:latin typeface="Arial" panose="020B0604020202020204" pitchFamily="34" charset="0"/>
            </a:endParaRPr>
          </a:p>
        </p:txBody>
      </p:sp>
      <p:sp>
        <p:nvSpPr>
          <p:cNvPr id="4" name="Rectangle 3">
            <a:extLst>
              <a:ext uri="{FF2B5EF4-FFF2-40B4-BE49-F238E27FC236}">
                <a16:creationId xmlns:a16="http://schemas.microsoft.com/office/drawing/2014/main" id="{B4C525D5-6BC3-6D4F-B73A-D5154699D45D}"/>
              </a:ext>
            </a:extLst>
          </p:cNvPr>
          <p:cNvSpPr/>
          <p:nvPr/>
        </p:nvSpPr>
        <p:spPr>
          <a:xfrm>
            <a:off x="368225" y="809500"/>
            <a:ext cx="8652933" cy="4247317"/>
          </a:xfrm>
          <a:prstGeom prst="rect">
            <a:avLst/>
          </a:prstGeom>
        </p:spPr>
        <p:txBody>
          <a:bodyPr wrap="square">
            <a:spAutoFit/>
          </a:bodyPr>
          <a:lstStyle/>
          <a:p>
            <a:pPr marL="171450" indent="-171450">
              <a:buSzPts val="1100"/>
              <a:buFont typeface="Arial" panose="020B0604020202020204" pitchFamily="34" charset="0"/>
              <a:buChar char="•"/>
            </a:pPr>
            <a:r>
              <a:rPr lang="en-US" sz="1000" dirty="0">
                <a:latin typeface="Arial" panose="020B0604020202020204" pitchFamily="34" charset="0"/>
              </a:rPr>
              <a:t>Additional training is always a good thing. We remind partners annually about our policies and more specifically about harassment but if someone was to provide more training, that is always a good thing.	</a:t>
            </a:r>
          </a:p>
          <a:p>
            <a:pPr marL="171450" indent="-171450">
              <a:buSzPts val="1100"/>
              <a:buFont typeface="Arial" panose="020B0604020202020204" pitchFamily="34" charset="0"/>
              <a:buChar char="•"/>
            </a:pPr>
            <a:r>
              <a:rPr lang="en-US" sz="1000" dirty="0">
                <a:latin typeface="Arial" panose="020B0604020202020204" pitchFamily="34" charset="0"/>
              </a:rPr>
              <a:t>Agree that my firm would benefit, but not hesitant to broach the subject.	</a:t>
            </a:r>
          </a:p>
          <a:p>
            <a:pPr marL="171450" indent="-171450">
              <a:buSzPts val="1100"/>
              <a:buFont typeface="Arial" panose="020B0604020202020204" pitchFamily="34" charset="0"/>
              <a:buChar char="•"/>
            </a:pPr>
            <a:r>
              <a:rPr lang="en-US" sz="1000" dirty="0">
                <a:latin typeface="Arial" panose="020B0604020202020204" pitchFamily="34" charset="0"/>
              </a:rPr>
              <a:t>All firms can use better training and I am not afraid to broach the subject at all.  It is my job to make sure everyone is educated and has a safe environment.	</a:t>
            </a:r>
          </a:p>
          <a:p>
            <a:pPr marL="171450" indent="-171450">
              <a:buSzPts val="1100"/>
              <a:buFont typeface="Arial" panose="020B0604020202020204" pitchFamily="34" charset="0"/>
              <a:buChar char="•"/>
            </a:pPr>
            <a:r>
              <a:rPr lang="en-US" sz="1000" dirty="0">
                <a:latin typeface="Arial" panose="020B0604020202020204" pitchFamily="34" charset="0"/>
              </a:rPr>
              <a:t>ALL firms would benefit from better training and policies, and I do know how to broach the subject. 	</a:t>
            </a:r>
          </a:p>
          <a:p>
            <a:pPr marL="171450" indent="-171450">
              <a:buSzPts val="1100"/>
              <a:buFont typeface="Arial" panose="020B0604020202020204" pitchFamily="34" charset="0"/>
              <a:buChar char="•"/>
            </a:pPr>
            <a:r>
              <a:rPr lang="en-US" sz="1000" dirty="0">
                <a:latin typeface="Arial" panose="020B0604020202020204" pitchFamily="34" charset="0"/>
              </a:rPr>
              <a:t>All firms would benefit from better training and policies, however broaching the subject isn't the issue.	</a:t>
            </a:r>
          </a:p>
          <a:p>
            <a:pPr marL="171450" indent="-171450">
              <a:buSzPts val="1100"/>
              <a:buFont typeface="Arial" panose="020B0604020202020204" pitchFamily="34" charset="0"/>
              <a:buChar char="•"/>
            </a:pPr>
            <a:r>
              <a:rPr lang="en-US" sz="1000" dirty="0">
                <a:latin typeface="Arial" panose="020B0604020202020204" pitchFamily="34" charset="0"/>
              </a:rPr>
              <a:t>Although again, I believe that we should be recirculating policies.	</a:t>
            </a:r>
          </a:p>
          <a:p>
            <a:pPr marL="171450" indent="-171450">
              <a:buSzPts val="1100"/>
              <a:buFont typeface="Arial" panose="020B0604020202020204" pitchFamily="34" charset="0"/>
              <a:buChar char="•"/>
            </a:pPr>
            <a:r>
              <a:rPr lang="en-US" sz="1000" dirty="0">
                <a:latin typeface="Arial" panose="020B0604020202020204" pitchFamily="34" charset="0"/>
              </a:rPr>
              <a:t>Always room for improvement and to review/dust off existing policies.	</a:t>
            </a:r>
          </a:p>
          <a:p>
            <a:pPr marL="171450" indent="-171450">
              <a:buSzPts val="1100"/>
              <a:buFont typeface="Arial" panose="020B0604020202020204" pitchFamily="34" charset="0"/>
              <a:buChar char="•"/>
            </a:pPr>
            <a:r>
              <a:rPr lang="en-US" sz="1000" dirty="0">
                <a:latin typeface="Arial" panose="020B0604020202020204" pitchFamily="34" charset="0"/>
              </a:rPr>
              <a:t>Better training and policies are always a plus.</a:t>
            </a:r>
          </a:p>
          <a:p>
            <a:pPr marL="171450" indent="-171450">
              <a:buSzPts val="1100"/>
              <a:buFont typeface="Arial" panose="020B0604020202020204" pitchFamily="34" charset="0"/>
              <a:buChar char="•"/>
            </a:pPr>
            <a:r>
              <a:rPr lang="en-US" sz="1000" dirty="0">
                <a:latin typeface="Arial" panose="020B0604020202020204" pitchFamily="34" charset="0"/>
              </a:rPr>
              <a:t>Better training would be great, but the issue is openly discussed here and a harassment free workplace is a clear priority of senior management.	</a:t>
            </a:r>
          </a:p>
          <a:p>
            <a:pPr marL="171450" indent="-171450">
              <a:buSzPts val="1100"/>
              <a:buFont typeface="Arial" panose="020B0604020202020204" pitchFamily="34" charset="0"/>
              <a:buChar char="•"/>
            </a:pPr>
            <a:r>
              <a:rPr lang="en-US" sz="1000" dirty="0">
                <a:latin typeface="Arial" panose="020B0604020202020204" pitchFamily="34" charset="0"/>
              </a:rPr>
              <a:t>Can't ever have enough training in this area.  	</a:t>
            </a:r>
          </a:p>
          <a:p>
            <a:pPr marL="171450" indent="-171450">
              <a:buSzPts val="1100"/>
              <a:buFont typeface="Arial" panose="020B0604020202020204" pitchFamily="34" charset="0"/>
              <a:buChar char="•"/>
            </a:pPr>
            <a:r>
              <a:rPr lang="en-US" sz="1000" dirty="0">
                <a:latin typeface="Arial" panose="020B0604020202020204" pitchFamily="34" charset="0"/>
              </a:rPr>
              <a:t>Everyone in today's environment would benefit from more training and knowledge. 	</a:t>
            </a:r>
          </a:p>
          <a:p>
            <a:pPr marL="171450" indent="-171450">
              <a:buSzPts val="1100"/>
              <a:buFont typeface="Arial" panose="020B0604020202020204" pitchFamily="34" charset="0"/>
              <a:buChar char="•"/>
            </a:pPr>
            <a:r>
              <a:rPr lang="en-US" sz="1000" dirty="0">
                <a:latin typeface="Arial" panose="020B0604020202020204" pitchFamily="34" charset="0"/>
              </a:rPr>
              <a:t>Firm can always improve training.	</a:t>
            </a:r>
          </a:p>
          <a:p>
            <a:pPr marL="171450" indent="-171450">
              <a:buSzPts val="1100"/>
              <a:buFont typeface="Arial" panose="020B0604020202020204" pitchFamily="34" charset="0"/>
              <a:buChar char="•"/>
            </a:pPr>
            <a:r>
              <a:rPr lang="en-US" sz="1000" dirty="0">
                <a:latin typeface="Arial" panose="020B0604020202020204" pitchFamily="34" charset="0"/>
              </a:rPr>
              <a:t>I agree that anyone can benefit from more training in this subject, but disagree that the subject cannot be broached.	</a:t>
            </a:r>
          </a:p>
          <a:p>
            <a:pPr marL="171450" indent="-171450">
              <a:buSzPts val="1100"/>
              <a:buFont typeface="Arial" panose="020B0604020202020204" pitchFamily="34" charset="0"/>
              <a:buChar char="•"/>
            </a:pPr>
            <a:r>
              <a:rPr lang="en-US" sz="1000" dirty="0">
                <a:latin typeface="Arial" panose="020B0604020202020204" pitchFamily="34" charset="0"/>
              </a:rPr>
              <a:t>I am not aware there have ever been harassment issues, and I think that's because all of us share a common attitude about it. We have freely discussed past experiences at other places of employment, and my impression is that everyone here recognizes what harassment is and would universally oppose it and take any action necessary to eliminate it and the perpetrator.	</a:t>
            </a:r>
          </a:p>
          <a:p>
            <a:pPr marL="171450" indent="-171450">
              <a:buSzPts val="1100"/>
              <a:buFont typeface="Arial" panose="020B0604020202020204" pitchFamily="34" charset="0"/>
              <a:buChar char="•"/>
            </a:pPr>
            <a:r>
              <a:rPr lang="en-US" sz="1000" dirty="0">
                <a:latin typeface="Arial" panose="020B0604020202020204" pitchFamily="34" charset="0"/>
              </a:rPr>
              <a:t>I believe the attorneys have been informed but the staff is missing training and guidance. 	</a:t>
            </a:r>
          </a:p>
          <a:p>
            <a:pPr marL="171450" indent="-171450">
              <a:buSzPts val="1100"/>
              <a:buFont typeface="Arial" panose="020B0604020202020204" pitchFamily="34" charset="0"/>
              <a:buChar char="•"/>
            </a:pPr>
            <a:r>
              <a:rPr lang="en-US" sz="1000" dirty="0">
                <a:latin typeface="Arial" panose="020B0604020202020204" pitchFamily="34" charset="0"/>
              </a:rPr>
              <a:t>I do believe we would benefit from better training as this is not a topic or situation that you can ever be complacent with.	</a:t>
            </a:r>
          </a:p>
          <a:p>
            <a:pPr marL="171450" indent="-171450">
              <a:buSzPts val="1100"/>
              <a:buFont typeface="Arial" panose="020B0604020202020204" pitchFamily="34" charset="0"/>
              <a:buChar char="•"/>
            </a:pPr>
            <a:r>
              <a:rPr lang="en-US" sz="1000" dirty="0">
                <a:latin typeface="Arial" panose="020B0604020202020204" pitchFamily="34" charset="0"/>
              </a:rPr>
              <a:t>I have been trying to implement training for 18 months but other priorities have taken over.  We are growing so fast, too much to do and can't hire quickly enough.	</a:t>
            </a:r>
          </a:p>
          <a:p>
            <a:pPr marL="171450" indent="-171450">
              <a:buSzPts val="1100"/>
              <a:buFont typeface="Arial" panose="020B0604020202020204" pitchFamily="34" charset="0"/>
              <a:buChar char="•"/>
            </a:pPr>
            <a:r>
              <a:rPr lang="en-US" sz="1000" dirty="0">
                <a:latin typeface="Arial" panose="020B0604020202020204" pitchFamily="34" charset="0"/>
              </a:rPr>
              <a:t>I have broached the subject, but management has declined as "too expensive."	</a:t>
            </a:r>
          </a:p>
          <a:p>
            <a:pPr marL="171450" indent="-171450">
              <a:buSzPts val="1100"/>
              <a:buFont typeface="Arial" panose="020B0604020202020204" pitchFamily="34" charset="0"/>
              <a:buChar char="•"/>
            </a:pPr>
            <a:r>
              <a:rPr lang="en-US" sz="1000" dirty="0">
                <a:latin typeface="Arial" panose="020B0604020202020204" pitchFamily="34" charset="0"/>
              </a:rPr>
              <a:t>I have made a request for training, and due to a change in management, that training is in development and will occur in the next few months. 	</a:t>
            </a:r>
          </a:p>
          <a:p>
            <a:pPr marL="171450" indent="-171450">
              <a:buSzPts val="1100"/>
              <a:buFont typeface="Arial" panose="020B0604020202020204" pitchFamily="34" charset="0"/>
              <a:buChar char="•"/>
            </a:pPr>
            <a:r>
              <a:rPr lang="en-US" sz="1000" dirty="0">
                <a:latin typeface="Arial" panose="020B0604020202020204" pitchFamily="34" charset="0"/>
              </a:rPr>
              <a:t>I just have to put a training program together seeing as I am new. I have the materials, I just have not had the time.  	</a:t>
            </a:r>
          </a:p>
          <a:p>
            <a:pPr marL="171450" indent="-171450">
              <a:buSzPts val="1100"/>
              <a:buFont typeface="Arial" panose="020B0604020202020204" pitchFamily="34" charset="0"/>
              <a:buChar char="•"/>
            </a:pPr>
            <a:r>
              <a:rPr lang="en-US" sz="1000" dirty="0">
                <a:latin typeface="Arial" panose="020B0604020202020204" pitchFamily="34" charset="0"/>
              </a:rPr>
              <a:t>I think all firms benefit from continued and improved training.	</a:t>
            </a:r>
          </a:p>
          <a:p>
            <a:pPr marL="171450" indent="-171450">
              <a:buSzPts val="1100"/>
              <a:buFont typeface="Arial" panose="020B0604020202020204" pitchFamily="34" charset="0"/>
              <a:buChar char="•"/>
            </a:pPr>
            <a:r>
              <a:rPr lang="en-US" sz="1000" dirty="0">
                <a:latin typeface="Arial" panose="020B0604020202020204" pitchFamily="34" charset="0"/>
              </a:rPr>
              <a:t>I think our training is good, and our policy is good, but it is the enforcing it and holding EVERYONE accountable.</a:t>
            </a:r>
            <a:endParaRPr lang="en-US" sz="1000" dirty="0"/>
          </a:p>
        </p:txBody>
      </p:sp>
    </p:spTree>
    <p:extLst>
      <p:ext uri="{BB962C8B-B14F-4D97-AF65-F5344CB8AC3E}">
        <p14:creationId xmlns:p14="http://schemas.microsoft.com/office/powerpoint/2010/main" val="4177139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lvl="0" algn="ctr"/>
            <a:r>
              <a:rPr lang="en" sz="1800" dirty="0">
                <a:solidFill>
                  <a:srgbClr val="FFFFFF"/>
                </a:solidFill>
                <a:latin typeface="Roboto"/>
                <a:ea typeface="Roboto"/>
                <a:cs typeface="Roboto"/>
                <a:sym typeface="Roboto"/>
              </a:rPr>
              <a:t>21. </a:t>
            </a:r>
            <a:r>
              <a:rPr lang="en-US" sz="1800" dirty="0">
                <a:solidFill>
                  <a:schemeClr val="lt1"/>
                </a:solidFill>
                <a:latin typeface="Roboto"/>
                <a:ea typeface="Roboto"/>
                <a:cs typeface="Roboto"/>
                <a:sym typeface="Roboto"/>
              </a:rPr>
              <a:t>Continued --</a:t>
            </a:r>
            <a:r>
              <a:rPr lang="en" sz="1800" dirty="0">
                <a:solidFill>
                  <a:srgbClr val="FFFFFF"/>
                </a:solidFill>
                <a:latin typeface="Roboto"/>
                <a:ea typeface="Roboto"/>
                <a:cs typeface="Roboto"/>
                <a:sym typeface="Roboto"/>
              </a:rPr>
              <a:t> Our firm would benefit from better training and policies, </a:t>
            </a:r>
          </a:p>
          <a:p>
            <a:pPr marL="0" lvl="0" indent="0" algn="ctr" rtl="0">
              <a:spcBef>
                <a:spcPts val="0"/>
              </a:spcBef>
              <a:spcAft>
                <a:spcPts val="0"/>
              </a:spcAft>
              <a:buNone/>
            </a:pPr>
            <a:r>
              <a:rPr lang="en" sz="1800" dirty="0">
                <a:solidFill>
                  <a:srgbClr val="FFFFFF"/>
                </a:solidFill>
                <a:latin typeface="Roboto"/>
                <a:ea typeface="Roboto"/>
                <a:cs typeface="Roboto"/>
                <a:sym typeface="Roboto"/>
              </a:rPr>
              <a:t>but I don’t know how to broach the subject.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A2CB811-BA9D-9842-B1D0-7F139F38AFE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48</a:t>
            </a:fld>
            <a:endParaRPr lang="en"/>
          </a:p>
        </p:txBody>
      </p:sp>
      <p:sp>
        <p:nvSpPr>
          <p:cNvPr id="6" name="Rectangle 5">
            <a:extLst>
              <a:ext uri="{FF2B5EF4-FFF2-40B4-BE49-F238E27FC236}">
                <a16:creationId xmlns:a16="http://schemas.microsoft.com/office/drawing/2014/main" id="{37CF1453-DB2C-3E47-8797-34C6B7EC9522}"/>
              </a:ext>
            </a:extLst>
          </p:cNvPr>
          <p:cNvSpPr/>
          <p:nvPr/>
        </p:nvSpPr>
        <p:spPr>
          <a:xfrm>
            <a:off x="359909" y="971550"/>
            <a:ext cx="8784091" cy="3631763"/>
          </a:xfrm>
          <a:prstGeom prst="rect">
            <a:avLst/>
          </a:prstGeom>
        </p:spPr>
        <p:txBody>
          <a:bodyPr wrap="square">
            <a:spAutoFit/>
          </a:bodyPr>
          <a:lstStyle/>
          <a:p>
            <a:pPr>
              <a:buSzPts val="1100"/>
              <a:buFont typeface="Arial" panose="020B0604020202020204" pitchFamily="34" charset="0"/>
              <a:buChar char="•"/>
            </a:pPr>
            <a:r>
              <a:rPr lang="en-US" sz="1000" dirty="0">
                <a:latin typeface="Arial" panose="020B0604020202020204" pitchFamily="34" charset="0"/>
              </a:rPr>
              <a:t>Our firm would benefit from more/better training, but I do know how to approach the subject (and I will).	</a:t>
            </a:r>
          </a:p>
          <a:p>
            <a:pPr>
              <a:buSzPts val="1100"/>
              <a:buFont typeface="Arial" panose="020B0604020202020204" pitchFamily="34" charset="0"/>
              <a:buChar char="•"/>
            </a:pPr>
            <a:r>
              <a:rPr lang="en-US" sz="1000" dirty="0">
                <a:latin typeface="Arial" panose="020B0604020202020204" pitchFamily="34" charset="0"/>
              </a:rPr>
              <a:t>Our firm, and any firm for that matter, would benefit from better training and policies.	</a:t>
            </a:r>
          </a:p>
          <a:p>
            <a:pPr>
              <a:buSzPts val="1100"/>
              <a:buFont typeface="Arial" panose="020B0604020202020204" pitchFamily="34" charset="0"/>
              <a:buChar char="•"/>
            </a:pPr>
            <a:r>
              <a:rPr lang="en-US" sz="1000" dirty="0">
                <a:latin typeface="Arial" panose="020B0604020202020204" pitchFamily="34" charset="0"/>
              </a:rPr>
              <a:t>Our training, likely like most, could be improved somewhat.  Our polices are excellent and inclusive.	</a:t>
            </a:r>
          </a:p>
          <a:p>
            <a:pPr>
              <a:buSzPts val="1100"/>
              <a:buFont typeface="Arial" panose="020B0604020202020204" pitchFamily="34" charset="0"/>
              <a:buChar char="•"/>
            </a:pPr>
            <a:r>
              <a:rPr lang="en-US" sz="1000" dirty="0">
                <a:latin typeface="Arial" panose="020B0604020202020204" pitchFamily="34" charset="0"/>
              </a:rPr>
              <a:t>Poorly worded. Everyone would benefit from better training.	</a:t>
            </a:r>
          </a:p>
          <a:p>
            <a:pPr>
              <a:buSzPts val="1100"/>
              <a:buFont typeface="Arial" panose="020B0604020202020204" pitchFamily="34" charset="0"/>
              <a:buChar char="•"/>
            </a:pPr>
            <a:r>
              <a:rPr lang="en-US" sz="1000" dirty="0">
                <a:latin typeface="Arial" panose="020B0604020202020204" pitchFamily="34" charset="0"/>
              </a:rPr>
              <a:t>The firm doesn't invest in providing training to staff members other than what is taught when the person is first hired.	</a:t>
            </a:r>
          </a:p>
          <a:p>
            <a:pPr>
              <a:buSzPts val="1100"/>
              <a:buFont typeface="Arial" panose="020B0604020202020204" pitchFamily="34" charset="0"/>
              <a:buChar char="•"/>
            </a:pPr>
            <a:r>
              <a:rPr lang="en-US" sz="1000" dirty="0">
                <a:latin typeface="Arial" panose="020B0604020202020204" pitchFamily="34" charset="0"/>
              </a:rPr>
              <a:t>There is no way they would allow this because they do not believe harassment has occurred or will occur.	</a:t>
            </a:r>
          </a:p>
          <a:p>
            <a:pPr>
              <a:buSzPts val="1100"/>
              <a:buFont typeface="Arial" panose="020B0604020202020204" pitchFamily="34" charset="0"/>
              <a:buChar char="•"/>
            </a:pPr>
            <a:r>
              <a:rPr lang="en-US" sz="1000" dirty="0">
                <a:latin typeface="Arial" panose="020B0604020202020204" pitchFamily="34" charset="0"/>
              </a:rPr>
              <a:t>Updated training and information is always helpful.	</a:t>
            </a:r>
          </a:p>
          <a:p>
            <a:pPr>
              <a:buSzPts val="1100"/>
              <a:buFont typeface="Arial" panose="020B0604020202020204" pitchFamily="34" charset="0"/>
              <a:buChar char="•"/>
            </a:pPr>
            <a:r>
              <a:rPr lang="en-US" sz="1000" dirty="0">
                <a:latin typeface="Arial" panose="020B0604020202020204" pitchFamily="34" charset="0"/>
              </a:rPr>
              <a:t>We already have a good training program in place.	</a:t>
            </a:r>
          </a:p>
          <a:p>
            <a:pPr>
              <a:buSzPts val="1100"/>
              <a:buFont typeface="Arial" panose="020B0604020202020204" pitchFamily="34" charset="0"/>
              <a:buChar char="•"/>
            </a:pPr>
            <a:r>
              <a:rPr lang="en-US" sz="1000" dirty="0">
                <a:latin typeface="Arial" panose="020B0604020202020204" pitchFamily="34" charset="0"/>
              </a:rPr>
              <a:t>We are currently looking at a different type of training program than the one we have been using for the past 5 years.	</a:t>
            </a:r>
          </a:p>
          <a:p>
            <a:pPr>
              <a:buSzPts val="1100"/>
              <a:buFont typeface="Arial" panose="020B0604020202020204" pitchFamily="34" charset="0"/>
              <a:buChar char="•"/>
            </a:pPr>
            <a:r>
              <a:rPr lang="en-US" sz="1000" dirty="0">
                <a:latin typeface="Arial" panose="020B0604020202020204" pitchFamily="34" charset="0"/>
              </a:rPr>
              <a:t>We do annual anti-harassment training, but I don't think it's taken seriously by the partners.	</a:t>
            </a:r>
          </a:p>
          <a:p>
            <a:pPr>
              <a:buSzPts val="1100"/>
              <a:buFont typeface="Arial" panose="020B0604020202020204" pitchFamily="34" charset="0"/>
              <a:buChar char="•"/>
            </a:pPr>
            <a:r>
              <a:rPr lang="en-US" sz="1000" dirty="0">
                <a:latin typeface="Arial" panose="020B0604020202020204" pitchFamily="34" charset="0"/>
              </a:rPr>
              <a:t>We have a large labor and employment department and I am proud of the mandatory training we have established within the firm.  	</a:t>
            </a:r>
          </a:p>
          <a:p>
            <a:pPr>
              <a:buSzPts val="1100"/>
              <a:buFont typeface="Arial" panose="020B0604020202020204" pitchFamily="34" charset="0"/>
              <a:buChar char="•"/>
            </a:pPr>
            <a:r>
              <a:rPr lang="en-US" sz="1000" dirty="0">
                <a:latin typeface="Arial" panose="020B0604020202020204" pitchFamily="34" charset="0"/>
              </a:rPr>
              <a:t>we have discussed a renewal training but have not found the right source for that	</a:t>
            </a:r>
          </a:p>
          <a:p>
            <a:pPr>
              <a:buSzPts val="1100"/>
              <a:buFont typeface="Arial" panose="020B0604020202020204" pitchFamily="34" charset="0"/>
              <a:buChar char="•"/>
            </a:pPr>
            <a:r>
              <a:rPr lang="en-US" sz="1000" dirty="0">
                <a:latin typeface="Arial" panose="020B0604020202020204" pitchFamily="34" charset="0"/>
              </a:rPr>
              <a:t>We have discussed the topic and are planning a formal training.	</a:t>
            </a:r>
          </a:p>
          <a:p>
            <a:pPr>
              <a:buSzPts val="1100"/>
              <a:buFont typeface="Arial" panose="020B0604020202020204" pitchFamily="34" charset="0"/>
              <a:buChar char="•"/>
            </a:pPr>
            <a:r>
              <a:rPr lang="en-US" sz="1000" dirty="0">
                <a:latin typeface="Arial" panose="020B0604020202020204" pitchFamily="34" charset="0"/>
              </a:rPr>
              <a:t>We have good training and a good policy.	</a:t>
            </a:r>
          </a:p>
          <a:p>
            <a:pPr>
              <a:buSzPts val="1100"/>
              <a:buFont typeface="Arial" panose="020B0604020202020204" pitchFamily="34" charset="0"/>
              <a:buChar char="•"/>
            </a:pPr>
            <a:r>
              <a:rPr lang="en-US" sz="1000" dirty="0">
                <a:latin typeface="Arial" panose="020B0604020202020204" pitchFamily="34" charset="0"/>
              </a:rPr>
              <a:t>We have policies and training for all.	</a:t>
            </a:r>
          </a:p>
          <a:p>
            <a:pPr>
              <a:buSzPts val="1100"/>
              <a:buFont typeface="Arial" panose="020B0604020202020204" pitchFamily="34" charset="0"/>
              <a:buChar char="•"/>
            </a:pPr>
            <a:r>
              <a:rPr lang="en-US" sz="1000" dirty="0">
                <a:latin typeface="Arial" panose="020B0604020202020204" pitchFamily="34" charset="0"/>
              </a:rPr>
              <a:t>We offered training last year for the Firm and it was very well received. 	</a:t>
            </a:r>
          </a:p>
          <a:p>
            <a:pPr>
              <a:buSzPts val="1100"/>
              <a:buFont typeface="Arial" panose="020B0604020202020204" pitchFamily="34" charset="0"/>
              <a:buChar char="•"/>
            </a:pPr>
            <a:r>
              <a:rPr lang="en-US" sz="1000" dirty="0">
                <a:latin typeface="Arial" panose="020B0604020202020204" pitchFamily="34" charset="0"/>
              </a:rPr>
              <a:t>We would benefit, but I know how to broach the subject. The challenge is having the time to address the subject in an ever-growing list of things to do.</a:t>
            </a:r>
          </a:p>
          <a:p>
            <a:pPr>
              <a:buSzPts val="1100"/>
              <a:buFont typeface="Arial" panose="020B0604020202020204" pitchFamily="34" charset="0"/>
              <a:buChar char="•"/>
            </a:pPr>
            <a:r>
              <a:rPr lang="en-US" sz="1000" dirty="0">
                <a:latin typeface="Arial" panose="020B0604020202020204" pitchFamily="34" charset="0"/>
              </a:rPr>
              <a:t>We would certainly benefit from better training and policies not just about sexual harassment, but also about gender and other biases and improving attitudes and behaviors.  We have broached the subject, have been discussing ways to address it, and will be setting up some mandatory programming this year to help address this.	</a:t>
            </a:r>
          </a:p>
          <a:p>
            <a:pPr>
              <a:buSzPts val="1100"/>
              <a:buFont typeface="Arial" panose="020B0604020202020204" pitchFamily="34" charset="0"/>
              <a:buChar char="•"/>
            </a:pPr>
            <a:r>
              <a:rPr lang="en-US" sz="1000" dirty="0">
                <a:latin typeface="Arial" panose="020B0604020202020204" pitchFamily="34" charset="0"/>
              </a:rPr>
              <a:t>While we would benefit from better training and policies, we are also addressing it.	</a:t>
            </a:r>
          </a:p>
          <a:p>
            <a:pPr>
              <a:buSzPts val="1100"/>
              <a:buFont typeface="Arial" panose="020B0604020202020204" pitchFamily="34" charset="0"/>
              <a:buChar char="•"/>
            </a:pPr>
            <a:r>
              <a:rPr lang="en-US" sz="1000" dirty="0">
                <a:latin typeface="Arial" panose="020B0604020202020204" pitchFamily="34" charset="0"/>
              </a:rPr>
              <a:t>Yes the first half of the comment, no to the second.	</a:t>
            </a:r>
          </a:p>
          <a:p>
            <a:pPr>
              <a:buSzPts val="1100"/>
              <a:buFont typeface="Arial" panose="020B0604020202020204" pitchFamily="34" charset="0"/>
              <a:buChar char="•"/>
            </a:pPr>
            <a:r>
              <a:rPr lang="en-US" sz="1000" dirty="0">
                <a:latin typeface="Arial" panose="020B0604020202020204" pitchFamily="34" charset="0"/>
              </a:rPr>
              <a:t>Yes! everyone benefits from better training	</a:t>
            </a:r>
          </a:p>
        </p:txBody>
      </p:sp>
    </p:spTree>
    <p:extLst>
      <p:ext uri="{BB962C8B-B14F-4D97-AF65-F5344CB8AC3E}">
        <p14:creationId xmlns:p14="http://schemas.microsoft.com/office/powerpoint/2010/main" val="418191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0" y="0"/>
            <a:ext cx="8991600" cy="524933"/>
          </a:xfrm>
          <a:prstGeom prst="rect">
            <a:avLst/>
          </a:prstGeom>
          <a:solidFill>
            <a:schemeClr val="tx1"/>
          </a:solidFill>
          <a:ln>
            <a:noFill/>
          </a:ln>
        </p:spPr>
        <p:txBody>
          <a:bodyPr spcFirstLastPara="1" wrap="square" lIns="91425" tIns="91425" rIns="91425" bIns="91425" anchor="t" anchorCtr="0">
            <a:noAutofit/>
          </a:bodyPr>
          <a:lstStyle/>
          <a:p>
            <a:pPr marL="114300" lvl="0" algn="ctr">
              <a:spcBef>
                <a:spcPts val="0"/>
              </a:spcBef>
              <a:spcAft>
                <a:spcPts val="0"/>
              </a:spcAft>
              <a:buSzPts val="1800"/>
            </a:pPr>
            <a:r>
              <a:rPr lang="en" sz="1800" dirty="0">
                <a:solidFill>
                  <a:schemeClr val="bg1"/>
                </a:solidFill>
                <a:latin typeface="Roboto"/>
                <a:ea typeface="Roboto"/>
                <a:cs typeface="Roboto"/>
                <a:sym typeface="Roboto"/>
              </a:rPr>
              <a:t>1. Gender Identification</a:t>
            </a:r>
            <a:endParaRPr sz="1800" dirty="0">
              <a:solidFill>
                <a:schemeClr val="bg1"/>
              </a:solidFill>
              <a:latin typeface="Roboto"/>
              <a:ea typeface="Roboto"/>
              <a:cs typeface="Roboto"/>
              <a:sym typeface="Roboto"/>
            </a:endParaRPr>
          </a:p>
        </p:txBody>
      </p:sp>
      <p:pic>
        <p:nvPicPr>
          <p:cNvPr id="61" name="Shape 61" title="Chart"/>
          <p:cNvPicPr preferRelativeResize="0"/>
          <p:nvPr/>
        </p:nvPicPr>
        <p:blipFill>
          <a:blip r:embed="rId3">
            <a:alphaModFix/>
          </a:blip>
          <a:stretch>
            <a:fillRect/>
          </a:stretch>
        </p:blipFill>
        <p:spPr>
          <a:xfrm>
            <a:off x="1747555" y="669300"/>
            <a:ext cx="5114139" cy="3123507"/>
          </a:xfrm>
          <a:prstGeom prst="rect">
            <a:avLst/>
          </a:prstGeom>
          <a:noFill/>
          <a:ln>
            <a:noFill/>
          </a:ln>
        </p:spPr>
      </p:pic>
      <p:graphicFrame>
        <p:nvGraphicFramePr>
          <p:cNvPr id="2" name="Table 1">
            <a:extLst>
              <a:ext uri="{FF2B5EF4-FFF2-40B4-BE49-F238E27FC236}">
                <a16:creationId xmlns:a16="http://schemas.microsoft.com/office/drawing/2014/main" id="{15E899B6-4DF8-284A-9E47-09C5DAF40BAA}"/>
              </a:ext>
            </a:extLst>
          </p:cNvPr>
          <p:cNvGraphicFramePr>
            <a:graphicFrameLocks noGrp="1"/>
          </p:cNvGraphicFramePr>
          <p:nvPr>
            <p:extLst>
              <p:ext uri="{D42A27DB-BD31-4B8C-83A1-F6EECF244321}">
                <p14:modId xmlns:p14="http://schemas.microsoft.com/office/powerpoint/2010/main" val="2081652346"/>
              </p:ext>
            </p:extLst>
          </p:nvPr>
        </p:nvGraphicFramePr>
        <p:xfrm>
          <a:off x="2497667" y="4222844"/>
          <a:ext cx="3505200" cy="442289"/>
        </p:xfrm>
        <a:graphic>
          <a:graphicData uri="http://schemas.openxmlformats.org/drawingml/2006/table">
            <a:tbl>
              <a:tblPr firstRow="1" bandRow="1">
                <a:tableStyleId>{A7998867-1649-4404-A499-E53BE39F8365}</a:tableStyleId>
              </a:tblPr>
              <a:tblGrid>
                <a:gridCol w="1787588">
                  <a:extLst>
                    <a:ext uri="{9D8B030D-6E8A-4147-A177-3AD203B41FA5}">
                      <a16:colId xmlns:a16="http://schemas.microsoft.com/office/drawing/2014/main" val="3106613771"/>
                    </a:ext>
                  </a:extLst>
                </a:gridCol>
                <a:gridCol w="1717612">
                  <a:extLst>
                    <a:ext uri="{9D8B030D-6E8A-4147-A177-3AD203B41FA5}">
                      <a16:colId xmlns:a16="http://schemas.microsoft.com/office/drawing/2014/main" val="2058845302"/>
                    </a:ext>
                  </a:extLst>
                </a:gridCol>
              </a:tblGrid>
              <a:tr h="82879">
                <a:tc>
                  <a:txBody>
                    <a:bodyPr/>
                    <a:lstStyle/>
                    <a:p>
                      <a:pPr marL="0" lvl="0" indent="0" algn="ctr" rtl="0">
                        <a:lnSpc>
                          <a:spcPct val="115000"/>
                        </a:lnSpc>
                        <a:spcBef>
                          <a:spcPts val="0"/>
                        </a:spcBef>
                        <a:spcAft>
                          <a:spcPts val="0"/>
                        </a:spcAft>
                        <a:buNone/>
                      </a:pPr>
                      <a:r>
                        <a:rPr lang="en" sz="1000" b="1" dirty="0">
                          <a:solidFill>
                            <a:srgbClr val="FFFFFF"/>
                          </a:solidFill>
                          <a:latin typeface="Roboto"/>
                          <a:ea typeface="Roboto"/>
                          <a:cs typeface="Roboto"/>
                          <a:sym typeface="Roboto"/>
                        </a:rPr>
                        <a:t>Male</a:t>
                      </a:r>
                      <a:endParaRPr sz="1000" b="1" dirty="0">
                        <a:solidFill>
                          <a:srgbClr val="FFFFFF"/>
                        </a:solidFill>
                        <a:latin typeface="Roboto"/>
                        <a:ea typeface="Roboto"/>
                        <a:cs typeface="Roboto"/>
                        <a:sym typeface="Roboto"/>
                      </a:endParaRPr>
                    </a:p>
                  </a:txBody>
                  <a:tcPr marL="28575" marR="28575" marT="19050" marB="19050" anchor="b">
                    <a:solidFill>
                      <a:schemeClr val="tx1"/>
                    </a:solidFill>
                  </a:tcPr>
                </a:tc>
                <a:tc>
                  <a:txBody>
                    <a:bodyPr/>
                    <a:lstStyle/>
                    <a:p>
                      <a:pPr marL="0" lvl="0" indent="0" algn="ctr" rtl="0">
                        <a:lnSpc>
                          <a:spcPct val="115000"/>
                        </a:lnSpc>
                        <a:spcBef>
                          <a:spcPts val="0"/>
                        </a:spcBef>
                        <a:spcAft>
                          <a:spcPts val="0"/>
                        </a:spcAft>
                        <a:buNone/>
                      </a:pPr>
                      <a:r>
                        <a:rPr lang="en" sz="1000" b="1" dirty="0">
                          <a:solidFill>
                            <a:srgbClr val="FFFFFF"/>
                          </a:solidFill>
                          <a:latin typeface="Roboto"/>
                          <a:ea typeface="Roboto"/>
                          <a:cs typeface="Roboto"/>
                          <a:sym typeface="Roboto"/>
                        </a:rPr>
                        <a:t>Female</a:t>
                      </a:r>
                      <a:endParaRPr sz="1000" b="1" dirty="0">
                        <a:solidFill>
                          <a:srgbClr val="FFFFFF"/>
                        </a:solidFill>
                        <a:latin typeface="Roboto"/>
                        <a:ea typeface="Roboto"/>
                        <a:cs typeface="Roboto"/>
                        <a:sym typeface="Roboto"/>
                      </a:endParaRPr>
                    </a:p>
                  </a:txBody>
                  <a:tcPr marL="28575" marR="28575" marT="19050" marB="19050" anchor="b">
                    <a:solidFill>
                      <a:schemeClr val="tx1"/>
                    </a:solidFill>
                  </a:tcPr>
                </a:tc>
                <a:extLst>
                  <a:ext uri="{0D108BD9-81ED-4DB2-BD59-A6C34878D82A}">
                    <a16:rowId xmlns:a16="http://schemas.microsoft.com/office/drawing/2014/main" val="2858822150"/>
                  </a:ext>
                </a:extLst>
              </a:tr>
              <a:tr h="240994">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19.6%</a:t>
                      </a:r>
                      <a:endParaRPr sz="1000" dirty="0">
                        <a:latin typeface="Roboto"/>
                        <a:ea typeface="Roboto"/>
                        <a:cs typeface="Roboto"/>
                        <a:sym typeface="Roboto"/>
                      </a:endParaRPr>
                    </a:p>
                  </a:txBody>
                  <a:tcPr marL="28575" marR="28575" marT="19050" marB="19050" anchor="b"/>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80.2%</a:t>
                      </a:r>
                      <a:endParaRPr sz="1000" dirty="0">
                        <a:latin typeface="Roboto"/>
                        <a:ea typeface="Roboto"/>
                        <a:cs typeface="Roboto"/>
                        <a:sym typeface="Roboto"/>
                      </a:endParaRPr>
                    </a:p>
                  </a:txBody>
                  <a:tcPr marL="28575" marR="28575" marT="19050" marB="19050" anchor="b">
                    <a:solidFill>
                      <a:srgbClr val="FFF7C2"/>
                    </a:solidFill>
                  </a:tcPr>
                </a:tc>
                <a:extLst>
                  <a:ext uri="{0D108BD9-81ED-4DB2-BD59-A6C34878D82A}">
                    <a16:rowId xmlns:a16="http://schemas.microsoft.com/office/drawing/2014/main" val="2438142010"/>
                  </a:ext>
                </a:extLst>
              </a:tr>
            </a:tbl>
          </a:graphicData>
        </a:graphic>
      </p:graphicFrame>
      <p:sp>
        <p:nvSpPr>
          <p:cNvPr id="3" name="Slide Number Placeholder 2">
            <a:extLst>
              <a:ext uri="{FF2B5EF4-FFF2-40B4-BE49-F238E27FC236}">
                <a16:creationId xmlns:a16="http://schemas.microsoft.com/office/drawing/2014/main" id="{F3121A20-3571-FF4C-A363-1E4C304FE99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22. Our firm has a problem and leadership won’t address it. </a:t>
            </a:r>
          </a:p>
          <a:p>
            <a:pPr marL="0" lvl="0" indent="0" algn="ctr" rtl="0">
              <a:spcBef>
                <a:spcPts val="0"/>
              </a:spcBef>
              <a:spcAft>
                <a:spcPts val="0"/>
              </a:spcAft>
              <a:buNone/>
            </a:pPr>
            <a:r>
              <a:rPr lang="en" sz="1800" dirty="0">
                <a:solidFill>
                  <a:srgbClr val="FFFFFF"/>
                </a:solidFill>
                <a:latin typeface="Roboto"/>
                <a:ea typeface="Roboto"/>
                <a:cs typeface="Roboto"/>
                <a:sym typeface="Roboto"/>
              </a:rPr>
              <a:t>(Choose all that you believe apply.)</a:t>
            </a:r>
            <a:endParaRPr sz="1800" dirty="0">
              <a:solidFill>
                <a:schemeClr val="lt1"/>
              </a:solidFill>
              <a:latin typeface="Roboto"/>
              <a:ea typeface="Roboto"/>
              <a:cs typeface="Roboto"/>
              <a:sym typeface="Roboto"/>
            </a:endParaRPr>
          </a:p>
        </p:txBody>
      </p:sp>
      <p:pic>
        <p:nvPicPr>
          <p:cNvPr id="228" name="Shape 228" title="Chart"/>
          <p:cNvPicPr preferRelativeResize="0"/>
          <p:nvPr/>
        </p:nvPicPr>
        <p:blipFill>
          <a:blip r:embed="rId3">
            <a:alphaModFix/>
          </a:blip>
          <a:stretch>
            <a:fillRect/>
          </a:stretch>
        </p:blipFill>
        <p:spPr>
          <a:xfrm>
            <a:off x="2428875" y="850419"/>
            <a:ext cx="4286250" cy="2650331"/>
          </a:xfrm>
          <a:prstGeom prst="rect">
            <a:avLst/>
          </a:prstGeom>
          <a:noFill/>
          <a:ln>
            <a:noFill/>
          </a:ln>
        </p:spPr>
      </p:pic>
      <p:graphicFrame>
        <p:nvGraphicFramePr>
          <p:cNvPr id="229" name="Shape 229"/>
          <p:cNvGraphicFramePr/>
          <p:nvPr>
            <p:extLst>
              <p:ext uri="{D42A27DB-BD31-4B8C-83A1-F6EECF244321}">
                <p14:modId xmlns:p14="http://schemas.microsoft.com/office/powerpoint/2010/main" val="90370165"/>
              </p:ext>
            </p:extLst>
          </p:nvPr>
        </p:nvGraphicFramePr>
        <p:xfrm>
          <a:off x="2083386" y="3709580"/>
          <a:ext cx="4977228" cy="958140"/>
        </p:xfrm>
        <a:graphic>
          <a:graphicData uri="http://schemas.openxmlformats.org/drawingml/2006/table">
            <a:tbl>
              <a:tblPr>
                <a:noFill/>
                <a:tableStyleId>{A7998867-1649-4404-A499-E53BE39F8365}</a:tableStyleId>
              </a:tblPr>
              <a:tblGrid>
                <a:gridCol w="1231061">
                  <a:extLst>
                    <a:ext uri="{9D8B030D-6E8A-4147-A177-3AD203B41FA5}">
                      <a16:colId xmlns:a16="http://schemas.microsoft.com/office/drawing/2014/main" val="20000"/>
                    </a:ext>
                  </a:extLst>
                </a:gridCol>
                <a:gridCol w="1059083">
                  <a:extLst>
                    <a:ext uri="{9D8B030D-6E8A-4147-A177-3AD203B41FA5}">
                      <a16:colId xmlns:a16="http://schemas.microsoft.com/office/drawing/2014/main" val="20001"/>
                    </a:ext>
                  </a:extLst>
                </a:gridCol>
                <a:gridCol w="1159933">
                  <a:extLst>
                    <a:ext uri="{9D8B030D-6E8A-4147-A177-3AD203B41FA5}">
                      <a16:colId xmlns:a16="http://schemas.microsoft.com/office/drawing/2014/main" val="20002"/>
                    </a:ext>
                  </a:extLst>
                </a:gridCol>
                <a:gridCol w="1527151">
                  <a:extLst>
                    <a:ext uri="{9D8B030D-6E8A-4147-A177-3AD203B41FA5}">
                      <a16:colId xmlns:a16="http://schemas.microsoft.com/office/drawing/2014/main" val="20003"/>
                    </a:ext>
                  </a:extLst>
                </a:gridCol>
              </a:tblGrid>
              <a:tr h="35425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790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50.00%</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50.00%</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50.00%</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90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33.33%</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50.00%</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0.00%</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90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Not Sure</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16.67%</a:t>
                      </a:r>
                      <a:endParaRPr sz="100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0.00%</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50.00%</a:t>
                      </a:r>
                      <a:endParaRPr sz="1000" dirty="0">
                        <a:latin typeface="Roboto"/>
                        <a:ea typeface="Roboto"/>
                        <a:cs typeface="Roboto"/>
                        <a:sym typeface="Roboto"/>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9A5A7DE-0FC6-7B4D-9D74-A54F609CEC6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22. Our firm has a problem and leadership won’t address it. </a:t>
            </a:r>
          </a:p>
          <a:p>
            <a:pPr marL="0" lvl="0" indent="0" algn="ctr" rtl="0">
              <a:spcBef>
                <a:spcPts val="0"/>
              </a:spcBef>
              <a:spcAft>
                <a:spcPts val="0"/>
              </a:spcAft>
              <a:buNone/>
            </a:pPr>
            <a:r>
              <a:rPr lang="en" sz="1800" dirty="0">
                <a:solidFill>
                  <a:srgbClr val="FFFFFF"/>
                </a:solidFill>
                <a:latin typeface="Roboto"/>
                <a:ea typeface="Roboto"/>
                <a:cs typeface="Roboto"/>
                <a:sym typeface="Roboto"/>
              </a:rPr>
              <a:t>(Choose all that you believe apply.)</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09A5A7DE-0FC6-7B4D-9D74-A54F609CEC6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50</a:t>
            </a:fld>
            <a:endParaRPr lang="en"/>
          </a:p>
        </p:txBody>
      </p:sp>
      <p:sp>
        <p:nvSpPr>
          <p:cNvPr id="3" name="Rectangle 2">
            <a:extLst>
              <a:ext uri="{FF2B5EF4-FFF2-40B4-BE49-F238E27FC236}">
                <a16:creationId xmlns:a16="http://schemas.microsoft.com/office/drawing/2014/main" id="{8785CEDE-E3CD-E143-9C95-0C621829DA0E}"/>
              </a:ext>
            </a:extLst>
          </p:cNvPr>
          <p:cNvSpPr/>
          <p:nvPr/>
        </p:nvSpPr>
        <p:spPr>
          <a:xfrm>
            <a:off x="246930" y="911291"/>
            <a:ext cx="8516070" cy="3570208"/>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rPr>
              <a:t>Again abusive (bullying) behavior not sexual harassment.</a:t>
            </a:r>
          </a:p>
          <a:p>
            <a:pPr marL="171450" indent="-171450">
              <a:buFont typeface="Arial" panose="020B0604020202020204" pitchFamily="34" charset="0"/>
              <a:buChar char="•"/>
            </a:pPr>
            <a:r>
              <a:rPr lang="en-US" sz="1000" dirty="0">
                <a:latin typeface="Arial" panose="020B0604020202020204" pitchFamily="34" charset="0"/>
              </a:rPr>
              <a:t>Firm leadership is strongly behind supporting a culture free of harassment	</a:t>
            </a:r>
          </a:p>
          <a:p>
            <a:pPr marL="171450" indent="-171450">
              <a:buFont typeface="Arial" panose="020B0604020202020204" pitchFamily="34" charset="0"/>
              <a:buChar char="•"/>
            </a:pPr>
            <a:r>
              <a:rPr lang="en-US" sz="1000" dirty="0">
                <a:latin typeface="Arial" panose="020B0604020202020204" pitchFamily="34" charset="0"/>
              </a:rPr>
              <a:t>I disagree in that our firm does not have a problem and in the rare occasion that an issue does arise, it is dealt with swiftly.  We also proactively provide harassment training seminars annually administered by an outside vendor.	</a:t>
            </a:r>
          </a:p>
          <a:p>
            <a:pPr marL="171450" indent="-171450">
              <a:buFont typeface="Arial" panose="020B0604020202020204" pitchFamily="34" charset="0"/>
              <a:buChar char="•"/>
            </a:pPr>
            <a:r>
              <a:rPr lang="en-US" sz="1000" dirty="0">
                <a:latin typeface="Arial" panose="020B0604020202020204" pitchFamily="34" charset="0"/>
              </a:rPr>
              <a:t>I don't think we have an institutional problem, only isolated incidents; leadership is swift to address in a systematic and consistent way.	</a:t>
            </a:r>
          </a:p>
          <a:p>
            <a:pPr marL="171450" indent="-171450">
              <a:buFont typeface="Arial" panose="020B0604020202020204" pitchFamily="34" charset="0"/>
              <a:buChar char="•"/>
            </a:pPr>
            <a:r>
              <a:rPr lang="en-US" sz="1000" dirty="0">
                <a:latin typeface="Arial" panose="020B0604020202020204" pitchFamily="34" charset="0"/>
              </a:rPr>
              <a:t>Issue is addressed immediately through our employee relations department.	</a:t>
            </a:r>
          </a:p>
          <a:p>
            <a:pPr marL="171450" indent="-171450">
              <a:buFont typeface="Arial" panose="020B0604020202020204" pitchFamily="34" charset="0"/>
              <a:buChar char="•"/>
            </a:pPr>
            <a:r>
              <a:rPr lang="en-US" sz="1000" dirty="0">
                <a:latin typeface="Arial" panose="020B0604020202020204" pitchFamily="34" charset="0"/>
              </a:rPr>
              <a:t>Leadership is constantly saying how important it is to report this and would take action immediately.		</a:t>
            </a:r>
          </a:p>
          <a:p>
            <a:pPr marL="171450" indent="-171450">
              <a:buFont typeface="Arial" panose="020B0604020202020204" pitchFamily="34" charset="0"/>
              <a:buChar char="•"/>
            </a:pPr>
            <a:r>
              <a:rPr lang="en-US" sz="1000" dirty="0">
                <a:latin typeface="Arial" panose="020B0604020202020204" pitchFamily="34" charset="0"/>
              </a:rPr>
              <a:t>Other: They don't pretend it doesn't exist exactly - they addressed it, but more that they think it's not as serious an issue and don't see the potential for what could happen; they don't consider worst-case scenario.	</a:t>
            </a:r>
          </a:p>
          <a:p>
            <a:pPr marL="171450" indent="-171450">
              <a:buFont typeface="Arial" panose="020B0604020202020204" pitchFamily="34" charset="0"/>
              <a:buChar char="•"/>
            </a:pPr>
            <a:r>
              <a:rPr lang="en-US" sz="1000" dirty="0">
                <a:latin typeface="Arial" panose="020B0604020202020204" pitchFamily="34" charset="0"/>
              </a:rPr>
              <a:t>Our firm management addresses issues appropriately, both when brought forth by an employee reporting an issue and by having an open chain of communication that allows employees to fee their concerns would be properly addressed	</a:t>
            </a:r>
          </a:p>
          <a:p>
            <a:pPr marL="171450" indent="-171450">
              <a:buFont typeface="Arial" panose="020B0604020202020204" pitchFamily="34" charset="0"/>
              <a:buChar char="•"/>
            </a:pPr>
            <a:r>
              <a:rPr lang="en-US" sz="1000" dirty="0">
                <a:latin typeface="Arial" panose="020B0604020202020204" pitchFamily="34" charset="0"/>
              </a:rPr>
              <a:t>Our partners are willing to confront and address issues, but sometimes it takes some prompting.	</a:t>
            </a:r>
          </a:p>
          <a:p>
            <a:pPr marL="171450" indent="-171450">
              <a:buFont typeface="Arial" panose="020B0604020202020204" pitchFamily="34" charset="0"/>
              <a:buChar char="•"/>
            </a:pPr>
            <a:r>
              <a:rPr lang="en-US" sz="1000" dirty="0">
                <a:latin typeface="Arial" panose="020B0604020202020204" pitchFamily="34" charset="0"/>
              </a:rPr>
              <a:t>Sexual harassment is not perceived as a pervasive problem, and leadership is addressing it in the context of other related training as described above.</a:t>
            </a:r>
          </a:p>
          <a:p>
            <a:pPr marL="171450" indent="-171450">
              <a:buFont typeface="Arial" panose="020B0604020202020204" pitchFamily="34" charset="0"/>
              <a:buChar char="•"/>
            </a:pPr>
            <a:r>
              <a:rPr lang="en-US" sz="1000" dirty="0">
                <a:latin typeface="Arial" panose="020B0604020202020204" pitchFamily="34" charset="0"/>
              </a:rPr>
              <a:t>This is not a problem we have.	</a:t>
            </a:r>
          </a:p>
          <a:p>
            <a:pPr marL="171450" indent="-171450">
              <a:buFont typeface="Arial" panose="020B0604020202020204" pitchFamily="34" charset="0"/>
              <a:buChar char="•"/>
            </a:pPr>
            <a:r>
              <a:rPr lang="en-US" sz="1000" dirty="0">
                <a:latin typeface="Arial" panose="020B0604020202020204" pitchFamily="34" charset="0"/>
              </a:rPr>
              <a:t>This is not an issue in our firm which is also predominantly women.	</a:t>
            </a:r>
          </a:p>
          <a:p>
            <a:pPr marL="171450" indent="-171450">
              <a:buFont typeface="Arial" panose="020B0604020202020204" pitchFamily="34" charset="0"/>
              <a:buChar char="•"/>
            </a:pPr>
            <a:r>
              <a:rPr lang="en-US" sz="1000" dirty="0">
                <a:latin typeface="Arial" panose="020B0604020202020204" pitchFamily="34" charset="0"/>
              </a:rPr>
              <a:t>We do address anything that comes up.	</a:t>
            </a:r>
          </a:p>
          <a:p>
            <a:pPr marL="171450" indent="-171450">
              <a:buFont typeface="Arial" panose="020B0604020202020204" pitchFamily="34" charset="0"/>
              <a:buChar char="•"/>
            </a:pPr>
            <a:r>
              <a:rPr lang="en-US" sz="1000" dirty="0">
                <a:latin typeface="Arial" panose="020B0604020202020204" pitchFamily="34" charset="0"/>
              </a:rPr>
              <a:t>We do not have a problem with sexual harassment, but if anything did happen, I am sure someone would say something and we would put an end to it.</a:t>
            </a:r>
          </a:p>
          <a:p>
            <a:pPr marL="171450" indent="-171450">
              <a:buFont typeface="Arial" panose="020B0604020202020204" pitchFamily="34" charset="0"/>
              <a:buChar char="•"/>
            </a:pPr>
            <a:r>
              <a:rPr lang="en-US" sz="1000" dirty="0">
                <a:latin typeface="Arial" panose="020B0604020202020204" pitchFamily="34" charset="0"/>
              </a:rPr>
              <a:t>We do not have a problem. Everything brought to our attention is investigated.	</a:t>
            </a:r>
          </a:p>
          <a:p>
            <a:pPr marL="171450" indent="-171450">
              <a:buFont typeface="Arial" panose="020B0604020202020204" pitchFamily="34" charset="0"/>
              <a:buChar char="•"/>
            </a:pPr>
            <a:r>
              <a:rPr lang="en-US" sz="1000" dirty="0">
                <a:latin typeface="Arial" panose="020B0604020202020204" pitchFamily="34" charset="0"/>
              </a:rPr>
              <a:t>We take it seriously and head on</a:t>
            </a:r>
            <a:r>
              <a:rPr lang="en-US" sz="1200" dirty="0">
                <a:latin typeface="Arial" panose="020B0604020202020204" pitchFamily="34" charset="0"/>
              </a:rPr>
              <a:t>	</a:t>
            </a:r>
          </a:p>
          <a:p>
            <a:r>
              <a:rPr lang="en-US" dirty="0">
                <a:latin typeface="Arial" panose="020B0604020202020204" pitchFamily="34" charset="0"/>
              </a:rPr>
              <a:t>	</a:t>
            </a:r>
          </a:p>
        </p:txBody>
      </p:sp>
    </p:spTree>
    <p:extLst>
      <p:ext uri="{BB962C8B-B14F-4D97-AF65-F5344CB8AC3E}">
        <p14:creationId xmlns:p14="http://schemas.microsoft.com/office/powerpoint/2010/main" val="244894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23. Our leadership is aware of problems, but I don’t believe the will exists to address it.</a:t>
            </a:r>
            <a:endParaRPr sz="1800" dirty="0">
              <a:solidFill>
                <a:schemeClr val="lt1"/>
              </a:solidFill>
              <a:latin typeface="Roboto"/>
              <a:ea typeface="Roboto"/>
              <a:cs typeface="Roboto"/>
              <a:sym typeface="Roboto"/>
            </a:endParaRPr>
          </a:p>
        </p:txBody>
      </p:sp>
      <p:pic>
        <p:nvPicPr>
          <p:cNvPr id="236" name="Shape 236" title="Chart"/>
          <p:cNvPicPr preferRelativeResize="0"/>
          <p:nvPr/>
        </p:nvPicPr>
        <p:blipFill>
          <a:blip r:embed="rId3">
            <a:alphaModFix/>
          </a:blip>
          <a:stretch>
            <a:fillRect/>
          </a:stretch>
        </p:blipFill>
        <p:spPr>
          <a:xfrm>
            <a:off x="2076879" y="895350"/>
            <a:ext cx="4449905" cy="2732741"/>
          </a:xfrm>
          <a:prstGeom prst="rect">
            <a:avLst/>
          </a:prstGeom>
          <a:noFill/>
          <a:ln>
            <a:noFill/>
          </a:ln>
        </p:spPr>
      </p:pic>
      <p:graphicFrame>
        <p:nvGraphicFramePr>
          <p:cNvPr id="237" name="Shape 237"/>
          <p:cNvGraphicFramePr/>
          <p:nvPr>
            <p:extLst>
              <p:ext uri="{D42A27DB-BD31-4B8C-83A1-F6EECF244321}">
                <p14:modId xmlns:p14="http://schemas.microsoft.com/office/powerpoint/2010/main" val="231341019"/>
              </p:ext>
            </p:extLst>
          </p:nvPr>
        </p:nvGraphicFramePr>
        <p:xfrm>
          <a:off x="1643210" y="3872277"/>
          <a:ext cx="5317241" cy="986701"/>
        </p:xfrm>
        <a:graphic>
          <a:graphicData uri="http://schemas.openxmlformats.org/drawingml/2006/table">
            <a:tbl>
              <a:tblPr>
                <a:noFill/>
                <a:tableStyleId>{A7998867-1649-4404-A499-E53BE39F8365}</a:tableStyleId>
              </a:tblPr>
              <a:tblGrid>
                <a:gridCol w="1183838">
                  <a:extLst>
                    <a:ext uri="{9D8B030D-6E8A-4147-A177-3AD203B41FA5}">
                      <a16:colId xmlns:a16="http://schemas.microsoft.com/office/drawing/2014/main" val="20000"/>
                    </a:ext>
                  </a:extLst>
                </a:gridCol>
                <a:gridCol w="1323156">
                  <a:extLst>
                    <a:ext uri="{9D8B030D-6E8A-4147-A177-3AD203B41FA5}">
                      <a16:colId xmlns:a16="http://schemas.microsoft.com/office/drawing/2014/main" val="20001"/>
                    </a:ext>
                  </a:extLst>
                </a:gridCol>
                <a:gridCol w="1222516">
                  <a:extLst>
                    <a:ext uri="{9D8B030D-6E8A-4147-A177-3AD203B41FA5}">
                      <a16:colId xmlns:a16="http://schemas.microsoft.com/office/drawing/2014/main" val="20002"/>
                    </a:ext>
                  </a:extLst>
                </a:gridCol>
                <a:gridCol w="1587731">
                  <a:extLst>
                    <a:ext uri="{9D8B030D-6E8A-4147-A177-3AD203B41FA5}">
                      <a16:colId xmlns:a16="http://schemas.microsoft.com/office/drawing/2014/main" val="20003"/>
                    </a:ext>
                  </a:extLst>
                </a:gridCol>
              </a:tblGrid>
              <a:tr h="263776">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22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50.38%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48.78%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50.80%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53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45.33%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47.56%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44.75%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53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4.29%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3.66%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4.46%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6BAC5CD-FC30-694F-9190-CD4D5FB673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51</a:t>
            </a:fld>
            <a:endParaRPr lang="e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0" y="15925"/>
            <a:ext cx="9144000" cy="6999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23. Our leadership is aware of problems, but I don’t believe the will exists to address it.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6BAC5CD-FC30-694F-9190-CD4D5FB673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52</a:t>
            </a:fld>
            <a:endParaRPr lang="en"/>
          </a:p>
        </p:txBody>
      </p:sp>
      <p:sp>
        <p:nvSpPr>
          <p:cNvPr id="3" name="Rectangle 2">
            <a:extLst>
              <a:ext uri="{FF2B5EF4-FFF2-40B4-BE49-F238E27FC236}">
                <a16:creationId xmlns:a16="http://schemas.microsoft.com/office/drawing/2014/main" id="{B973FB7D-2422-4740-A464-6787E175AA00}"/>
              </a:ext>
            </a:extLst>
          </p:cNvPr>
          <p:cNvSpPr/>
          <p:nvPr/>
        </p:nvSpPr>
        <p:spPr>
          <a:xfrm>
            <a:off x="990600" y="1123950"/>
            <a:ext cx="7374467" cy="2308324"/>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I think it is mostly our COO that does not want to bring it to our Executive Committee.	</a:t>
            </a:r>
          </a:p>
          <a:p>
            <a:pPr marL="171450" indent="-171450">
              <a:buFont typeface="Arial" panose="020B0604020202020204" pitchFamily="34" charset="0"/>
              <a:buChar char="•"/>
            </a:pPr>
            <a:r>
              <a:rPr lang="en-US" sz="1200" dirty="0">
                <a:latin typeface="Arial" panose="020B0604020202020204" pitchFamily="34" charset="0"/>
              </a:rPr>
              <a:t>Leadership helps resolve issues.		</a:t>
            </a:r>
          </a:p>
          <a:p>
            <a:pPr marL="171450" indent="-171450">
              <a:buFont typeface="Arial" panose="020B0604020202020204" pitchFamily="34" charset="0"/>
              <a:buChar char="•"/>
            </a:pPr>
            <a:r>
              <a:rPr lang="en-US" sz="1200" dirty="0">
                <a:latin typeface="Arial" panose="020B0604020202020204" pitchFamily="34" charset="0"/>
              </a:rPr>
              <a:t>Not true as to sexual harassment issues but yes as to dealing with some other HR issues unrelated to harassment, discrimination or other illegal behavior.	</a:t>
            </a:r>
          </a:p>
          <a:p>
            <a:pPr marL="171450" indent="-171450">
              <a:buFont typeface="Arial" panose="020B0604020202020204" pitchFamily="34" charset="0"/>
              <a:buChar char="•"/>
            </a:pPr>
            <a:r>
              <a:rPr lang="en-US" sz="1200" dirty="0">
                <a:latin typeface="Arial" panose="020B0604020202020204" pitchFamily="34" charset="0"/>
              </a:rPr>
              <a:t>Not with regards to sexual harassment, the one issue, when we finally came to be aware of it, was immediately addressed and would have been addressed further had the employee specifically said not to speak with the subtenant she claimed spoke inappropriately.	</a:t>
            </a:r>
          </a:p>
          <a:p>
            <a:pPr marL="171450" indent="-171450">
              <a:buFont typeface="Arial" panose="020B0604020202020204" pitchFamily="34" charset="0"/>
              <a:buChar char="•"/>
            </a:pPr>
            <a:r>
              <a:rPr lang="en-US" sz="1200" dirty="0">
                <a:latin typeface="Arial" panose="020B0604020202020204" pitchFamily="34" charset="0"/>
              </a:rPr>
              <a:t>There are no current problems that I know of.  Leadership addressed problems when they occur.</a:t>
            </a:r>
          </a:p>
          <a:p>
            <a:pPr marL="171450" indent="-171450">
              <a:buFont typeface="Arial" panose="020B0604020202020204" pitchFamily="34" charset="0"/>
              <a:buChar char="•"/>
            </a:pPr>
            <a:r>
              <a:rPr lang="en-US" sz="1200" dirty="0">
                <a:latin typeface="Arial" panose="020B0604020202020204" pitchFamily="34" charset="0"/>
              </a:rPr>
              <a:t>There was a time though...	</a:t>
            </a:r>
          </a:p>
          <a:p>
            <a:pPr marL="171450" indent="-171450">
              <a:buFont typeface="Arial" panose="020B0604020202020204" pitchFamily="34" charset="0"/>
              <a:buChar char="•"/>
            </a:pPr>
            <a:r>
              <a:rPr lang="en-US" sz="1200" dirty="0">
                <a:latin typeface="Arial" panose="020B0604020202020204" pitchFamily="34" charset="0"/>
              </a:rPr>
              <a:t>Unlikely that leadership would lack the will to address any problem of which they have awareness.</a:t>
            </a:r>
          </a:p>
          <a:p>
            <a:pPr marL="171450" indent="-171450">
              <a:buFont typeface="Arial" panose="020B0604020202020204" pitchFamily="34" charset="0"/>
              <a:buChar char="•"/>
            </a:pPr>
            <a:r>
              <a:rPr lang="en-US" sz="1200" dirty="0">
                <a:latin typeface="Arial" panose="020B0604020202020204" pitchFamily="34" charset="0"/>
              </a:rPr>
              <a:t>We are addressing it but the individual is a rain maker and there is a lot at stack i.e. 1.5 million in billings...</a:t>
            </a:r>
          </a:p>
        </p:txBody>
      </p:sp>
    </p:spTree>
    <p:extLst>
      <p:ext uri="{BB962C8B-B14F-4D97-AF65-F5344CB8AC3E}">
        <p14:creationId xmlns:p14="http://schemas.microsoft.com/office/powerpoint/2010/main" val="3559954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0" y="15925"/>
            <a:ext cx="9144000" cy="4974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24. The partners at our firm have discussed the financial risk of harassment claims.</a:t>
            </a:r>
            <a:endParaRPr sz="1800" dirty="0">
              <a:solidFill>
                <a:schemeClr val="lt1"/>
              </a:solidFill>
              <a:latin typeface="Roboto"/>
              <a:ea typeface="Roboto"/>
              <a:cs typeface="Roboto"/>
              <a:sym typeface="Roboto"/>
            </a:endParaRPr>
          </a:p>
        </p:txBody>
      </p:sp>
      <p:pic>
        <p:nvPicPr>
          <p:cNvPr id="244" name="Shape 244" title="Chart"/>
          <p:cNvPicPr preferRelativeResize="0"/>
          <p:nvPr/>
        </p:nvPicPr>
        <p:blipFill>
          <a:blip r:embed="rId3">
            <a:alphaModFix/>
          </a:blip>
          <a:stretch>
            <a:fillRect/>
          </a:stretch>
        </p:blipFill>
        <p:spPr>
          <a:xfrm>
            <a:off x="2057400" y="513325"/>
            <a:ext cx="4907750" cy="3020000"/>
          </a:xfrm>
          <a:prstGeom prst="rect">
            <a:avLst/>
          </a:prstGeom>
          <a:noFill/>
          <a:ln>
            <a:noFill/>
          </a:ln>
        </p:spPr>
      </p:pic>
      <p:graphicFrame>
        <p:nvGraphicFramePr>
          <p:cNvPr id="245" name="Shape 245"/>
          <p:cNvGraphicFramePr/>
          <p:nvPr>
            <p:extLst>
              <p:ext uri="{D42A27DB-BD31-4B8C-83A1-F6EECF244321}">
                <p14:modId xmlns:p14="http://schemas.microsoft.com/office/powerpoint/2010/main" val="3877303756"/>
              </p:ext>
            </p:extLst>
          </p:nvPr>
        </p:nvGraphicFramePr>
        <p:xfrm>
          <a:off x="1026925" y="3791602"/>
          <a:ext cx="7090150" cy="1068415"/>
        </p:xfrm>
        <a:graphic>
          <a:graphicData uri="http://schemas.openxmlformats.org/drawingml/2006/table">
            <a:tbl>
              <a:tblPr>
                <a:noFill/>
                <a:tableStyleId>{A7998867-1649-4404-A499-E53BE39F8365}</a:tableStyleId>
              </a:tblPr>
              <a:tblGrid>
                <a:gridCol w="2458883">
                  <a:extLst>
                    <a:ext uri="{9D8B030D-6E8A-4147-A177-3AD203B41FA5}">
                      <a16:colId xmlns:a16="http://schemas.microsoft.com/office/drawing/2014/main" val="20000"/>
                    </a:ext>
                  </a:extLst>
                </a:gridCol>
                <a:gridCol w="1507067">
                  <a:extLst>
                    <a:ext uri="{9D8B030D-6E8A-4147-A177-3AD203B41FA5}">
                      <a16:colId xmlns:a16="http://schemas.microsoft.com/office/drawing/2014/main" val="20001"/>
                    </a:ext>
                  </a:extLst>
                </a:gridCol>
                <a:gridCol w="1608667">
                  <a:extLst>
                    <a:ext uri="{9D8B030D-6E8A-4147-A177-3AD203B41FA5}">
                      <a16:colId xmlns:a16="http://schemas.microsoft.com/office/drawing/2014/main" val="20002"/>
                    </a:ext>
                  </a:extLst>
                </a:gridCol>
                <a:gridCol w="1515533">
                  <a:extLst>
                    <a:ext uri="{9D8B030D-6E8A-4147-A177-3AD203B41FA5}">
                      <a16:colId xmlns:a16="http://schemas.microsoft.com/office/drawing/2014/main" val="20003"/>
                    </a:ext>
                  </a:extLst>
                </a:gridCol>
              </a:tblGrid>
              <a:tr h="19827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717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Yes, before October 2017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38.64%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49.43%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35.88%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9405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Yes, after October 2017, </a:t>
                      </a:r>
                    </a:p>
                    <a:p>
                      <a:pPr marL="0" lvl="0" indent="0" algn="ctr" rtl="0">
                        <a:lnSpc>
                          <a:spcPct val="115000"/>
                        </a:lnSpc>
                        <a:spcBef>
                          <a:spcPts val="0"/>
                        </a:spcBef>
                        <a:spcAft>
                          <a:spcPts val="0"/>
                        </a:spcAft>
                        <a:buNone/>
                      </a:pPr>
                      <a:r>
                        <a:rPr lang="en" sz="1000" dirty="0">
                          <a:latin typeface="Roboto"/>
                          <a:ea typeface="Roboto"/>
                          <a:cs typeface="Roboto"/>
                          <a:sym typeface="Roboto"/>
                        </a:rPr>
                        <a:t>as a result of media attention</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5.85%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5.75%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5.88%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494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Not Sure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55.50%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44.83%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58.24%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37FC9359-4C59-424A-AA32-498B5F9B00D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53</a:t>
            </a:fld>
            <a:endParaRPr lang="e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0" y="15925"/>
            <a:ext cx="9144000" cy="4974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24. The partners at our firm have discussed the financial risk of harassment claims.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37FC9359-4C59-424A-AA32-498B5F9B00D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54</a:t>
            </a:fld>
            <a:endParaRPr lang="en"/>
          </a:p>
        </p:txBody>
      </p:sp>
      <p:sp>
        <p:nvSpPr>
          <p:cNvPr id="3" name="Rectangle 2">
            <a:extLst>
              <a:ext uri="{FF2B5EF4-FFF2-40B4-BE49-F238E27FC236}">
                <a16:creationId xmlns:a16="http://schemas.microsoft.com/office/drawing/2014/main" id="{044E6D57-E69A-5A42-A6D3-0AF7428BBAF8}"/>
              </a:ext>
            </a:extLst>
          </p:cNvPr>
          <p:cNvSpPr/>
          <p:nvPr/>
        </p:nvSpPr>
        <p:spPr>
          <a:xfrm>
            <a:off x="512233" y="874311"/>
            <a:ext cx="8119533" cy="2800767"/>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Actually, we have not addressed the financial risk of harassment claims, but I did add "H/R-Harassment" to our office insurance policy.		</a:t>
            </a:r>
          </a:p>
          <a:p>
            <a:pPr marL="171450" indent="-171450">
              <a:buFont typeface="Arial" panose="020B0604020202020204" pitchFamily="34" charset="0"/>
              <a:buChar char="•"/>
            </a:pPr>
            <a:r>
              <a:rPr lang="en-US" sz="1100" dirty="0">
                <a:latin typeface="Arial" panose="020B0604020202020204" pitchFamily="34" charset="0"/>
              </a:rPr>
              <a:t>Annually we remind partners of significant HR policies that they need to make sure they paying attention to and following them.	</a:t>
            </a:r>
          </a:p>
          <a:p>
            <a:pPr marL="171450" indent="-171450">
              <a:buFont typeface="Arial" panose="020B0604020202020204" pitchFamily="34" charset="0"/>
              <a:buChar char="•"/>
            </a:pPr>
            <a:r>
              <a:rPr lang="en-US" sz="1100" dirty="0">
                <a:latin typeface="Arial" panose="020B0604020202020204" pitchFamily="34" charset="0"/>
              </a:rPr>
              <a:t>Before and after Oct 2017	</a:t>
            </a:r>
          </a:p>
          <a:p>
            <a:pPr marL="171450" indent="-171450">
              <a:buFont typeface="Arial" panose="020B0604020202020204" pitchFamily="34" charset="0"/>
              <a:buChar char="•"/>
            </a:pPr>
            <a:r>
              <a:rPr lang="en-US" sz="1100" dirty="0">
                <a:latin typeface="Arial" panose="020B0604020202020204" pitchFamily="34" charset="0"/>
              </a:rPr>
              <a:t>Discussed prior to 10/2017 in combination with all potential employer liability issues, need for insurance coverage; discussed again post 10/2017 due to media attention.	</a:t>
            </a:r>
          </a:p>
          <a:p>
            <a:pPr marL="171450" indent="-171450">
              <a:buFont typeface="Arial" panose="020B0604020202020204" pitchFamily="34" charset="0"/>
              <a:buChar char="•"/>
            </a:pPr>
            <a:r>
              <a:rPr lang="en-US" sz="1100" dirty="0">
                <a:latin typeface="Arial" panose="020B0604020202020204" pitchFamily="34" charset="0"/>
              </a:rPr>
              <a:t>in general yes- post oct 17 - but nothing that has  risen to critical concern	</a:t>
            </a:r>
          </a:p>
          <a:p>
            <a:pPr marL="171450" indent="-171450">
              <a:buFont typeface="Arial" panose="020B0604020202020204" pitchFamily="34" charset="0"/>
              <a:buChar char="•"/>
            </a:pPr>
            <a:r>
              <a:rPr lang="en-US" sz="1100" dirty="0">
                <a:latin typeface="Arial" panose="020B0604020202020204" pitchFamily="34" charset="0"/>
              </a:rPr>
              <a:t>In training every two years.</a:t>
            </a:r>
          </a:p>
          <a:p>
            <a:pPr marL="171450" indent="-171450">
              <a:buFont typeface="Arial" panose="020B0604020202020204" pitchFamily="34" charset="0"/>
              <a:buChar char="•"/>
            </a:pPr>
            <a:r>
              <a:rPr lang="en-US" sz="1100" dirty="0">
                <a:latin typeface="Arial" panose="020B0604020202020204" pitchFamily="34" charset="0"/>
              </a:rPr>
              <a:t>It has been discussed. We have no issue.		</a:t>
            </a:r>
          </a:p>
          <a:p>
            <a:pPr marL="171450" indent="-171450">
              <a:buFont typeface="Arial" panose="020B0604020202020204" pitchFamily="34" charset="0"/>
              <a:buChar char="•"/>
            </a:pPr>
            <a:r>
              <a:rPr lang="en-US" sz="1100" dirty="0">
                <a:latin typeface="Arial" panose="020B0604020202020204" pitchFamily="34" charset="0"/>
              </a:rPr>
              <a:t>Only during the required harassment training that happens every other year.	</a:t>
            </a:r>
          </a:p>
          <a:p>
            <a:pPr marL="171450" indent="-171450">
              <a:buFont typeface="Arial" panose="020B0604020202020204" pitchFamily="34" charset="0"/>
              <a:buChar char="•"/>
            </a:pPr>
            <a:r>
              <a:rPr lang="en-US" sz="1100" dirty="0">
                <a:latin typeface="Arial" panose="020B0604020202020204" pitchFamily="34" charset="0"/>
              </a:rPr>
              <a:t>We are in Calif where there is mandatory training required for those in supervisory positions. Although we are not large enough to have to provide training, we are going to do so for both attorneys and staff.	</a:t>
            </a:r>
          </a:p>
          <a:p>
            <a:pPr marL="171450" indent="-171450">
              <a:buFont typeface="Arial" panose="020B0604020202020204" pitchFamily="34" charset="0"/>
              <a:buChar char="•"/>
            </a:pPr>
            <a:r>
              <a:rPr lang="en-US" sz="1100" dirty="0">
                <a:latin typeface="Arial" panose="020B0604020202020204" pitchFamily="34" charset="0"/>
              </a:rPr>
              <a:t>We educate all employees annually.	</a:t>
            </a:r>
          </a:p>
          <a:p>
            <a:pPr marL="171450" indent="-171450">
              <a:buFont typeface="Arial" panose="020B0604020202020204" pitchFamily="34" charset="0"/>
              <a:buChar char="•"/>
            </a:pPr>
            <a:r>
              <a:rPr lang="en-US" sz="1100" dirty="0">
                <a:latin typeface="Arial" panose="020B0604020202020204" pitchFamily="34" charset="0"/>
              </a:rPr>
              <a:t>We have long had a priority, but we did discuss it and communicate at the firm broadly about it after the incidents of October 2017.	</a:t>
            </a:r>
          </a:p>
        </p:txBody>
      </p:sp>
    </p:spTree>
    <p:extLst>
      <p:ext uri="{BB962C8B-B14F-4D97-AF65-F5344CB8AC3E}">
        <p14:creationId xmlns:p14="http://schemas.microsoft.com/office/powerpoint/2010/main" val="2508116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0" y="15925"/>
            <a:ext cx="9144000" cy="4974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25. Some of the offending behavior is exhibited by very powerful partners.</a:t>
            </a:r>
            <a:endParaRPr sz="1800" dirty="0">
              <a:solidFill>
                <a:schemeClr val="lt1"/>
              </a:solidFill>
              <a:latin typeface="Roboto"/>
              <a:ea typeface="Roboto"/>
              <a:cs typeface="Roboto"/>
              <a:sym typeface="Roboto"/>
            </a:endParaRPr>
          </a:p>
        </p:txBody>
      </p:sp>
      <p:pic>
        <p:nvPicPr>
          <p:cNvPr id="252" name="Shape 252" title="Chart"/>
          <p:cNvPicPr preferRelativeResize="0"/>
          <p:nvPr/>
        </p:nvPicPr>
        <p:blipFill>
          <a:blip r:embed="rId3">
            <a:alphaModFix/>
          </a:blip>
          <a:stretch>
            <a:fillRect/>
          </a:stretch>
        </p:blipFill>
        <p:spPr>
          <a:xfrm>
            <a:off x="2362200" y="590550"/>
            <a:ext cx="4707467" cy="2877641"/>
          </a:xfrm>
          <a:prstGeom prst="rect">
            <a:avLst/>
          </a:prstGeom>
          <a:noFill/>
          <a:ln>
            <a:noFill/>
          </a:ln>
        </p:spPr>
      </p:pic>
      <p:graphicFrame>
        <p:nvGraphicFramePr>
          <p:cNvPr id="253" name="Shape 253"/>
          <p:cNvGraphicFramePr/>
          <p:nvPr>
            <p:extLst>
              <p:ext uri="{D42A27DB-BD31-4B8C-83A1-F6EECF244321}">
                <p14:modId xmlns:p14="http://schemas.microsoft.com/office/powerpoint/2010/main" val="1490968633"/>
              </p:ext>
            </p:extLst>
          </p:nvPr>
        </p:nvGraphicFramePr>
        <p:xfrm>
          <a:off x="2133600" y="3811122"/>
          <a:ext cx="5300133" cy="1048895"/>
        </p:xfrm>
        <a:graphic>
          <a:graphicData uri="http://schemas.openxmlformats.org/drawingml/2006/table">
            <a:tbl>
              <a:tblPr>
                <a:noFill/>
                <a:tableStyleId>{A7998867-1649-4404-A499-E53BE39F8365}</a:tableStyleId>
              </a:tblPr>
              <a:tblGrid>
                <a:gridCol w="1294292">
                  <a:extLst>
                    <a:ext uri="{9D8B030D-6E8A-4147-A177-3AD203B41FA5}">
                      <a16:colId xmlns:a16="http://schemas.microsoft.com/office/drawing/2014/main" val="20000"/>
                    </a:ext>
                  </a:extLst>
                </a:gridCol>
                <a:gridCol w="1161041">
                  <a:extLst>
                    <a:ext uri="{9D8B030D-6E8A-4147-A177-3AD203B41FA5}">
                      <a16:colId xmlns:a16="http://schemas.microsoft.com/office/drawing/2014/main" val="20001"/>
                    </a:ext>
                  </a:extLst>
                </a:gridCol>
                <a:gridCol w="1380067">
                  <a:extLst>
                    <a:ext uri="{9D8B030D-6E8A-4147-A177-3AD203B41FA5}">
                      <a16:colId xmlns:a16="http://schemas.microsoft.com/office/drawing/2014/main" val="20002"/>
                    </a:ext>
                  </a:extLst>
                </a:gridCol>
                <a:gridCol w="1464733">
                  <a:extLst>
                    <a:ext uri="{9D8B030D-6E8A-4147-A177-3AD203B41FA5}">
                      <a16:colId xmlns:a16="http://schemas.microsoft.com/office/drawing/2014/main" val="20003"/>
                    </a:ext>
                  </a:extLst>
                </a:gridCol>
              </a:tblGrid>
              <a:tr h="3441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36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52.09%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51.03%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52.36%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1"/>
                  </a:ext>
                </a:extLst>
              </a:tr>
              <a:tr h="2517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41.50%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42.76%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41.19%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17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6.41%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6.21%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6.46%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3B56381-AAE9-DA46-A47A-6763B9A966E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55</a:t>
            </a:fld>
            <a:endParaRPr lang="e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0" y="15925"/>
            <a:ext cx="9144000" cy="4974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25. Some of the offending behavior is exhibited by very powerful partners.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43B56381-AAE9-DA46-A47A-6763B9A966E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56</a:t>
            </a:fld>
            <a:endParaRPr lang="en"/>
          </a:p>
        </p:txBody>
      </p:sp>
      <p:sp>
        <p:nvSpPr>
          <p:cNvPr id="3" name="Rectangle 2">
            <a:extLst>
              <a:ext uri="{FF2B5EF4-FFF2-40B4-BE49-F238E27FC236}">
                <a16:creationId xmlns:a16="http://schemas.microsoft.com/office/drawing/2014/main" id="{A5428451-3428-F349-8B65-9371E178AF2B}"/>
              </a:ext>
            </a:extLst>
          </p:cNvPr>
          <p:cNvSpPr/>
          <p:nvPr/>
        </p:nvSpPr>
        <p:spPr>
          <a:xfrm>
            <a:off x="699837" y="764614"/>
            <a:ext cx="7744325" cy="2462213"/>
          </a:xfrm>
          <a:prstGeom prst="rect">
            <a:avLst/>
          </a:prstGeom>
        </p:spPr>
        <p:txBody>
          <a:bodyPr wrap="square">
            <a:spAutoFit/>
          </a:bodyPr>
          <a:lstStyle/>
          <a:p>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One isolated incident was swiftly addressed by mgmt.</a:t>
            </a:r>
          </a:p>
          <a:p>
            <a:pPr marL="285750" indent="-285750">
              <a:buFont typeface="Arial" panose="020B0604020202020204" pitchFamily="34" charset="0"/>
              <a:buChar char="•"/>
            </a:pPr>
            <a:r>
              <a:rPr lang="en-US" dirty="0">
                <a:latin typeface="Arial" panose="020B0604020202020204" pitchFamily="34" charset="0"/>
              </a:rPr>
              <a:t>Again, there are issues with powerful partners and certain types of behavior, but not generally issues with sexual harassment.  	</a:t>
            </a:r>
          </a:p>
          <a:p>
            <a:pPr marL="285750" indent="-285750">
              <a:buFont typeface="Arial" panose="020B0604020202020204" pitchFamily="34" charset="0"/>
              <a:buChar char="•"/>
            </a:pPr>
            <a:r>
              <a:rPr lang="en-US" dirty="0">
                <a:latin typeface="Arial" panose="020B0604020202020204" pitchFamily="34" charset="0"/>
              </a:rPr>
              <a:t>HR discussed directly with partner.  Offending behavior stopped immediately.		</a:t>
            </a:r>
          </a:p>
          <a:p>
            <a:pPr marL="285750" indent="-285750">
              <a:buFont typeface="Arial" panose="020B0604020202020204" pitchFamily="34" charset="0"/>
              <a:buChar char="•"/>
            </a:pPr>
            <a:r>
              <a:rPr lang="en-US" dirty="0">
                <a:latin typeface="Arial" panose="020B0604020202020204" pitchFamily="34" charset="0"/>
              </a:rPr>
              <a:t>Not lately but was by those in top command at other employers.	</a:t>
            </a:r>
          </a:p>
          <a:p>
            <a:pPr marL="285750" indent="-285750">
              <a:buFont typeface="Arial" panose="020B0604020202020204" pitchFamily="34" charset="0"/>
              <a:buChar char="•"/>
            </a:pPr>
            <a:r>
              <a:rPr lang="en-US" dirty="0">
                <a:latin typeface="Arial" panose="020B0604020202020204" pitchFamily="34" charset="0"/>
              </a:rPr>
              <a:t>Not behavior that crosses the line, but dangerously close in my opinion	</a:t>
            </a:r>
          </a:p>
          <a:p>
            <a:pPr marL="285750" indent="-285750">
              <a:buFont typeface="Arial" panose="020B0604020202020204" pitchFamily="34" charset="0"/>
              <a:buChar char="•"/>
            </a:pPr>
            <a:r>
              <a:rPr lang="en-US" dirty="0">
                <a:latin typeface="Arial" panose="020B0604020202020204" pitchFamily="34" charset="0"/>
              </a:rPr>
              <a:t>Staffer	</a:t>
            </a:r>
          </a:p>
          <a:p>
            <a:pPr marL="285750" indent="-285750">
              <a:buFont typeface="Arial" panose="020B0604020202020204" pitchFamily="34" charset="0"/>
              <a:buChar char="•"/>
            </a:pPr>
            <a:r>
              <a:rPr lang="en-US" dirty="0">
                <a:latin typeface="Arial" panose="020B0604020202020204" pitchFamily="34" charset="0"/>
              </a:rPr>
              <a:t>While not a current issue, this sort of "offending" behavior is typically exhibited by only the very powerful.	</a:t>
            </a:r>
          </a:p>
        </p:txBody>
      </p:sp>
    </p:spTree>
    <p:extLst>
      <p:ext uri="{BB962C8B-B14F-4D97-AF65-F5344CB8AC3E}">
        <p14:creationId xmlns:p14="http://schemas.microsoft.com/office/powerpoint/2010/main" val="3780337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0" y="15925"/>
            <a:ext cx="9144000" cy="709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rgbClr val="FFFFFF"/>
                </a:solidFill>
                <a:latin typeface="Roboto"/>
                <a:ea typeface="Roboto"/>
                <a:cs typeface="Roboto"/>
                <a:sym typeface="Roboto"/>
              </a:rPr>
              <a:t>26. Some of the offending behavior is exhibited by a person who is perceived to</a:t>
            </a:r>
          </a:p>
          <a:p>
            <a:pPr marL="0" lvl="0" indent="0" algn="ctr" rtl="0">
              <a:spcBef>
                <a:spcPts val="0"/>
              </a:spcBef>
              <a:spcAft>
                <a:spcPts val="0"/>
              </a:spcAft>
              <a:buNone/>
            </a:pPr>
            <a:r>
              <a:rPr lang="en-US" sz="1800" dirty="0">
                <a:solidFill>
                  <a:srgbClr val="FFFFFF"/>
                </a:solidFill>
                <a:latin typeface="Roboto"/>
                <a:ea typeface="Roboto"/>
                <a:cs typeface="Roboto"/>
                <a:sym typeface="Roboto"/>
              </a:rPr>
              <a:t>have the ear of very powerful partner(s).</a:t>
            </a:r>
            <a:endParaRPr lang="en-US" sz="1800" dirty="0">
              <a:solidFill>
                <a:schemeClr val="lt1"/>
              </a:solidFill>
              <a:latin typeface="Roboto"/>
              <a:ea typeface="Roboto"/>
              <a:cs typeface="Roboto"/>
              <a:sym typeface="Roboto"/>
            </a:endParaRPr>
          </a:p>
        </p:txBody>
      </p:sp>
      <p:pic>
        <p:nvPicPr>
          <p:cNvPr id="260" name="Shape 260" title="Chart"/>
          <p:cNvPicPr preferRelativeResize="0"/>
          <p:nvPr/>
        </p:nvPicPr>
        <p:blipFill>
          <a:blip r:embed="rId3">
            <a:alphaModFix/>
          </a:blip>
          <a:stretch>
            <a:fillRect/>
          </a:stretch>
        </p:blipFill>
        <p:spPr>
          <a:xfrm>
            <a:off x="2162175" y="876843"/>
            <a:ext cx="4514850" cy="2760725"/>
          </a:xfrm>
          <a:prstGeom prst="rect">
            <a:avLst/>
          </a:prstGeom>
          <a:noFill/>
          <a:ln>
            <a:noFill/>
          </a:ln>
        </p:spPr>
      </p:pic>
      <p:sp>
        <p:nvSpPr>
          <p:cNvPr id="2" name="Slide Number Placeholder 1">
            <a:extLst>
              <a:ext uri="{FF2B5EF4-FFF2-40B4-BE49-F238E27FC236}">
                <a16:creationId xmlns:a16="http://schemas.microsoft.com/office/drawing/2014/main" id="{AF011B7D-6707-ED47-9A0C-54CF1EDC234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57</a:t>
            </a:fld>
            <a:endParaRPr lang="en"/>
          </a:p>
        </p:txBody>
      </p:sp>
      <p:graphicFrame>
        <p:nvGraphicFramePr>
          <p:cNvPr id="3" name="Table 2">
            <a:extLst>
              <a:ext uri="{FF2B5EF4-FFF2-40B4-BE49-F238E27FC236}">
                <a16:creationId xmlns:a16="http://schemas.microsoft.com/office/drawing/2014/main" id="{45A07DA6-68C8-E84D-9B23-A1CAB8006FF2}"/>
              </a:ext>
            </a:extLst>
          </p:cNvPr>
          <p:cNvGraphicFramePr>
            <a:graphicFrameLocks noGrp="1"/>
          </p:cNvGraphicFramePr>
          <p:nvPr>
            <p:extLst>
              <p:ext uri="{D42A27DB-BD31-4B8C-83A1-F6EECF244321}">
                <p14:modId xmlns:p14="http://schemas.microsoft.com/office/powerpoint/2010/main" val="2001120301"/>
              </p:ext>
            </p:extLst>
          </p:nvPr>
        </p:nvGraphicFramePr>
        <p:xfrm>
          <a:off x="1524000" y="3788986"/>
          <a:ext cx="6096000" cy="975173"/>
        </p:xfrm>
        <a:graphic>
          <a:graphicData uri="http://schemas.openxmlformats.org/drawingml/2006/table">
            <a:tbl>
              <a:tblPr firstRow="1" bandRow="1">
                <a:tableStyleId>{A7998867-1649-4404-A499-E53BE39F8365}</a:tableStyleId>
              </a:tblPr>
              <a:tblGrid>
                <a:gridCol w="1524000">
                  <a:extLst>
                    <a:ext uri="{9D8B030D-6E8A-4147-A177-3AD203B41FA5}">
                      <a16:colId xmlns:a16="http://schemas.microsoft.com/office/drawing/2014/main" val="3708995648"/>
                    </a:ext>
                  </a:extLst>
                </a:gridCol>
                <a:gridCol w="1524000">
                  <a:extLst>
                    <a:ext uri="{9D8B030D-6E8A-4147-A177-3AD203B41FA5}">
                      <a16:colId xmlns:a16="http://schemas.microsoft.com/office/drawing/2014/main" val="103060275"/>
                    </a:ext>
                  </a:extLst>
                </a:gridCol>
                <a:gridCol w="1524000">
                  <a:extLst>
                    <a:ext uri="{9D8B030D-6E8A-4147-A177-3AD203B41FA5}">
                      <a16:colId xmlns:a16="http://schemas.microsoft.com/office/drawing/2014/main" val="3149367456"/>
                    </a:ext>
                  </a:extLst>
                </a:gridCol>
                <a:gridCol w="1524000">
                  <a:extLst>
                    <a:ext uri="{9D8B030D-6E8A-4147-A177-3AD203B41FA5}">
                      <a16:colId xmlns:a16="http://schemas.microsoft.com/office/drawing/2014/main" val="1141657664"/>
                    </a:ext>
                  </a:extLst>
                </a:gridCol>
              </a:tblGrid>
              <a:tr h="335727">
                <a:tc>
                  <a:txBody>
                    <a:bodyPr/>
                    <a:lstStyle/>
                    <a:p>
                      <a:pPr marL="0" marR="0" algn="ctr">
                        <a:lnSpc>
                          <a:spcPts val="1800"/>
                        </a:lnSpc>
                        <a:spcBef>
                          <a:spcPts val="0"/>
                        </a:spcBef>
                        <a:spcAft>
                          <a:spcPts val="0"/>
                        </a:spcAft>
                      </a:pPr>
                      <a:r>
                        <a:rPr lang="en-US" sz="1000" dirty="0">
                          <a:solidFill>
                            <a:srgbClr val="FFFFFF"/>
                          </a:solidFill>
                          <a:effectLst/>
                          <a:latin typeface="+mn-lt"/>
                          <a:ea typeface="Calibri" panose="020F0502020204030204" pitchFamily="34" charset="0"/>
                          <a:cs typeface="Times" pitchFamily="2" charset="0"/>
                        </a:rPr>
                        <a:t>Answer</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tx1"/>
                    </a:solidFill>
                  </a:tcPr>
                </a:tc>
                <a:tc>
                  <a:txBody>
                    <a:bodyPr/>
                    <a:lstStyle/>
                    <a:p>
                      <a:pPr marL="0" marR="0" algn="ctr">
                        <a:lnSpc>
                          <a:spcPts val="1800"/>
                        </a:lnSpc>
                        <a:spcBef>
                          <a:spcPts val="0"/>
                        </a:spcBef>
                        <a:spcAft>
                          <a:spcPts val="0"/>
                        </a:spcAft>
                      </a:pPr>
                      <a:r>
                        <a:rPr lang="en-US" sz="1000" dirty="0">
                          <a:solidFill>
                            <a:srgbClr val="FFFFFF"/>
                          </a:solidFill>
                          <a:effectLst/>
                          <a:latin typeface="+mn-lt"/>
                          <a:ea typeface="Calibri" panose="020F0502020204030204" pitchFamily="34" charset="0"/>
                          <a:cs typeface="Times" pitchFamily="2" charset="0"/>
                        </a:rPr>
                        <a:t>All Respondents</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tx1"/>
                    </a:solidFill>
                  </a:tcPr>
                </a:tc>
                <a:tc>
                  <a:txBody>
                    <a:bodyPr/>
                    <a:lstStyle/>
                    <a:p>
                      <a:pPr marL="0" marR="0" algn="ctr">
                        <a:lnSpc>
                          <a:spcPts val="1800"/>
                        </a:lnSpc>
                        <a:spcBef>
                          <a:spcPts val="0"/>
                        </a:spcBef>
                        <a:spcAft>
                          <a:spcPts val="0"/>
                        </a:spcAft>
                      </a:pPr>
                      <a:r>
                        <a:rPr lang="en-US" sz="1000" dirty="0">
                          <a:solidFill>
                            <a:srgbClr val="FFFFFF"/>
                          </a:solidFill>
                          <a:effectLst/>
                          <a:latin typeface="+mn-lt"/>
                          <a:ea typeface="Calibri" panose="020F0502020204030204" pitchFamily="34" charset="0"/>
                          <a:cs typeface="Times" pitchFamily="2" charset="0"/>
                        </a:rPr>
                        <a:t>Male Respondents</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tx1"/>
                    </a:solidFill>
                  </a:tcPr>
                </a:tc>
                <a:tc>
                  <a:txBody>
                    <a:bodyPr/>
                    <a:lstStyle/>
                    <a:p>
                      <a:pPr marL="0" marR="0" algn="ctr">
                        <a:lnSpc>
                          <a:spcPts val="1800"/>
                        </a:lnSpc>
                        <a:spcBef>
                          <a:spcPts val="0"/>
                        </a:spcBef>
                        <a:spcAft>
                          <a:spcPts val="0"/>
                        </a:spcAft>
                      </a:pPr>
                      <a:r>
                        <a:rPr lang="en-US" sz="1000" dirty="0">
                          <a:solidFill>
                            <a:srgbClr val="FFFFFF"/>
                          </a:solidFill>
                          <a:effectLst/>
                          <a:latin typeface="+mn-lt"/>
                          <a:ea typeface="Calibri" panose="020F0502020204030204" pitchFamily="34" charset="0"/>
                          <a:cs typeface="Times" pitchFamily="2" charset="0"/>
                        </a:rPr>
                        <a:t>Female Respondents</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tx1"/>
                    </a:solidFill>
                  </a:tcPr>
                </a:tc>
                <a:extLst>
                  <a:ext uri="{0D108BD9-81ED-4DB2-BD59-A6C34878D82A}">
                    <a16:rowId xmlns:a16="http://schemas.microsoft.com/office/drawing/2014/main" val="2136913642"/>
                  </a:ext>
                </a:extLst>
              </a:tr>
              <a:tr h="238760">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Agree</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solidFill>
                      <a:srgbClr val="FFF7C2"/>
                    </a:solidFill>
                  </a:tcPr>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pitchFamily="2" charset="0"/>
                        </a:rPr>
                        <a:t>49.66%</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F7C2"/>
                    </a:solidFill>
                  </a:tcPr>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48.67%</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pitchFamily="2" charset="0"/>
                        </a:rPr>
                        <a:t>49.92%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88493736"/>
                  </a:ext>
                </a:extLst>
              </a:tr>
              <a:tr h="172720">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Disagree</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43.17%</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44.00%</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42.95%</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29453445"/>
                  </a:ext>
                </a:extLst>
              </a:tr>
              <a:tr h="182880">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Not Sure</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7.17%</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a:solidFill>
                            <a:srgbClr val="000000"/>
                          </a:solidFill>
                          <a:effectLst/>
                          <a:latin typeface="+mn-lt"/>
                          <a:ea typeface="Calibri" panose="020F0502020204030204" pitchFamily="34" charset="0"/>
                          <a:cs typeface="Times" pitchFamily="2" charset="0"/>
                        </a:rPr>
                        <a:t>7.33%</a:t>
                      </a:r>
                      <a:endParaRPr lang="en-US" sz="1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800"/>
                        </a:lnSpc>
                        <a:spcBef>
                          <a:spcPts val="0"/>
                        </a:spcBef>
                        <a:spcAft>
                          <a:spcPts val="0"/>
                        </a:spcAft>
                      </a:pPr>
                      <a:r>
                        <a:rPr lang="en-US" sz="1000" dirty="0">
                          <a:solidFill>
                            <a:srgbClr val="000000"/>
                          </a:solidFill>
                          <a:effectLst/>
                          <a:latin typeface="+mn-lt"/>
                          <a:ea typeface="Calibri" panose="020F0502020204030204" pitchFamily="34" charset="0"/>
                          <a:cs typeface="Times" pitchFamily="2" charset="0"/>
                        </a:rPr>
                        <a:t>7.13%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071894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0" y="15925"/>
            <a:ext cx="9144000" cy="709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rgbClr val="FFFFFF"/>
                </a:solidFill>
                <a:latin typeface="Roboto"/>
                <a:ea typeface="Roboto"/>
                <a:cs typeface="Roboto"/>
                <a:sym typeface="Roboto"/>
              </a:rPr>
              <a:t>26. Some of the offending behavior is exhibited by a person who is perceived to</a:t>
            </a:r>
          </a:p>
          <a:p>
            <a:pPr marL="0" lvl="0" indent="0" algn="ctr" rtl="0">
              <a:spcBef>
                <a:spcPts val="0"/>
              </a:spcBef>
              <a:spcAft>
                <a:spcPts val="0"/>
              </a:spcAft>
              <a:buNone/>
            </a:pPr>
            <a:r>
              <a:rPr lang="en-US" sz="1800" dirty="0">
                <a:solidFill>
                  <a:srgbClr val="FFFFFF"/>
                </a:solidFill>
                <a:latin typeface="Roboto"/>
                <a:ea typeface="Roboto"/>
                <a:cs typeface="Roboto"/>
                <a:sym typeface="Roboto"/>
              </a:rPr>
              <a:t>have the ear of very powerful partner(s).</a:t>
            </a:r>
            <a:endParaRPr lang="en-US"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F011B7D-6707-ED47-9A0C-54CF1EDC234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58</a:t>
            </a:fld>
            <a:endParaRPr lang="en"/>
          </a:p>
        </p:txBody>
      </p:sp>
      <p:sp>
        <p:nvSpPr>
          <p:cNvPr id="3" name="Rectangle 2">
            <a:extLst>
              <a:ext uri="{FF2B5EF4-FFF2-40B4-BE49-F238E27FC236}">
                <a16:creationId xmlns:a16="http://schemas.microsoft.com/office/drawing/2014/main" id="{B495907A-3491-2C41-A0B8-A68C85FD7922}"/>
              </a:ext>
            </a:extLst>
          </p:cNvPr>
          <p:cNvSpPr/>
          <p:nvPr/>
        </p:nvSpPr>
        <p:spPr>
          <a:xfrm>
            <a:off x="1583267" y="1449279"/>
            <a:ext cx="5325533" cy="954107"/>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Does not apply to our organization	</a:t>
            </a:r>
          </a:p>
          <a:p>
            <a:pPr marL="285750" indent="-285750">
              <a:buFont typeface="Arial" panose="020B0604020202020204" pitchFamily="34" charset="0"/>
              <a:buChar char="•"/>
            </a:pPr>
            <a:r>
              <a:rPr lang="en-US" dirty="0">
                <a:latin typeface="Arial" panose="020B0604020202020204" pitchFamily="34" charset="0"/>
              </a:rPr>
              <a:t>In the past	</a:t>
            </a:r>
          </a:p>
          <a:p>
            <a:r>
              <a:rPr lang="en-US" dirty="0">
                <a:latin typeface="Arial" panose="020B0604020202020204" pitchFamily="34" charset="0"/>
              </a:rPr>
              <a:t>	</a:t>
            </a:r>
          </a:p>
          <a:p>
            <a:r>
              <a:rPr lang="en-US" dirty="0">
                <a:latin typeface="Arial" panose="020B0604020202020204" pitchFamily="34" charset="0"/>
              </a:rPr>
              <a:t>	</a:t>
            </a:r>
          </a:p>
        </p:txBody>
      </p:sp>
    </p:spTree>
    <p:extLst>
      <p:ext uri="{BB962C8B-B14F-4D97-AF65-F5344CB8AC3E}">
        <p14:creationId xmlns:p14="http://schemas.microsoft.com/office/powerpoint/2010/main" val="89258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title="Chart"/>
          <p:cNvPicPr preferRelativeResize="0"/>
          <p:nvPr/>
        </p:nvPicPr>
        <p:blipFill>
          <a:blip r:embed="rId3">
            <a:alphaModFix/>
          </a:blip>
          <a:stretch>
            <a:fillRect/>
          </a:stretch>
        </p:blipFill>
        <p:spPr>
          <a:xfrm>
            <a:off x="2618509" y="610678"/>
            <a:ext cx="3906981" cy="2532160"/>
          </a:xfrm>
          <a:prstGeom prst="rect">
            <a:avLst/>
          </a:prstGeom>
          <a:noFill/>
          <a:ln>
            <a:noFill/>
          </a:ln>
        </p:spPr>
      </p:pic>
      <p:sp>
        <p:nvSpPr>
          <p:cNvPr id="68" name="Shape 68"/>
          <p:cNvSpPr txBox="1"/>
          <p:nvPr/>
        </p:nvSpPr>
        <p:spPr>
          <a:xfrm>
            <a:off x="-1" y="0"/>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dirty="0">
                <a:solidFill>
                  <a:schemeClr val="lt1"/>
                </a:solidFill>
                <a:latin typeface="Roboto"/>
                <a:ea typeface="Roboto"/>
                <a:cs typeface="Roboto"/>
                <a:sym typeface="Roboto"/>
              </a:rPr>
              <a:t>2. Number of lawyers at firm</a:t>
            </a:r>
            <a:endParaRPr sz="1800" dirty="0">
              <a:solidFill>
                <a:schemeClr val="lt1"/>
              </a:solidFill>
              <a:latin typeface="Roboto"/>
              <a:ea typeface="Roboto"/>
              <a:cs typeface="Roboto"/>
              <a:sym typeface="Roboto"/>
            </a:endParaRPr>
          </a:p>
        </p:txBody>
      </p:sp>
      <p:graphicFrame>
        <p:nvGraphicFramePr>
          <p:cNvPr id="69" name="Shape 69"/>
          <p:cNvGraphicFramePr/>
          <p:nvPr>
            <p:extLst>
              <p:ext uri="{D42A27DB-BD31-4B8C-83A1-F6EECF244321}">
                <p14:modId xmlns:p14="http://schemas.microsoft.com/office/powerpoint/2010/main" val="1158181812"/>
              </p:ext>
            </p:extLst>
          </p:nvPr>
        </p:nvGraphicFramePr>
        <p:xfrm>
          <a:off x="2701634" y="3345412"/>
          <a:ext cx="3823856" cy="1506215"/>
        </p:xfrm>
        <a:graphic>
          <a:graphicData uri="http://schemas.openxmlformats.org/drawingml/2006/table">
            <a:tbl>
              <a:tblPr>
                <a:noFill/>
                <a:tableStyleId>{A7998867-1649-4404-A499-E53BE39F8365}</a:tableStyleId>
              </a:tblPr>
              <a:tblGrid>
                <a:gridCol w="1911928">
                  <a:extLst>
                    <a:ext uri="{9D8B030D-6E8A-4147-A177-3AD203B41FA5}">
                      <a16:colId xmlns:a16="http://schemas.microsoft.com/office/drawing/2014/main" val="20000"/>
                    </a:ext>
                  </a:extLst>
                </a:gridCol>
                <a:gridCol w="1911928">
                  <a:extLst>
                    <a:ext uri="{9D8B030D-6E8A-4147-A177-3AD203B41FA5}">
                      <a16:colId xmlns:a16="http://schemas.microsoft.com/office/drawing/2014/main" val="20001"/>
                    </a:ext>
                  </a:extLst>
                </a:gridCol>
              </a:tblGrid>
              <a:tr h="354521">
                <a:tc>
                  <a:txBody>
                    <a:bodyPr/>
                    <a:lstStyle/>
                    <a:p>
                      <a:pPr marL="0" lvl="0" indent="0" algn="ctr" rtl="0">
                        <a:lnSpc>
                          <a:spcPct val="115000"/>
                        </a:lnSpc>
                        <a:spcBef>
                          <a:spcPts val="0"/>
                        </a:spcBef>
                        <a:spcAft>
                          <a:spcPts val="0"/>
                        </a:spcAft>
                        <a:buNone/>
                      </a:pPr>
                      <a:r>
                        <a:rPr lang="en" sz="1000" b="1" dirty="0">
                          <a:solidFill>
                            <a:srgbClr val="FFFFFF"/>
                          </a:solidFill>
                          <a:latin typeface="Roboto"/>
                          <a:ea typeface="Roboto"/>
                          <a:cs typeface="Roboto"/>
                          <a:sym typeface="Roboto"/>
                        </a:rPr>
                        <a:t>Firm Size by # of Attorneys</a:t>
                      </a:r>
                      <a:endParaRPr sz="1000" b="1"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1" dirty="0">
                          <a:solidFill>
                            <a:srgbClr val="FFFFFF"/>
                          </a:solidFill>
                          <a:latin typeface="Roboto"/>
                          <a:ea typeface="Roboto"/>
                          <a:cs typeface="Roboto"/>
                          <a:sym typeface="Roboto"/>
                        </a:rPr>
                        <a:t>Respondents</a:t>
                      </a:r>
                      <a:endParaRPr sz="1000" b="1"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45762">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&lt;10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12.82%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5533">
                <a:tc>
                  <a:txBody>
                    <a:bodyPr/>
                    <a:lstStyle/>
                    <a:p>
                      <a:pPr marL="0" lvl="0" indent="0" algn="ctr" rtl="0">
                        <a:lnSpc>
                          <a:spcPct val="115000"/>
                        </a:lnSpc>
                        <a:spcBef>
                          <a:spcPts val="0"/>
                        </a:spcBef>
                        <a:spcAft>
                          <a:spcPts val="0"/>
                        </a:spcAft>
                        <a:buNone/>
                      </a:pPr>
                      <a:r>
                        <a:rPr lang="en" sz="1000" dirty="0">
                          <a:solidFill>
                            <a:schemeClr val="tx1"/>
                          </a:solidFill>
                          <a:latin typeface="Roboto"/>
                          <a:ea typeface="Roboto"/>
                          <a:cs typeface="Roboto"/>
                          <a:sym typeface="Roboto"/>
                        </a:rPr>
                        <a:t>11-55</a:t>
                      </a:r>
                      <a:endParaRPr sz="1000" dirty="0">
                        <a:solidFill>
                          <a:schemeClr val="tx1"/>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solidFill>
                            <a:schemeClr val="tx1"/>
                          </a:solidFill>
                          <a:latin typeface="Roboto"/>
                          <a:ea typeface="Roboto"/>
                          <a:cs typeface="Roboto"/>
                          <a:sym typeface="Roboto"/>
                        </a:rPr>
                        <a:t>50.58%</a:t>
                      </a:r>
                      <a:endParaRPr sz="1000" dirty="0">
                        <a:solidFill>
                          <a:schemeClr val="tx1"/>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extLst>
                  <a:ext uri="{0D108BD9-81ED-4DB2-BD59-A6C34878D82A}">
                    <a16:rowId xmlns:a16="http://schemas.microsoft.com/office/drawing/2014/main" val="10002"/>
                  </a:ext>
                </a:extLst>
              </a:tr>
              <a:tr h="22013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56-100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15.15%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2013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101-400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11.66%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2013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&gt;400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9.79%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2BDB4B3B-04BA-1145-AAAF-9BFBF66A19A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0" y="15925"/>
            <a:ext cx="9144000" cy="7188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27. There seems to be less attention on this issue than on other </a:t>
            </a:r>
          </a:p>
          <a:p>
            <a:pPr marL="0" lvl="0" indent="0" algn="ctr" rtl="0">
              <a:spcBef>
                <a:spcPts val="0"/>
              </a:spcBef>
              <a:spcAft>
                <a:spcPts val="0"/>
              </a:spcAft>
              <a:buNone/>
            </a:pPr>
            <a:r>
              <a:rPr lang="en" sz="1800" dirty="0">
                <a:solidFill>
                  <a:srgbClr val="FFFFFF"/>
                </a:solidFill>
                <a:latin typeface="Roboto"/>
                <a:ea typeface="Roboto"/>
                <a:cs typeface="Roboto"/>
                <a:sym typeface="Roboto"/>
              </a:rPr>
              <a:t>basic workplace conditions.</a:t>
            </a:r>
            <a:endParaRPr sz="1800" dirty="0">
              <a:solidFill>
                <a:schemeClr val="lt1"/>
              </a:solidFill>
              <a:latin typeface="Roboto"/>
              <a:ea typeface="Roboto"/>
              <a:cs typeface="Roboto"/>
              <a:sym typeface="Roboto"/>
            </a:endParaRPr>
          </a:p>
        </p:txBody>
      </p:sp>
      <p:pic>
        <p:nvPicPr>
          <p:cNvPr id="268" name="Shape 268" title="Chart"/>
          <p:cNvPicPr preferRelativeResize="0"/>
          <p:nvPr/>
        </p:nvPicPr>
        <p:blipFill>
          <a:blip r:embed="rId3">
            <a:alphaModFix/>
          </a:blip>
          <a:stretch>
            <a:fillRect/>
          </a:stretch>
        </p:blipFill>
        <p:spPr>
          <a:xfrm>
            <a:off x="2301133" y="765951"/>
            <a:ext cx="4541733" cy="2824789"/>
          </a:xfrm>
          <a:prstGeom prst="rect">
            <a:avLst/>
          </a:prstGeom>
          <a:noFill/>
          <a:ln>
            <a:noFill/>
          </a:ln>
        </p:spPr>
      </p:pic>
      <p:graphicFrame>
        <p:nvGraphicFramePr>
          <p:cNvPr id="269" name="Shape 269"/>
          <p:cNvGraphicFramePr/>
          <p:nvPr>
            <p:extLst>
              <p:ext uri="{D42A27DB-BD31-4B8C-83A1-F6EECF244321}">
                <p14:modId xmlns:p14="http://schemas.microsoft.com/office/powerpoint/2010/main" val="1694529973"/>
              </p:ext>
            </p:extLst>
          </p:nvPr>
        </p:nvGraphicFramePr>
        <p:xfrm>
          <a:off x="2010832" y="3851667"/>
          <a:ext cx="5122333" cy="1008350"/>
        </p:xfrm>
        <a:graphic>
          <a:graphicData uri="http://schemas.openxmlformats.org/drawingml/2006/table">
            <a:tbl>
              <a:tblPr>
                <a:noFill/>
                <a:tableStyleId>{A7998867-1649-4404-A499-E53BE39F8365}</a:tableStyleId>
              </a:tblPr>
              <a:tblGrid>
                <a:gridCol w="1520508">
                  <a:extLst>
                    <a:ext uri="{9D8B030D-6E8A-4147-A177-3AD203B41FA5}">
                      <a16:colId xmlns:a16="http://schemas.microsoft.com/office/drawing/2014/main" val="20000"/>
                    </a:ext>
                  </a:extLst>
                </a:gridCol>
                <a:gridCol w="1138025">
                  <a:extLst>
                    <a:ext uri="{9D8B030D-6E8A-4147-A177-3AD203B41FA5}">
                      <a16:colId xmlns:a16="http://schemas.microsoft.com/office/drawing/2014/main" val="20001"/>
                    </a:ext>
                  </a:extLst>
                </a:gridCol>
                <a:gridCol w="1138025">
                  <a:extLst>
                    <a:ext uri="{9D8B030D-6E8A-4147-A177-3AD203B41FA5}">
                      <a16:colId xmlns:a16="http://schemas.microsoft.com/office/drawing/2014/main" val="20002"/>
                    </a:ext>
                  </a:extLst>
                </a:gridCol>
                <a:gridCol w="1325775">
                  <a:extLst>
                    <a:ext uri="{9D8B030D-6E8A-4147-A177-3AD203B41FA5}">
                      <a16:colId xmlns:a16="http://schemas.microsoft.com/office/drawing/2014/main" val="20003"/>
                    </a:ext>
                  </a:extLst>
                </a:gridCol>
              </a:tblGrid>
              <a:tr h="38052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092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55.91%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55.10%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56.11%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92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39.42%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40.82%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39.07%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92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4.67%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4.08%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4.82%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1775D0E7-83B6-7445-8517-24A55B0FAEA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59</a:t>
            </a:fld>
            <a:endParaRPr lang="e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0" y="15925"/>
            <a:ext cx="9144000" cy="7188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27. There seems to be less attention on this issue than on other </a:t>
            </a:r>
          </a:p>
          <a:p>
            <a:pPr marL="0" lvl="0" indent="0" algn="ctr" rtl="0">
              <a:spcBef>
                <a:spcPts val="0"/>
              </a:spcBef>
              <a:spcAft>
                <a:spcPts val="0"/>
              </a:spcAft>
              <a:buNone/>
            </a:pPr>
            <a:r>
              <a:rPr lang="en" sz="1800" dirty="0">
                <a:solidFill>
                  <a:srgbClr val="FFFFFF"/>
                </a:solidFill>
                <a:latin typeface="Roboto"/>
                <a:ea typeface="Roboto"/>
                <a:cs typeface="Roboto"/>
                <a:sym typeface="Roboto"/>
              </a:rPr>
              <a:t>basic workplace conditions.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1775D0E7-83B6-7445-8517-24A55B0FAEA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60</a:t>
            </a:fld>
            <a:endParaRPr lang="en"/>
          </a:p>
        </p:txBody>
      </p:sp>
      <p:sp>
        <p:nvSpPr>
          <p:cNvPr id="3" name="Rectangle 2">
            <a:extLst>
              <a:ext uri="{FF2B5EF4-FFF2-40B4-BE49-F238E27FC236}">
                <a16:creationId xmlns:a16="http://schemas.microsoft.com/office/drawing/2014/main" id="{75DFA669-792A-4844-9D47-60F304635C52}"/>
              </a:ext>
            </a:extLst>
          </p:cNvPr>
          <p:cNvSpPr/>
          <p:nvPr/>
        </p:nvSpPr>
        <p:spPr>
          <a:xfrm>
            <a:off x="1143000" y="1200150"/>
            <a:ext cx="7103533" cy="196977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Agree because we really have had a single issue and most people were never aware of it.	</a:t>
            </a:r>
          </a:p>
          <a:p>
            <a:pPr marL="285750" indent="-285750">
              <a:buFont typeface="Arial" panose="020B0604020202020204" pitchFamily="34" charset="0"/>
              <a:buChar char="•"/>
            </a:pPr>
            <a:r>
              <a:rPr lang="en-US" dirty="0">
                <a:latin typeface="Arial" panose="020B0604020202020204" pitchFamily="34" charset="0"/>
              </a:rPr>
              <a:t>But only because there are no issues, not due to lack of importance	</a:t>
            </a:r>
          </a:p>
          <a:p>
            <a:pPr marL="285750" indent="-285750">
              <a:buFont typeface="Arial" panose="020B0604020202020204" pitchFamily="34" charset="0"/>
              <a:buChar char="•"/>
            </a:pPr>
            <a:r>
              <a:rPr lang="en-US" dirty="0">
                <a:latin typeface="Arial" panose="020B0604020202020204" pitchFamily="34" charset="0"/>
              </a:rPr>
              <a:t>Given that I am not aware of a problem in this regard, I am not sure that more attention needs to be paid.	</a:t>
            </a:r>
          </a:p>
          <a:p>
            <a:pPr marL="285750" indent="-285750">
              <a:buFont typeface="Arial" panose="020B0604020202020204" pitchFamily="34" charset="0"/>
              <a:buChar char="•"/>
            </a:pPr>
            <a:r>
              <a:rPr lang="en-US" dirty="0">
                <a:latin typeface="Arial" panose="020B0604020202020204" pitchFamily="34" charset="0"/>
              </a:rPr>
              <a:t>Less attention to this topic because I/we periodically remind everyone about our policy (not a lot, but enough).	</a:t>
            </a:r>
          </a:p>
          <a:p>
            <a:pPr marL="285750" indent="-285750">
              <a:buFont typeface="Arial" panose="020B0604020202020204" pitchFamily="34" charset="0"/>
              <a:buChar char="•"/>
            </a:pPr>
            <a:r>
              <a:rPr lang="en-US" dirty="0">
                <a:latin typeface="Arial" panose="020B0604020202020204" pitchFamily="34" charset="0"/>
              </a:rPr>
              <a:t>This issue is treated equally in comparison with other workplace conditions 	</a:t>
            </a:r>
          </a:p>
          <a:p>
            <a:r>
              <a:rPr lang="en-US" sz="1000" dirty="0">
                <a:latin typeface="Arial" panose="020B0604020202020204" pitchFamily="34" charset="0"/>
              </a:rPr>
              <a:t>	</a:t>
            </a:r>
          </a:p>
        </p:txBody>
      </p:sp>
    </p:spTree>
    <p:extLst>
      <p:ext uri="{BB962C8B-B14F-4D97-AF65-F5344CB8AC3E}">
        <p14:creationId xmlns:p14="http://schemas.microsoft.com/office/powerpoint/2010/main" val="1297688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0" y="15925"/>
            <a:ext cx="9144000" cy="441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28. Our firm has conducted internal investigations using lawyer(s) at the firm.</a:t>
            </a:r>
            <a:endParaRPr sz="1800" dirty="0">
              <a:solidFill>
                <a:schemeClr val="lt1"/>
              </a:solidFill>
              <a:latin typeface="Roboto"/>
              <a:ea typeface="Roboto"/>
              <a:cs typeface="Roboto"/>
              <a:sym typeface="Roboto"/>
            </a:endParaRPr>
          </a:p>
        </p:txBody>
      </p:sp>
      <p:pic>
        <p:nvPicPr>
          <p:cNvPr id="276" name="Shape 276" title="Chart"/>
          <p:cNvPicPr preferRelativeResize="0"/>
          <p:nvPr/>
        </p:nvPicPr>
        <p:blipFill>
          <a:blip r:embed="rId3">
            <a:alphaModFix/>
          </a:blip>
          <a:stretch>
            <a:fillRect/>
          </a:stretch>
        </p:blipFill>
        <p:spPr>
          <a:xfrm>
            <a:off x="2273299" y="681964"/>
            <a:ext cx="4597401" cy="2899712"/>
          </a:xfrm>
          <a:prstGeom prst="rect">
            <a:avLst/>
          </a:prstGeom>
          <a:noFill/>
          <a:ln>
            <a:noFill/>
          </a:ln>
        </p:spPr>
      </p:pic>
      <p:graphicFrame>
        <p:nvGraphicFramePr>
          <p:cNvPr id="277" name="Shape 277"/>
          <p:cNvGraphicFramePr/>
          <p:nvPr>
            <p:extLst>
              <p:ext uri="{D42A27DB-BD31-4B8C-83A1-F6EECF244321}">
                <p14:modId xmlns:p14="http://schemas.microsoft.com/office/powerpoint/2010/main" val="726124658"/>
              </p:ext>
            </p:extLst>
          </p:nvPr>
        </p:nvGraphicFramePr>
        <p:xfrm>
          <a:off x="2122082" y="3873096"/>
          <a:ext cx="4899834" cy="986921"/>
        </p:xfrm>
        <a:graphic>
          <a:graphicData uri="http://schemas.openxmlformats.org/drawingml/2006/table">
            <a:tbl>
              <a:tblPr>
                <a:noFill/>
                <a:tableStyleId>{A7998867-1649-4404-A499-E53BE39F8365}</a:tableStyleId>
              </a:tblPr>
              <a:tblGrid>
                <a:gridCol w="1087375">
                  <a:extLst>
                    <a:ext uri="{9D8B030D-6E8A-4147-A177-3AD203B41FA5}">
                      <a16:colId xmlns:a16="http://schemas.microsoft.com/office/drawing/2014/main" val="20000"/>
                    </a:ext>
                  </a:extLst>
                </a:gridCol>
                <a:gridCol w="1087375">
                  <a:extLst>
                    <a:ext uri="{9D8B030D-6E8A-4147-A177-3AD203B41FA5}">
                      <a16:colId xmlns:a16="http://schemas.microsoft.com/office/drawing/2014/main" val="20001"/>
                    </a:ext>
                  </a:extLst>
                </a:gridCol>
                <a:gridCol w="1345017">
                  <a:extLst>
                    <a:ext uri="{9D8B030D-6E8A-4147-A177-3AD203B41FA5}">
                      <a16:colId xmlns:a16="http://schemas.microsoft.com/office/drawing/2014/main" val="20002"/>
                    </a:ext>
                  </a:extLst>
                </a:gridCol>
                <a:gridCol w="1380067">
                  <a:extLst>
                    <a:ext uri="{9D8B030D-6E8A-4147-A177-3AD203B41FA5}">
                      <a16:colId xmlns:a16="http://schemas.microsoft.com/office/drawing/2014/main" val="20003"/>
                    </a:ext>
                  </a:extLst>
                </a:gridCol>
              </a:tblGrid>
              <a:tr h="320201">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29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Yes</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highlight>
                            <a:srgbClr val="FFF7C2"/>
                          </a:highlight>
                          <a:latin typeface="Roboto"/>
                          <a:ea typeface="Roboto"/>
                          <a:cs typeface="Roboto"/>
                          <a:sym typeface="Roboto"/>
                        </a:rPr>
                        <a:t>37.62%</a:t>
                      </a:r>
                      <a:endParaRPr sz="1000" dirty="0">
                        <a:highlight>
                          <a:srgbClr val="FFF7C2"/>
                        </a:highlight>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48.39%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34.94%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1034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highlight>
                            <a:srgbClr val="FFF7C2"/>
                          </a:highlight>
                          <a:latin typeface="Roboto"/>
                          <a:ea typeface="Roboto"/>
                          <a:cs typeface="Roboto"/>
                          <a:sym typeface="Roboto"/>
                        </a:rPr>
                        <a:t>31.19%</a:t>
                      </a:r>
                      <a:endParaRPr sz="1000" dirty="0">
                        <a:highlight>
                          <a:srgbClr val="FFF7C2"/>
                        </a:highlight>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25.81%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32.53%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25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highlight>
                            <a:srgbClr val="FFF7C2"/>
                          </a:highlight>
                          <a:latin typeface="Roboto"/>
                          <a:ea typeface="Roboto"/>
                          <a:cs typeface="Roboto"/>
                          <a:sym typeface="Roboto"/>
                        </a:rPr>
                        <a:t>31.19%</a:t>
                      </a:r>
                      <a:endParaRPr sz="1000" dirty="0">
                        <a:highlight>
                          <a:srgbClr val="FFF7C2"/>
                        </a:highlight>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25.81%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32.53%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F6C48A9-6A56-5049-89B5-101718CCF92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61</a:t>
            </a:fld>
            <a:endParaRPr lang="e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0" y="15925"/>
            <a:ext cx="9144000" cy="441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28. Our firm has conducted internal investigations using lawyer(s) at the firm.</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4F6C48A9-6A56-5049-89B5-101718CCF92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62</a:t>
            </a:fld>
            <a:endParaRPr lang="en"/>
          </a:p>
        </p:txBody>
      </p:sp>
      <p:sp>
        <p:nvSpPr>
          <p:cNvPr id="3" name="Rectangle 2">
            <a:extLst>
              <a:ext uri="{FF2B5EF4-FFF2-40B4-BE49-F238E27FC236}">
                <a16:creationId xmlns:a16="http://schemas.microsoft.com/office/drawing/2014/main" id="{A5DC8C9F-E314-5D49-9C55-30AF7A63F493}"/>
              </a:ext>
            </a:extLst>
          </p:cNvPr>
          <p:cNvSpPr/>
          <p:nvPr/>
        </p:nvSpPr>
        <p:spPr>
          <a:xfrm>
            <a:off x="552306" y="895350"/>
            <a:ext cx="8204200" cy="3570208"/>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At a previous firm, we did use a lawyer for all investigations.	</a:t>
            </a:r>
          </a:p>
          <a:p>
            <a:pPr marL="171450" indent="-171450">
              <a:buFont typeface="Arial" panose="020B0604020202020204" pitchFamily="34" charset="0"/>
              <a:buChar char="•"/>
            </a:pPr>
            <a:r>
              <a:rPr lang="en-US" sz="1200" dirty="0">
                <a:latin typeface="Arial" panose="020B0604020202020204" pitchFamily="34" charset="0"/>
              </a:rPr>
              <a:t>But not specifically for this issue.	</a:t>
            </a:r>
          </a:p>
          <a:p>
            <a:pPr marL="171450" indent="-171450">
              <a:buFont typeface="Arial" panose="020B0604020202020204" pitchFamily="34" charset="0"/>
              <a:buChar char="•"/>
            </a:pPr>
            <a:r>
              <a:rPr lang="en-US" sz="1200" dirty="0">
                <a:latin typeface="Arial" panose="020B0604020202020204" pitchFamily="34" charset="0"/>
              </a:rPr>
              <a:t>For other serious issues, we have brought outside counsel.  Not sure what we'd do if there was a harassment allegation.	</a:t>
            </a:r>
          </a:p>
          <a:p>
            <a:pPr marL="171450" indent="-171450">
              <a:buFont typeface="Arial" panose="020B0604020202020204" pitchFamily="34" charset="0"/>
              <a:buChar char="•"/>
            </a:pPr>
            <a:r>
              <a:rPr lang="en-US" sz="1200" dirty="0">
                <a:latin typeface="Arial" panose="020B0604020202020204" pitchFamily="34" charset="0"/>
              </a:rPr>
              <a:t>Nearly a decade ago, we had 1 informal claim by a staffer against an associated.  </a:t>
            </a:r>
          </a:p>
          <a:p>
            <a:pPr marL="171450" indent="-171450">
              <a:buFont typeface="Arial" panose="020B0604020202020204" pitchFamily="34" charset="0"/>
              <a:buChar char="•"/>
            </a:pPr>
            <a:r>
              <a:rPr lang="en-US" sz="1200" dirty="0">
                <a:latin typeface="Arial" panose="020B0604020202020204" pitchFamily="34" charset="0"/>
              </a:rPr>
              <a:t>It was addressed and resolved, the associate was terminated. The situation was handled professionally, swiftly and according to policy.</a:t>
            </a:r>
          </a:p>
          <a:p>
            <a:pPr marL="171450" indent="-171450">
              <a:buFont typeface="Arial" panose="020B0604020202020204" pitchFamily="34" charset="0"/>
              <a:buChar char="•"/>
            </a:pPr>
            <a:r>
              <a:rPr lang="en-US" sz="1200" dirty="0">
                <a:latin typeface="Arial" panose="020B0604020202020204" pitchFamily="34" charset="0"/>
              </a:rPr>
              <a:t>Our HR and general counsel conduct investigations internally.	</a:t>
            </a:r>
          </a:p>
          <a:p>
            <a:pPr marL="171450" indent="-171450">
              <a:buFont typeface="Arial" panose="020B0604020202020204" pitchFamily="34" charset="0"/>
              <a:buChar char="•"/>
            </a:pPr>
            <a:r>
              <a:rPr lang="en-US" sz="1200" dirty="0">
                <a:latin typeface="Arial" panose="020B0604020202020204" pitchFamily="34" charset="0"/>
              </a:rPr>
              <a:t>The level of offense did not rise to hiring outside counsel to investigate.	</a:t>
            </a:r>
          </a:p>
          <a:p>
            <a:pPr marL="171450" indent="-171450">
              <a:buFont typeface="Arial" panose="020B0604020202020204" pitchFamily="34" charset="0"/>
              <a:buChar char="•"/>
            </a:pPr>
            <a:r>
              <a:rPr lang="en-US" sz="1200" dirty="0">
                <a:latin typeface="Arial" panose="020B0604020202020204" pitchFamily="34" charset="0"/>
              </a:rPr>
              <a:t>There are no issues related to sexual harassment at our firm. 	</a:t>
            </a:r>
          </a:p>
          <a:p>
            <a:pPr marL="171450" indent="-171450">
              <a:buFont typeface="Arial" panose="020B0604020202020204" pitchFamily="34" charset="0"/>
              <a:buChar char="•"/>
            </a:pPr>
            <a:r>
              <a:rPr lang="en-US" sz="1200" dirty="0">
                <a:latin typeface="Arial" panose="020B0604020202020204" pitchFamily="34" charset="0"/>
              </a:rPr>
              <a:t>Use outside counsel when needed. 	</a:t>
            </a:r>
          </a:p>
          <a:p>
            <a:pPr marL="171450" indent="-171450">
              <a:buFont typeface="Arial" panose="020B0604020202020204" pitchFamily="34" charset="0"/>
              <a:buChar char="•"/>
            </a:pPr>
            <a:r>
              <a:rPr lang="en-US" sz="1200" dirty="0">
                <a:latin typeface="Arial" panose="020B0604020202020204" pitchFamily="34" charset="0"/>
              </a:rPr>
              <a:t>Usually HR conducts, but under the guidance of internal counsel.  	</a:t>
            </a:r>
          </a:p>
          <a:p>
            <a:pPr marL="171450" indent="-171450">
              <a:buFont typeface="Arial" panose="020B0604020202020204" pitchFamily="34" charset="0"/>
              <a:buChar char="•"/>
            </a:pPr>
            <a:r>
              <a:rPr lang="en-US" sz="1200" dirty="0">
                <a:latin typeface="Arial" panose="020B0604020202020204" pitchFamily="34" charset="0"/>
              </a:rPr>
              <a:t>We had one internal investigation a long time ago. It was first handled by another attorney, but then we brought in an outside person.</a:t>
            </a:r>
          </a:p>
          <a:p>
            <a:pPr marL="171450" indent="-171450">
              <a:buFont typeface="Arial" panose="020B0604020202020204" pitchFamily="34" charset="0"/>
              <a:buChar char="•"/>
            </a:pPr>
            <a:r>
              <a:rPr lang="en-US" sz="1200" dirty="0">
                <a:latin typeface="Arial" panose="020B0604020202020204" pitchFamily="34" charset="0"/>
              </a:rPr>
              <a:t>We have conducted them but we do not have internal lawyers handle the investigations, except in a rare instance.  </a:t>
            </a:r>
          </a:p>
          <a:p>
            <a:pPr marL="171450" indent="-171450">
              <a:buFont typeface="Arial" panose="020B0604020202020204" pitchFamily="34" charset="0"/>
              <a:buChar char="•"/>
            </a:pPr>
            <a:r>
              <a:rPr lang="en-US" sz="1200" dirty="0">
                <a:latin typeface="Arial" panose="020B0604020202020204" pitchFamily="34" charset="0"/>
              </a:rPr>
              <a:t>Our labor lawyers provide guidance, but they typically don't do the investigations.	</a:t>
            </a:r>
          </a:p>
          <a:p>
            <a:pPr marL="171450" indent="-171450">
              <a:buFont typeface="Arial" panose="020B0604020202020204" pitchFamily="34" charset="0"/>
              <a:buChar char="•"/>
            </a:pPr>
            <a:r>
              <a:rPr lang="en-US" sz="1200" dirty="0">
                <a:latin typeface="Arial" panose="020B0604020202020204" pitchFamily="34" charset="0"/>
              </a:rPr>
              <a:t>We have not had any complaints about sexual harassment that have needed to be investigated.  When there are other complaints (bullying, nasty behavior, gender bias) they are investigated internally.	</a:t>
            </a:r>
          </a:p>
          <a:p>
            <a:endParaRPr lang="en-US" sz="1000" dirty="0">
              <a:latin typeface="Arial" panose="020B0604020202020204" pitchFamily="34" charset="0"/>
            </a:endParaRPr>
          </a:p>
        </p:txBody>
      </p:sp>
    </p:spTree>
    <p:extLst>
      <p:ext uri="{BB962C8B-B14F-4D97-AF65-F5344CB8AC3E}">
        <p14:creationId xmlns:p14="http://schemas.microsoft.com/office/powerpoint/2010/main" val="1481194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29. Our firm has conducted internal investigations using staff at the firm.</a:t>
            </a:r>
            <a:endParaRPr sz="1800" dirty="0">
              <a:solidFill>
                <a:schemeClr val="lt1"/>
              </a:solidFill>
              <a:latin typeface="Roboto"/>
              <a:ea typeface="Roboto"/>
              <a:cs typeface="Roboto"/>
              <a:sym typeface="Roboto"/>
            </a:endParaRPr>
          </a:p>
        </p:txBody>
      </p:sp>
      <p:pic>
        <p:nvPicPr>
          <p:cNvPr id="284" name="Shape 284" title="Chart"/>
          <p:cNvPicPr preferRelativeResize="0"/>
          <p:nvPr/>
        </p:nvPicPr>
        <p:blipFill>
          <a:blip r:embed="rId3">
            <a:alphaModFix/>
          </a:blip>
          <a:stretch>
            <a:fillRect/>
          </a:stretch>
        </p:blipFill>
        <p:spPr>
          <a:xfrm>
            <a:off x="2234141" y="673697"/>
            <a:ext cx="4675716" cy="2859714"/>
          </a:xfrm>
          <a:prstGeom prst="rect">
            <a:avLst/>
          </a:prstGeom>
          <a:noFill/>
          <a:ln>
            <a:noFill/>
          </a:ln>
        </p:spPr>
      </p:pic>
      <p:graphicFrame>
        <p:nvGraphicFramePr>
          <p:cNvPr id="285" name="Shape 285"/>
          <p:cNvGraphicFramePr/>
          <p:nvPr>
            <p:extLst>
              <p:ext uri="{D42A27DB-BD31-4B8C-83A1-F6EECF244321}">
                <p14:modId xmlns:p14="http://schemas.microsoft.com/office/powerpoint/2010/main" val="583043868"/>
              </p:ext>
            </p:extLst>
          </p:nvPr>
        </p:nvGraphicFramePr>
        <p:xfrm>
          <a:off x="2133599" y="3736083"/>
          <a:ext cx="4876801" cy="1015574"/>
        </p:xfrm>
        <a:graphic>
          <a:graphicData uri="http://schemas.openxmlformats.org/drawingml/2006/table">
            <a:tbl>
              <a:tblPr>
                <a:noFill/>
                <a:tableStyleId>{A7998867-1649-4404-A499-E53BE39F8365}</a:tableStyleId>
              </a:tblPr>
              <a:tblGrid>
                <a:gridCol w="1060325">
                  <a:extLst>
                    <a:ext uri="{9D8B030D-6E8A-4147-A177-3AD203B41FA5}">
                      <a16:colId xmlns:a16="http://schemas.microsoft.com/office/drawing/2014/main" val="20000"/>
                    </a:ext>
                  </a:extLst>
                </a:gridCol>
                <a:gridCol w="1060325">
                  <a:extLst>
                    <a:ext uri="{9D8B030D-6E8A-4147-A177-3AD203B41FA5}">
                      <a16:colId xmlns:a16="http://schemas.microsoft.com/office/drawing/2014/main" val="20001"/>
                    </a:ext>
                  </a:extLst>
                </a:gridCol>
                <a:gridCol w="1409951">
                  <a:extLst>
                    <a:ext uri="{9D8B030D-6E8A-4147-A177-3AD203B41FA5}">
                      <a16:colId xmlns:a16="http://schemas.microsoft.com/office/drawing/2014/main" val="20002"/>
                    </a:ext>
                  </a:extLst>
                </a:gridCol>
                <a:gridCol w="1346200">
                  <a:extLst>
                    <a:ext uri="{9D8B030D-6E8A-4147-A177-3AD203B41FA5}">
                      <a16:colId xmlns:a16="http://schemas.microsoft.com/office/drawing/2014/main" val="20003"/>
                    </a:ext>
                  </a:extLst>
                </a:gridCol>
              </a:tblGrid>
              <a:tr h="361784">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855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Yes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23.81%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34.31%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21.28%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55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59.81%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51.96%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61.70%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1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16.38%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13.73%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17.02%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8A05FFD3-0820-0B42-9F32-2CB1848BEEF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63</a:t>
            </a:fld>
            <a:endParaRPr lang="en"/>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29. Our firm has conducted internal investigations using staff at the firm.</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8A05FFD3-0820-0B42-9F32-2CB1848BEEF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64</a:t>
            </a:fld>
            <a:endParaRPr lang="en"/>
          </a:p>
        </p:txBody>
      </p:sp>
      <p:sp>
        <p:nvSpPr>
          <p:cNvPr id="3" name="Rectangle 2">
            <a:extLst>
              <a:ext uri="{FF2B5EF4-FFF2-40B4-BE49-F238E27FC236}">
                <a16:creationId xmlns:a16="http://schemas.microsoft.com/office/drawing/2014/main" id="{8816FFCD-8E38-A44B-815E-52AC5C49E777}"/>
              </a:ext>
            </a:extLst>
          </p:cNvPr>
          <p:cNvSpPr/>
          <p:nvPr/>
        </p:nvSpPr>
        <p:spPr>
          <a:xfrm>
            <a:off x="823980" y="971550"/>
            <a:ext cx="7662333" cy="1954381"/>
          </a:xfrm>
          <a:prstGeom prst="rect">
            <a:avLst/>
          </a:prstGeom>
        </p:spPr>
        <p:txBody>
          <a:bodyPr wrap="square">
            <a:spAutoFit/>
          </a:bodyPr>
          <a:lstStyle/>
          <a:p>
            <a:r>
              <a:rPr lang="en-US" sz="1100" dirty="0">
                <a:latin typeface="Arial" panose="020B0604020202020204" pitchFamily="34" charset="0"/>
              </a:rPr>
              <a:t>	</a:t>
            </a:r>
          </a:p>
          <a:p>
            <a:pPr marL="285750" indent="-285750">
              <a:buFont typeface="Arial" panose="020B0604020202020204" pitchFamily="34" charset="0"/>
              <a:buChar char="•"/>
            </a:pPr>
            <a:r>
              <a:rPr lang="en-US" sz="1100" dirty="0">
                <a:latin typeface="Arial" panose="020B0604020202020204" pitchFamily="34" charset="0"/>
              </a:rPr>
              <a:t>By staff I mean leaders of HR along with executive level partners.	</a:t>
            </a:r>
          </a:p>
          <a:p>
            <a:pPr marL="285750" indent="-285750">
              <a:buFont typeface="Arial" panose="020B0604020202020204" pitchFamily="34" charset="0"/>
              <a:buChar char="•"/>
            </a:pPr>
            <a:r>
              <a:rPr lang="en-US" sz="1100" dirty="0">
                <a:latin typeface="Arial" panose="020B0604020202020204" pitchFamily="34" charset="0"/>
              </a:rPr>
              <a:t>HR direct and COO.	</a:t>
            </a:r>
          </a:p>
          <a:p>
            <a:pPr marL="285750" indent="-285750">
              <a:buFont typeface="Arial" panose="020B0604020202020204" pitchFamily="34" charset="0"/>
              <a:buChar char="•"/>
            </a:pPr>
            <a:r>
              <a:rPr lang="en-US" sz="1100" dirty="0">
                <a:latin typeface="Arial" panose="020B0604020202020204" pitchFamily="34" charset="0"/>
              </a:rPr>
              <a:t>HR director was used.	</a:t>
            </a:r>
          </a:p>
          <a:p>
            <a:pPr marL="285750" indent="-285750">
              <a:buFont typeface="Arial" panose="020B0604020202020204" pitchFamily="34" charset="0"/>
              <a:buChar char="•"/>
            </a:pPr>
            <a:r>
              <a:rPr lang="en-US" sz="1100" dirty="0">
                <a:latin typeface="Arial" panose="020B0604020202020204" pitchFamily="34" charset="0"/>
              </a:rPr>
              <a:t>HR Manager.	</a:t>
            </a:r>
          </a:p>
          <a:p>
            <a:pPr marL="285750" indent="-285750">
              <a:buFont typeface="Arial" panose="020B0604020202020204" pitchFamily="34" charset="0"/>
              <a:buChar char="•"/>
            </a:pPr>
            <a:r>
              <a:rPr lang="en-US" sz="1100" dirty="0">
                <a:latin typeface="Arial" panose="020B0604020202020204" pitchFamily="34" charset="0"/>
              </a:rPr>
              <a:t>HR/Administrative Management.	</a:t>
            </a:r>
          </a:p>
          <a:p>
            <a:pPr marL="285750" indent="-285750">
              <a:buFont typeface="Arial" panose="020B0604020202020204" pitchFamily="34" charset="0"/>
              <a:buChar char="•"/>
            </a:pPr>
            <a:r>
              <a:rPr lang="en-US" sz="1100" dirty="0">
                <a:latin typeface="Arial" panose="020B0604020202020204" pitchFamily="34" charset="0"/>
              </a:rPr>
              <a:t>Our HR Director performs any such investigations.	</a:t>
            </a:r>
          </a:p>
          <a:p>
            <a:pPr marL="285750" indent="-285750">
              <a:buFont typeface="Arial" panose="020B0604020202020204" pitchFamily="34" charset="0"/>
              <a:buChar char="•"/>
            </a:pPr>
            <a:r>
              <a:rPr lang="en-US" sz="1100" dirty="0">
                <a:latin typeface="Arial" panose="020B0604020202020204" pitchFamily="34" charset="0"/>
              </a:rPr>
              <a:t>Same incident both area supervising partner and Office Manager were involved in investigation and resolution.	</a:t>
            </a:r>
          </a:p>
          <a:p>
            <a:pPr marL="285750" indent="-285750">
              <a:buFont typeface="Arial" panose="020B0604020202020204" pitchFamily="34" charset="0"/>
              <a:buChar char="•"/>
            </a:pPr>
            <a:r>
              <a:rPr lang="en-US" sz="1100" dirty="0">
                <a:latin typeface="Arial" panose="020B0604020202020204" pitchFamily="34" charset="0"/>
              </a:rPr>
              <a:t>Staff meaning Firm Administrator.		</a:t>
            </a:r>
          </a:p>
          <a:p>
            <a:pPr marL="285750" indent="-285750">
              <a:buFont typeface="Arial" panose="020B0604020202020204" pitchFamily="34" charset="0"/>
              <a:buChar char="•"/>
            </a:pPr>
            <a:r>
              <a:rPr lang="en-US" sz="1100" dirty="0">
                <a:latin typeface="Arial" panose="020B0604020202020204" pitchFamily="34" charset="0"/>
              </a:rPr>
              <a:t>When investigations are needed they are usually conducted by our Chief Human Resources Officer with support from our employment lawyer and/or general counsel.	</a:t>
            </a:r>
          </a:p>
        </p:txBody>
      </p:sp>
    </p:spTree>
    <p:extLst>
      <p:ext uri="{BB962C8B-B14F-4D97-AF65-F5344CB8AC3E}">
        <p14:creationId xmlns:p14="http://schemas.microsoft.com/office/powerpoint/2010/main" val="1841369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30. Our firm has conducted internal investigations using an outside law firm.</a:t>
            </a:r>
            <a:endParaRPr sz="1800" dirty="0">
              <a:solidFill>
                <a:schemeClr val="lt1"/>
              </a:solidFill>
              <a:latin typeface="Roboto"/>
              <a:ea typeface="Roboto"/>
              <a:cs typeface="Roboto"/>
              <a:sym typeface="Roboto"/>
            </a:endParaRPr>
          </a:p>
        </p:txBody>
      </p:sp>
      <p:pic>
        <p:nvPicPr>
          <p:cNvPr id="292" name="Shape 292" title="Chart"/>
          <p:cNvPicPr preferRelativeResize="0"/>
          <p:nvPr/>
        </p:nvPicPr>
        <p:blipFill>
          <a:blip r:embed="rId3">
            <a:alphaModFix/>
          </a:blip>
          <a:stretch>
            <a:fillRect/>
          </a:stretch>
        </p:blipFill>
        <p:spPr>
          <a:xfrm>
            <a:off x="2289175" y="749649"/>
            <a:ext cx="4565650" cy="2814534"/>
          </a:xfrm>
          <a:prstGeom prst="rect">
            <a:avLst/>
          </a:prstGeom>
          <a:noFill/>
          <a:ln>
            <a:noFill/>
          </a:ln>
        </p:spPr>
      </p:pic>
      <p:graphicFrame>
        <p:nvGraphicFramePr>
          <p:cNvPr id="293" name="Shape 293"/>
          <p:cNvGraphicFramePr/>
          <p:nvPr>
            <p:extLst>
              <p:ext uri="{D42A27DB-BD31-4B8C-83A1-F6EECF244321}">
                <p14:modId xmlns:p14="http://schemas.microsoft.com/office/powerpoint/2010/main" val="2078963787"/>
              </p:ext>
            </p:extLst>
          </p:nvPr>
        </p:nvGraphicFramePr>
        <p:xfrm>
          <a:off x="2271107" y="3842807"/>
          <a:ext cx="4953000" cy="879199"/>
        </p:xfrm>
        <a:graphic>
          <a:graphicData uri="http://schemas.openxmlformats.org/drawingml/2006/table">
            <a:tbl>
              <a:tblPr>
                <a:noFill/>
                <a:tableStyleId>{A7998867-1649-4404-A499-E53BE39F8365}</a:tableStyleId>
              </a:tblPr>
              <a:tblGrid>
                <a:gridCol w="1034400">
                  <a:extLst>
                    <a:ext uri="{9D8B030D-6E8A-4147-A177-3AD203B41FA5}">
                      <a16:colId xmlns:a16="http://schemas.microsoft.com/office/drawing/2014/main" val="20000"/>
                    </a:ext>
                  </a:extLst>
                </a:gridCol>
                <a:gridCol w="1133067">
                  <a:extLst>
                    <a:ext uri="{9D8B030D-6E8A-4147-A177-3AD203B41FA5}">
                      <a16:colId xmlns:a16="http://schemas.microsoft.com/office/drawing/2014/main" val="20001"/>
                    </a:ext>
                  </a:extLst>
                </a:gridCol>
                <a:gridCol w="1303866">
                  <a:extLst>
                    <a:ext uri="{9D8B030D-6E8A-4147-A177-3AD203B41FA5}">
                      <a16:colId xmlns:a16="http://schemas.microsoft.com/office/drawing/2014/main" val="20002"/>
                    </a:ext>
                  </a:extLst>
                </a:gridCol>
                <a:gridCol w="1481667">
                  <a:extLst>
                    <a:ext uri="{9D8B030D-6E8A-4147-A177-3AD203B41FA5}">
                      <a16:colId xmlns:a16="http://schemas.microsoft.com/office/drawing/2014/main" val="20003"/>
                    </a:ext>
                  </a:extLst>
                </a:gridCol>
              </a:tblGrid>
              <a:tr h="273084">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9095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Yes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8.13%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10.58%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7.55%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09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72.83%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73.08%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72.77%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35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19.04%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16.35%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19.68%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7225A7B-1F45-DE49-A798-FBEDE7AF3C6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65</a:t>
            </a:fld>
            <a:endParaRPr lang="en"/>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30. Our firm has conducted internal investigations using an outside law firm.</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67225A7B-1F45-DE49-A798-FBEDE7AF3C6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66</a:t>
            </a:fld>
            <a:endParaRPr lang="en"/>
          </a:p>
        </p:txBody>
      </p:sp>
      <p:sp>
        <p:nvSpPr>
          <p:cNvPr id="3" name="Rectangle 2">
            <a:extLst>
              <a:ext uri="{FF2B5EF4-FFF2-40B4-BE49-F238E27FC236}">
                <a16:creationId xmlns:a16="http://schemas.microsoft.com/office/drawing/2014/main" id="{C1F63F17-437C-D14D-9907-EB22155C0EF7}"/>
              </a:ext>
            </a:extLst>
          </p:cNvPr>
          <p:cNvSpPr/>
          <p:nvPr/>
        </p:nvSpPr>
        <p:spPr>
          <a:xfrm>
            <a:off x="762000" y="1123950"/>
            <a:ext cx="7476066" cy="600164"/>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rPr>
              <a:t>For advice on process only.		</a:t>
            </a:r>
          </a:p>
          <a:p>
            <a:pPr marL="171450" indent="-171450">
              <a:buFont typeface="Arial" panose="020B0604020202020204" pitchFamily="34" charset="0"/>
              <a:buChar char="•"/>
            </a:pPr>
            <a:r>
              <a:rPr lang="en-US" sz="1100" dirty="0">
                <a:latin typeface="Arial" panose="020B0604020202020204" pitchFamily="34" charset="0"/>
              </a:rPr>
              <a:t>Never allowed it to get to that point.		</a:t>
            </a:r>
          </a:p>
          <a:p>
            <a:pPr marL="171450" indent="-171450">
              <a:buFont typeface="Arial" panose="020B0604020202020204" pitchFamily="34" charset="0"/>
              <a:buChar char="•"/>
            </a:pPr>
            <a:r>
              <a:rPr lang="en-US" sz="1100" dirty="0">
                <a:latin typeface="Arial" panose="020B0604020202020204" pitchFamily="34" charset="0"/>
              </a:rPr>
              <a:t>We use our General Counsel legal services before going outside. But will if necessary.</a:t>
            </a:r>
          </a:p>
        </p:txBody>
      </p:sp>
    </p:spTree>
    <p:extLst>
      <p:ext uri="{BB962C8B-B14F-4D97-AF65-F5344CB8AC3E}">
        <p14:creationId xmlns:p14="http://schemas.microsoft.com/office/powerpoint/2010/main" val="4098484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31. Our firm has conducted internal investigations using a third-party investigator.</a:t>
            </a:r>
            <a:endParaRPr sz="1800" dirty="0">
              <a:solidFill>
                <a:schemeClr val="lt1"/>
              </a:solidFill>
              <a:latin typeface="Roboto"/>
              <a:ea typeface="Roboto"/>
              <a:cs typeface="Roboto"/>
              <a:sym typeface="Roboto"/>
            </a:endParaRPr>
          </a:p>
        </p:txBody>
      </p:sp>
      <p:pic>
        <p:nvPicPr>
          <p:cNvPr id="300" name="Shape 300" title="Chart"/>
          <p:cNvPicPr preferRelativeResize="0"/>
          <p:nvPr/>
        </p:nvPicPr>
        <p:blipFill>
          <a:blip r:embed="rId3">
            <a:alphaModFix/>
          </a:blip>
          <a:stretch>
            <a:fillRect/>
          </a:stretch>
        </p:blipFill>
        <p:spPr>
          <a:xfrm>
            <a:off x="2229934" y="590550"/>
            <a:ext cx="4650317" cy="2911119"/>
          </a:xfrm>
          <a:prstGeom prst="rect">
            <a:avLst/>
          </a:prstGeom>
          <a:noFill/>
          <a:ln>
            <a:noFill/>
          </a:ln>
        </p:spPr>
      </p:pic>
      <p:graphicFrame>
        <p:nvGraphicFramePr>
          <p:cNvPr id="301" name="Shape 301"/>
          <p:cNvGraphicFramePr/>
          <p:nvPr>
            <p:extLst>
              <p:ext uri="{D42A27DB-BD31-4B8C-83A1-F6EECF244321}">
                <p14:modId xmlns:p14="http://schemas.microsoft.com/office/powerpoint/2010/main" val="979524987"/>
              </p:ext>
            </p:extLst>
          </p:nvPr>
        </p:nvGraphicFramePr>
        <p:xfrm>
          <a:off x="1981200" y="3842679"/>
          <a:ext cx="5356251" cy="853335"/>
        </p:xfrm>
        <a:graphic>
          <a:graphicData uri="http://schemas.openxmlformats.org/drawingml/2006/table">
            <a:tbl>
              <a:tblPr>
                <a:noFill/>
                <a:tableStyleId>{A7998867-1649-4404-A499-E53BE39F8365}</a:tableStyleId>
              </a:tblPr>
              <a:tblGrid>
                <a:gridCol w="1209946">
                  <a:extLst>
                    <a:ext uri="{9D8B030D-6E8A-4147-A177-3AD203B41FA5}">
                      <a16:colId xmlns:a16="http://schemas.microsoft.com/office/drawing/2014/main" val="20000"/>
                    </a:ext>
                  </a:extLst>
                </a:gridCol>
                <a:gridCol w="1209946">
                  <a:extLst>
                    <a:ext uri="{9D8B030D-6E8A-4147-A177-3AD203B41FA5}">
                      <a16:colId xmlns:a16="http://schemas.microsoft.com/office/drawing/2014/main" val="20001"/>
                    </a:ext>
                  </a:extLst>
                </a:gridCol>
                <a:gridCol w="1370026">
                  <a:extLst>
                    <a:ext uri="{9D8B030D-6E8A-4147-A177-3AD203B41FA5}">
                      <a16:colId xmlns:a16="http://schemas.microsoft.com/office/drawing/2014/main" val="20002"/>
                    </a:ext>
                  </a:extLst>
                </a:gridCol>
                <a:gridCol w="1566333">
                  <a:extLst>
                    <a:ext uri="{9D8B030D-6E8A-4147-A177-3AD203B41FA5}">
                      <a16:colId xmlns:a16="http://schemas.microsoft.com/office/drawing/2014/main" val="20003"/>
                    </a:ext>
                  </a:extLst>
                </a:gridCol>
              </a:tblGrid>
              <a:tr h="135467">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847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Yes</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3.49%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1.90%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3.86%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47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No</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77.06%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81.90%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75.91%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94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19.45%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16.19%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20.23%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DA46DCD-AC18-0E40-A7F1-63ECB3D934B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67</a:t>
            </a:fld>
            <a:endParaRPr lang="e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31. Our firm has conducted internal investigations using a third-party investigator.</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4DA46DCD-AC18-0E40-A7F1-63ECB3D934B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68</a:t>
            </a:fld>
            <a:endParaRPr lang="en"/>
          </a:p>
        </p:txBody>
      </p:sp>
      <p:sp>
        <p:nvSpPr>
          <p:cNvPr id="3" name="Rectangle 2">
            <a:extLst>
              <a:ext uri="{FF2B5EF4-FFF2-40B4-BE49-F238E27FC236}">
                <a16:creationId xmlns:a16="http://schemas.microsoft.com/office/drawing/2014/main" id="{AB1E8D86-6413-914A-B6DE-EE0FE6EC0A65}"/>
              </a:ext>
            </a:extLst>
          </p:cNvPr>
          <p:cNvSpPr/>
          <p:nvPr/>
        </p:nvSpPr>
        <p:spPr>
          <a:xfrm>
            <a:off x="1676400" y="1123950"/>
            <a:ext cx="5638800" cy="738664"/>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Before my time with the firm		</a:t>
            </a:r>
          </a:p>
          <a:p>
            <a:pPr marL="285750" indent="-285750">
              <a:buFont typeface="Arial" panose="020B0604020202020204" pitchFamily="34" charset="0"/>
              <a:buChar char="•"/>
            </a:pPr>
            <a:r>
              <a:rPr lang="en-US" dirty="0">
                <a:latin typeface="Arial" panose="020B0604020202020204" pitchFamily="34" charset="0"/>
              </a:rPr>
              <a:t>I did at my last firm - only here 3 years and "no" during that time		</a:t>
            </a:r>
          </a:p>
        </p:txBody>
      </p:sp>
    </p:spTree>
    <p:extLst>
      <p:ext uri="{BB962C8B-B14F-4D97-AF65-F5344CB8AC3E}">
        <p14:creationId xmlns:p14="http://schemas.microsoft.com/office/powerpoint/2010/main" val="423350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6" name="Shape 76" title="Chart"/>
          <p:cNvPicPr preferRelativeResize="0"/>
          <p:nvPr/>
        </p:nvPicPr>
        <p:blipFill>
          <a:blip r:embed="rId3">
            <a:alphaModFix/>
          </a:blip>
          <a:stretch>
            <a:fillRect/>
          </a:stretch>
        </p:blipFill>
        <p:spPr>
          <a:xfrm>
            <a:off x="0" y="2184400"/>
            <a:ext cx="4896196" cy="2959100"/>
          </a:xfrm>
          <a:prstGeom prst="rect">
            <a:avLst/>
          </a:prstGeom>
          <a:noFill/>
          <a:ln>
            <a:noFill/>
          </a:ln>
        </p:spPr>
      </p:pic>
      <p:sp>
        <p:nvSpPr>
          <p:cNvPr id="75" name="Shape 75"/>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dirty="0">
                <a:solidFill>
                  <a:schemeClr val="lt1"/>
                </a:solidFill>
                <a:latin typeface="Roboto"/>
                <a:ea typeface="Roboto"/>
                <a:cs typeface="Roboto"/>
                <a:sym typeface="Roboto"/>
              </a:rPr>
              <a:t>3. My responsibilities include: (Check all that apply.)</a:t>
            </a:r>
            <a:endParaRPr sz="1800" dirty="0">
              <a:solidFill>
                <a:schemeClr val="lt1"/>
              </a:solidFill>
              <a:latin typeface="Roboto"/>
              <a:ea typeface="Roboto"/>
              <a:cs typeface="Roboto"/>
              <a:sym typeface="Roboto"/>
            </a:endParaRPr>
          </a:p>
          <a:p>
            <a:pPr marL="0" lvl="0" indent="0" algn="ctr" rtl="0">
              <a:spcBef>
                <a:spcPts val="0"/>
              </a:spcBef>
              <a:spcAft>
                <a:spcPts val="0"/>
              </a:spcAft>
              <a:buNone/>
            </a:pPr>
            <a:endParaRPr sz="1800" dirty="0">
              <a:solidFill>
                <a:schemeClr val="lt1"/>
              </a:solidFill>
              <a:latin typeface="Roboto"/>
              <a:ea typeface="Roboto"/>
              <a:cs typeface="Roboto"/>
              <a:sym typeface="Roboto"/>
            </a:endParaRPr>
          </a:p>
        </p:txBody>
      </p:sp>
      <p:graphicFrame>
        <p:nvGraphicFramePr>
          <p:cNvPr id="77" name="Shape 77"/>
          <p:cNvGraphicFramePr/>
          <p:nvPr>
            <p:extLst>
              <p:ext uri="{D42A27DB-BD31-4B8C-83A1-F6EECF244321}">
                <p14:modId xmlns:p14="http://schemas.microsoft.com/office/powerpoint/2010/main" val="4134908106"/>
              </p:ext>
            </p:extLst>
          </p:nvPr>
        </p:nvGraphicFramePr>
        <p:xfrm>
          <a:off x="3615267" y="535237"/>
          <a:ext cx="5257801" cy="2406625"/>
        </p:xfrm>
        <a:graphic>
          <a:graphicData uri="http://schemas.openxmlformats.org/drawingml/2006/table">
            <a:tbl>
              <a:tblPr>
                <a:noFill/>
                <a:tableStyleId>{A7998867-1649-4404-A499-E53BE39F8365}</a:tableStyleId>
              </a:tblPr>
              <a:tblGrid>
                <a:gridCol w="2031413">
                  <a:extLst>
                    <a:ext uri="{9D8B030D-6E8A-4147-A177-3AD203B41FA5}">
                      <a16:colId xmlns:a16="http://schemas.microsoft.com/office/drawing/2014/main" val="20000"/>
                    </a:ext>
                  </a:extLst>
                </a:gridCol>
                <a:gridCol w="1053043">
                  <a:extLst>
                    <a:ext uri="{9D8B030D-6E8A-4147-A177-3AD203B41FA5}">
                      <a16:colId xmlns:a16="http://schemas.microsoft.com/office/drawing/2014/main" val="20001"/>
                    </a:ext>
                  </a:extLst>
                </a:gridCol>
                <a:gridCol w="1073365">
                  <a:extLst>
                    <a:ext uri="{9D8B030D-6E8A-4147-A177-3AD203B41FA5}">
                      <a16:colId xmlns:a16="http://schemas.microsoft.com/office/drawing/2014/main" val="20002"/>
                    </a:ext>
                  </a:extLst>
                </a:gridCol>
                <a:gridCol w="1099980">
                  <a:extLst>
                    <a:ext uri="{9D8B030D-6E8A-4147-A177-3AD203B41FA5}">
                      <a16:colId xmlns:a16="http://schemas.microsoft.com/office/drawing/2014/main" val="20003"/>
                    </a:ext>
                  </a:extLst>
                </a:gridCol>
              </a:tblGrid>
              <a:tr h="332969">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Responsibility</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a:t>
                      </a:r>
                    </a:p>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Respondents </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a:t>
                      </a:r>
                    </a:p>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Respondents </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a:t>
                      </a:r>
                    </a:p>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77683">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Overall Firm-Wide management</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30.52%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35.26%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29.33%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77683">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HR Management</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23.44%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17.89%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24.83%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7768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Facilities Management</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14.26%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12.63%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14.66%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77683">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Financial Management</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13.09%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14.74%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12.68%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7768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Systems Management</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7.81%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7.89%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7.79%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7768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Practice Management</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5.07%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4.21%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5.28%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77683">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Marketing Management</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4.74%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841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Managing Partner/GC</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0.42%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1.58%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0.13%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77683">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Partner/Shareholder</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0.32%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1.05%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0.13%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177683">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Associate/Firm Attorney</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0.21%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0.00%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0.26%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D91F6020-9FDB-874E-8EC4-4B78D138AF3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32. Our firm has fired partners for harassment.</a:t>
            </a:r>
            <a:endParaRPr sz="1800" dirty="0">
              <a:solidFill>
                <a:schemeClr val="lt1"/>
              </a:solidFill>
              <a:latin typeface="Roboto"/>
              <a:ea typeface="Roboto"/>
              <a:cs typeface="Roboto"/>
              <a:sym typeface="Roboto"/>
            </a:endParaRPr>
          </a:p>
        </p:txBody>
      </p:sp>
      <p:pic>
        <p:nvPicPr>
          <p:cNvPr id="308" name="Shape 308" title="Chart"/>
          <p:cNvPicPr preferRelativeResize="0"/>
          <p:nvPr/>
        </p:nvPicPr>
        <p:blipFill>
          <a:blip r:embed="rId3">
            <a:alphaModFix/>
          </a:blip>
          <a:stretch>
            <a:fillRect/>
          </a:stretch>
        </p:blipFill>
        <p:spPr>
          <a:xfrm>
            <a:off x="2033495" y="623921"/>
            <a:ext cx="5096933" cy="2937933"/>
          </a:xfrm>
          <a:prstGeom prst="rect">
            <a:avLst/>
          </a:prstGeom>
          <a:noFill/>
          <a:ln>
            <a:noFill/>
          </a:ln>
        </p:spPr>
      </p:pic>
      <p:graphicFrame>
        <p:nvGraphicFramePr>
          <p:cNvPr id="309" name="Shape 309"/>
          <p:cNvGraphicFramePr/>
          <p:nvPr>
            <p:extLst>
              <p:ext uri="{D42A27DB-BD31-4B8C-83A1-F6EECF244321}">
                <p14:modId xmlns:p14="http://schemas.microsoft.com/office/powerpoint/2010/main" val="829188246"/>
              </p:ext>
            </p:extLst>
          </p:nvPr>
        </p:nvGraphicFramePr>
        <p:xfrm>
          <a:off x="2563679" y="3714750"/>
          <a:ext cx="4566749" cy="873902"/>
        </p:xfrm>
        <a:graphic>
          <a:graphicData uri="http://schemas.openxmlformats.org/drawingml/2006/table">
            <a:tbl>
              <a:tblPr>
                <a:noFill/>
                <a:tableStyleId>{A7998867-1649-4404-A499-E53BE39F8365}</a:tableStyleId>
              </a:tblPr>
              <a:tblGrid>
                <a:gridCol w="962575">
                  <a:extLst>
                    <a:ext uri="{9D8B030D-6E8A-4147-A177-3AD203B41FA5}">
                      <a16:colId xmlns:a16="http://schemas.microsoft.com/office/drawing/2014/main" val="20000"/>
                    </a:ext>
                  </a:extLst>
                </a:gridCol>
                <a:gridCol w="1072641">
                  <a:extLst>
                    <a:ext uri="{9D8B030D-6E8A-4147-A177-3AD203B41FA5}">
                      <a16:colId xmlns:a16="http://schemas.microsoft.com/office/drawing/2014/main" val="20001"/>
                    </a:ext>
                  </a:extLst>
                </a:gridCol>
                <a:gridCol w="1134533">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tblGrid>
              <a:tr h="228937">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916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Yes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5.31%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4.72%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5.45%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16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75.64%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79.25%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74.77%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23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19.05%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16.04%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19.77%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FF666B6-9D31-8E41-A8E3-35A740781C0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69</a:t>
            </a:fld>
            <a:endParaRPr lang="e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32. Our firm has fired partners for harassment.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4FF666B6-9D31-8E41-A8E3-35A740781C0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70</a:t>
            </a:fld>
            <a:endParaRPr lang="en"/>
          </a:p>
        </p:txBody>
      </p:sp>
      <p:sp>
        <p:nvSpPr>
          <p:cNvPr id="3" name="Rectangle 2">
            <a:extLst>
              <a:ext uri="{FF2B5EF4-FFF2-40B4-BE49-F238E27FC236}">
                <a16:creationId xmlns:a16="http://schemas.microsoft.com/office/drawing/2014/main" id="{55D19544-C1EA-4740-B5AE-00C365497259}"/>
              </a:ext>
            </a:extLst>
          </p:cNvPr>
          <p:cNvSpPr/>
          <p:nvPr/>
        </p:nvSpPr>
        <p:spPr>
          <a:xfrm>
            <a:off x="762000" y="1200150"/>
            <a:ext cx="8111067" cy="769441"/>
          </a:xfrm>
          <a:prstGeom prst="rect">
            <a:avLst/>
          </a:prstGeom>
        </p:spPr>
        <p:txBody>
          <a:bodyPr wrap="square">
            <a:spAutoFit/>
          </a:bodyPr>
          <a:lstStyle/>
          <a:p>
            <a:r>
              <a:rPr lang="en-US" sz="1100" dirty="0">
                <a:latin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rPr>
              <a:t>There has not been an issue involving a partner since I have been here.  There was one involving a senior person, of counsel, and we terminated him.	</a:t>
            </a:r>
          </a:p>
          <a:p>
            <a:pPr marL="171450" indent="-171450">
              <a:buFont typeface="Arial" panose="020B0604020202020204" pitchFamily="34" charset="0"/>
              <a:buChar char="•"/>
            </a:pPr>
            <a:r>
              <a:rPr lang="en-US" sz="1100" dirty="0">
                <a:latin typeface="Arial" panose="020B0604020202020204" pitchFamily="34" charset="0"/>
              </a:rPr>
              <a:t>We were told the attorney was asked to leave but the females do not believe it.	</a:t>
            </a:r>
          </a:p>
        </p:txBody>
      </p:sp>
    </p:spTree>
    <p:extLst>
      <p:ext uri="{BB962C8B-B14F-4D97-AF65-F5344CB8AC3E}">
        <p14:creationId xmlns:p14="http://schemas.microsoft.com/office/powerpoint/2010/main" val="424162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33. Our firm has fired associates for harassment.</a:t>
            </a:r>
            <a:endParaRPr sz="1800" dirty="0">
              <a:solidFill>
                <a:schemeClr val="lt1"/>
              </a:solidFill>
              <a:latin typeface="Roboto"/>
              <a:ea typeface="Roboto"/>
              <a:cs typeface="Roboto"/>
              <a:sym typeface="Roboto"/>
            </a:endParaRPr>
          </a:p>
        </p:txBody>
      </p:sp>
      <p:pic>
        <p:nvPicPr>
          <p:cNvPr id="316" name="Shape 316" title="Chart"/>
          <p:cNvPicPr preferRelativeResize="0"/>
          <p:nvPr/>
        </p:nvPicPr>
        <p:blipFill>
          <a:blip r:embed="rId3">
            <a:alphaModFix/>
          </a:blip>
          <a:stretch>
            <a:fillRect/>
          </a:stretch>
        </p:blipFill>
        <p:spPr>
          <a:xfrm>
            <a:off x="1981200" y="590550"/>
            <a:ext cx="4879667" cy="3040833"/>
          </a:xfrm>
          <a:prstGeom prst="rect">
            <a:avLst/>
          </a:prstGeom>
          <a:noFill/>
          <a:ln>
            <a:noFill/>
          </a:ln>
        </p:spPr>
      </p:pic>
      <p:graphicFrame>
        <p:nvGraphicFramePr>
          <p:cNvPr id="317" name="Shape 317"/>
          <p:cNvGraphicFramePr/>
          <p:nvPr>
            <p:extLst>
              <p:ext uri="{D42A27DB-BD31-4B8C-83A1-F6EECF244321}">
                <p14:modId xmlns:p14="http://schemas.microsoft.com/office/powerpoint/2010/main" val="652685276"/>
              </p:ext>
            </p:extLst>
          </p:nvPr>
        </p:nvGraphicFramePr>
        <p:xfrm>
          <a:off x="2286000" y="3867150"/>
          <a:ext cx="4735733" cy="891907"/>
        </p:xfrm>
        <a:graphic>
          <a:graphicData uri="http://schemas.openxmlformats.org/drawingml/2006/table">
            <a:tbl>
              <a:tblPr>
                <a:noFill/>
                <a:tableStyleId>{A7998867-1649-4404-A499-E53BE39F8365}</a:tableStyleId>
              </a:tblPr>
              <a:tblGrid>
                <a:gridCol w="924300">
                  <a:extLst>
                    <a:ext uri="{9D8B030D-6E8A-4147-A177-3AD203B41FA5}">
                      <a16:colId xmlns:a16="http://schemas.microsoft.com/office/drawing/2014/main" val="20000"/>
                    </a:ext>
                  </a:extLst>
                </a:gridCol>
                <a:gridCol w="1127500">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532466">
                  <a:extLst>
                    <a:ext uri="{9D8B030D-6E8A-4147-A177-3AD203B41FA5}">
                      <a16:colId xmlns:a16="http://schemas.microsoft.com/office/drawing/2014/main" val="20003"/>
                    </a:ext>
                  </a:extLst>
                </a:gridCol>
              </a:tblGrid>
              <a:tr h="237067">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39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Yes</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6.15%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8.33%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5.62%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639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73.78%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74.07%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73.71%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22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20.07%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17.59%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20.67%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9FC1FE6-7A64-4D40-B1DE-9CAB7D28A44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71</a:t>
            </a:fld>
            <a:endParaRPr lang="e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33. Our firm has fired associates for harassment.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09FC1FE6-7A64-4D40-B1DE-9CAB7D28A44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72</a:t>
            </a:fld>
            <a:endParaRPr lang="en"/>
          </a:p>
        </p:txBody>
      </p:sp>
      <p:sp>
        <p:nvSpPr>
          <p:cNvPr id="3" name="Rectangle 2">
            <a:extLst>
              <a:ext uri="{FF2B5EF4-FFF2-40B4-BE49-F238E27FC236}">
                <a16:creationId xmlns:a16="http://schemas.microsoft.com/office/drawing/2014/main" id="{80B479BC-5CB7-6047-B4BE-44953ACE7EFF}"/>
              </a:ext>
            </a:extLst>
          </p:cNvPr>
          <p:cNvSpPr/>
          <p:nvPr/>
        </p:nvSpPr>
        <p:spPr>
          <a:xfrm>
            <a:off x="914400" y="1276350"/>
            <a:ext cx="7518399" cy="1200329"/>
          </a:xfrm>
          <a:prstGeom prst="rect">
            <a:avLst/>
          </a:prstGeom>
        </p:spPr>
        <p:txBody>
          <a:bodyPr wrap="square">
            <a:spAutoFit/>
          </a:bodyPr>
          <a:lstStyle/>
          <a:p>
            <a:r>
              <a:rPr lang="en-US" sz="1200" dirty="0">
                <a:latin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rPr>
              <a:t>Harassment was only one issue leading to termination	</a:t>
            </a:r>
          </a:p>
          <a:p>
            <a:pPr marL="171450" indent="-171450">
              <a:buFont typeface="Arial" panose="020B0604020202020204" pitchFamily="34" charset="0"/>
              <a:buChar char="•"/>
            </a:pPr>
            <a:r>
              <a:rPr lang="en-US" sz="1200" dirty="0">
                <a:latin typeface="Arial" panose="020B0604020202020204" pitchFamily="34" charset="0"/>
              </a:rPr>
              <a:t>Over 20+ years ago.  One incident.	</a:t>
            </a:r>
          </a:p>
          <a:p>
            <a:pPr marL="171450" indent="-171450">
              <a:buFont typeface="Arial" panose="020B0604020202020204" pitchFamily="34" charset="0"/>
              <a:buChar char="•"/>
            </a:pPr>
            <a:r>
              <a:rPr lang="en-US" sz="1200" dirty="0">
                <a:latin typeface="Arial" panose="020B0604020202020204" pitchFamily="34" charset="0"/>
              </a:rPr>
              <a:t>The associate was in a relationship with the Shareholder.		</a:t>
            </a:r>
          </a:p>
          <a:p>
            <a:pPr marL="171450" indent="-171450">
              <a:buFont typeface="Arial" panose="020B0604020202020204" pitchFamily="34" charset="0"/>
              <a:buChar char="•"/>
            </a:pPr>
            <a:r>
              <a:rPr lang="en-US" sz="1200" dirty="0">
                <a:latin typeface="Arial" panose="020B0604020202020204" pitchFamily="34" charset="0"/>
              </a:rPr>
              <a:t>There may have been an associate terminated several years back due to inappropriate behavior	</a:t>
            </a:r>
          </a:p>
          <a:p>
            <a:pPr marL="171450" indent="-171450">
              <a:buFont typeface="Arial" panose="020B0604020202020204" pitchFamily="34" charset="0"/>
              <a:buChar char="•"/>
            </a:pPr>
            <a:r>
              <a:rPr lang="en-US" sz="1200" dirty="0">
                <a:latin typeface="Arial" panose="020B0604020202020204" pitchFamily="34" charset="0"/>
              </a:rPr>
              <a:t>Unofficially -  No formal cause of "harassment" was stated.	</a:t>
            </a:r>
          </a:p>
        </p:txBody>
      </p:sp>
    </p:spTree>
    <p:extLst>
      <p:ext uri="{BB962C8B-B14F-4D97-AF65-F5344CB8AC3E}">
        <p14:creationId xmlns:p14="http://schemas.microsoft.com/office/powerpoint/2010/main" val="1051537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34. Our firm has fired staff for harassment.</a:t>
            </a:r>
            <a:endParaRPr sz="1800" dirty="0">
              <a:solidFill>
                <a:schemeClr val="lt1"/>
              </a:solidFill>
              <a:latin typeface="Roboto"/>
              <a:ea typeface="Roboto"/>
              <a:cs typeface="Roboto"/>
              <a:sym typeface="Roboto"/>
            </a:endParaRPr>
          </a:p>
        </p:txBody>
      </p:sp>
      <p:pic>
        <p:nvPicPr>
          <p:cNvPr id="324" name="Shape 324" title="Chart"/>
          <p:cNvPicPr preferRelativeResize="0"/>
          <p:nvPr/>
        </p:nvPicPr>
        <p:blipFill>
          <a:blip r:embed="rId3">
            <a:alphaModFix/>
          </a:blip>
          <a:stretch>
            <a:fillRect/>
          </a:stretch>
        </p:blipFill>
        <p:spPr>
          <a:xfrm>
            <a:off x="2057400" y="637896"/>
            <a:ext cx="5198534" cy="3025708"/>
          </a:xfrm>
          <a:prstGeom prst="rect">
            <a:avLst/>
          </a:prstGeom>
          <a:noFill/>
          <a:ln>
            <a:noFill/>
          </a:ln>
        </p:spPr>
      </p:pic>
      <p:graphicFrame>
        <p:nvGraphicFramePr>
          <p:cNvPr id="325" name="Shape 325"/>
          <p:cNvGraphicFramePr/>
          <p:nvPr>
            <p:extLst>
              <p:ext uri="{D42A27DB-BD31-4B8C-83A1-F6EECF244321}">
                <p14:modId xmlns:p14="http://schemas.microsoft.com/office/powerpoint/2010/main" val="2163404076"/>
              </p:ext>
            </p:extLst>
          </p:nvPr>
        </p:nvGraphicFramePr>
        <p:xfrm>
          <a:off x="2599883" y="3830475"/>
          <a:ext cx="4656051" cy="996781"/>
        </p:xfrm>
        <a:graphic>
          <a:graphicData uri="http://schemas.openxmlformats.org/drawingml/2006/table">
            <a:tbl>
              <a:tblPr>
                <a:noFill/>
                <a:tableStyleId>{A7998867-1649-4404-A499-E53BE39F8365}</a:tableStyleId>
              </a:tblPr>
              <a:tblGrid>
                <a:gridCol w="969279">
                  <a:extLst>
                    <a:ext uri="{9D8B030D-6E8A-4147-A177-3AD203B41FA5}">
                      <a16:colId xmlns:a16="http://schemas.microsoft.com/office/drawing/2014/main" val="20000"/>
                    </a:ext>
                  </a:extLst>
                </a:gridCol>
                <a:gridCol w="1113284">
                  <a:extLst>
                    <a:ext uri="{9D8B030D-6E8A-4147-A177-3AD203B41FA5}">
                      <a16:colId xmlns:a16="http://schemas.microsoft.com/office/drawing/2014/main" val="20001"/>
                    </a:ext>
                  </a:extLst>
                </a:gridCol>
                <a:gridCol w="1201888">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18191">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Choice</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794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Yes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6.31%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12.15%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4.91%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794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73.69%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71.03%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74.33%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760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20.00%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16.82%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20.76%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16E31E2-D5A5-A149-8097-44E36FC9A5D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73</a:t>
            </a:fld>
            <a:endParaRPr lang="e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0" y="15925"/>
            <a:ext cx="9144000" cy="4551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34. Our firm has fired staff for harassment.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16E31E2-D5A5-A149-8097-44E36FC9A5D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74</a:t>
            </a:fld>
            <a:endParaRPr lang="en"/>
          </a:p>
        </p:txBody>
      </p:sp>
      <p:sp>
        <p:nvSpPr>
          <p:cNvPr id="3" name="Rectangle 2">
            <a:extLst>
              <a:ext uri="{FF2B5EF4-FFF2-40B4-BE49-F238E27FC236}">
                <a16:creationId xmlns:a16="http://schemas.microsoft.com/office/drawing/2014/main" id="{5FD21CCB-E819-EC4E-8F97-503977120403}"/>
              </a:ext>
            </a:extLst>
          </p:cNvPr>
          <p:cNvSpPr/>
          <p:nvPr/>
        </p:nvSpPr>
        <p:spPr>
          <a:xfrm>
            <a:off x="1312333" y="1276350"/>
            <a:ext cx="6519334" cy="1231106"/>
          </a:xfrm>
          <a:prstGeom prst="rect">
            <a:avLst/>
          </a:prstGeom>
        </p:spPr>
        <p:txBody>
          <a:bodyPr wrap="square">
            <a:spAutoFit/>
          </a:bodyPr>
          <a:lstStyle/>
          <a:p>
            <a:r>
              <a:rPr lang="en-US" sz="1200" dirty="0">
                <a:latin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rPr>
              <a:t>At past employers, we have fired a vendor for harassment.	</a:t>
            </a:r>
          </a:p>
          <a:p>
            <a:pPr marL="171450" indent="-171450">
              <a:buFont typeface="Arial" panose="020B0604020202020204" pitchFamily="34" charset="0"/>
              <a:buChar char="•"/>
            </a:pPr>
            <a:r>
              <a:rPr lang="en-US" sz="1200" dirty="0">
                <a:latin typeface="Arial" panose="020B0604020202020204" pitchFamily="34" charset="0"/>
              </a:rPr>
              <a:t>It is amazing that older men do not believe certain things are harassment. Also, I have been witness to females doing the intimidation but at a larger firm.	</a:t>
            </a:r>
          </a:p>
          <a:p>
            <a:pPr marL="171450" indent="-171450">
              <a:buFont typeface="Arial" panose="020B0604020202020204" pitchFamily="34" charset="0"/>
              <a:buChar char="•"/>
            </a:pPr>
            <a:r>
              <a:rPr lang="en-US" sz="1200" dirty="0">
                <a:latin typeface="Arial" panose="020B0604020202020204" pitchFamily="34" charset="0"/>
              </a:rPr>
              <a:t>We have paid off the staff involved if a release is obtained.  Small amounts considering the offenses. That there way of solving the problem.</a:t>
            </a:r>
            <a:r>
              <a:rPr lang="en-US" dirty="0">
                <a:latin typeface="Arial" panose="020B0604020202020204" pitchFamily="34" charset="0"/>
              </a:rPr>
              <a:t>	</a:t>
            </a:r>
          </a:p>
        </p:txBody>
      </p:sp>
    </p:spTree>
    <p:extLst>
      <p:ext uri="{BB962C8B-B14F-4D97-AF65-F5344CB8AC3E}">
        <p14:creationId xmlns:p14="http://schemas.microsoft.com/office/powerpoint/2010/main" val="2580005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35. At some point in my career I have been subjected to harassment, </a:t>
            </a:r>
          </a:p>
          <a:p>
            <a:pPr marL="0" lvl="0" indent="0" algn="ctr" rtl="0">
              <a:spcBef>
                <a:spcPts val="0"/>
              </a:spcBef>
              <a:spcAft>
                <a:spcPts val="0"/>
              </a:spcAft>
              <a:buNone/>
            </a:pPr>
            <a:r>
              <a:rPr lang="en" sz="1800" dirty="0">
                <a:solidFill>
                  <a:srgbClr val="FFFFFF"/>
                </a:solidFill>
                <a:latin typeface="Roboto"/>
                <a:ea typeface="Roboto"/>
                <a:cs typeface="Roboto"/>
                <a:sym typeface="Roboto"/>
              </a:rPr>
              <a:t>but I did not report it.</a:t>
            </a:r>
            <a:endParaRPr sz="1800" dirty="0">
              <a:solidFill>
                <a:schemeClr val="lt1"/>
              </a:solidFill>
              <a:latin typeface="Roboto"/>
              <a:ea typeface="Roboto"/>
              <a:cs typeface="Roboto"/>
              <a:sym typeface="Roboto"/>
            </a:endParaRPr>
          </a:p>
        </p:txBody>
      </p:sp>
      <p:pic>
        <p:nvPicPr>
          <p:cNvPr id="332" name="Shape 332" title="Chart"/>
          <p:cNvPicPr preferRelativeResize="0"/>
          <p:nvPr/>
        </p:nvPicPr>
        <p:blipFill>
          <a:blip r:embed="rId3">
            <a:alphaModFix/>
          </a:blip>
          <a:stretch>
            <a:fillRect/>
          </a:stretch>
        </p:blipFill>
        <p:spPr>
          <a:xfrm>
            <a:off x="2122012" y="852147"/>
            <a:ext cx="4899976" cy="2989296"/>
          </a:xfrm>
          <a:prstGeom prst="rect">
            <a:avLst/>
          </a:prstGeom>
          <a:noFill/>
          <a:ln>
            <a:noFill/>
          </a:ln>
        </p:spPr>
      </p:pic>
      <p:graphicFrame>
        <p:nvGraphicFramePr>
          <p:cNvPr id="333" name="Shape 333"/>
          <p:cNvGraphicFramePr/>
          <p:nvPr>
            <p:extLst>
              <p:ext uri="{D42A27DB-BD31-4B8C-83A1-F6EECF244321}">
                <p14:modId xmlns:p14="http://schemas.microsoft.com/office/powerpoint/2010/main" val="364228912"/>
              </p:ext>
            </p:extLst>
          </p:nvPr>
        </p:nvGraphicFramePr>
        <p:xfrm>
          <a:off x="1794933" y="4015740"/>
          <a:ext cx="5901267" cy="879260"/>
        </p:xfrm>
        <a:graphic>
          <a:graphicData uri="http://schemas.openxmlformats.org/drawingml/2006/table">
            <a:tbl>
              <a:tblPr>
                <a:noFill/>
                <a:tableStyleId>{A7998867-1649-4404-A499-E53BE39F8365}</a:tableStyleId>
              </a:tblPr>
              <a:tblGrid>
                <a:gridCol w="1424508">
                  <a:extLst>
                    <a:ext uri="{9D8B030D-6E8A-4147-A177-3AD203B41FA5}">
                      <a16:colId xmlns:a16="http://schemas.microsoft.com/office/drawing/2014/main" val="20000"/>
                    </a:ext>
                  </a:extLst>
                </a:gridCol>
                <a:gridCol w="1335626">
                  <a:extLst>
                    <a:ext uri="{9D8B030D-6E8A-4147-A177-3AD203B41FA5}">
                      <a16:colId xmlns:a16="http://schemas.microsoft.com/office/drawing/2014/main" val="20001"/>
                    </a:ext>
                  </a:extLst>
                </a:gridCol>
                <a:gridCol w="1227666">
                  <a:extLst>
                    <a:ext uri="{9D8B030D-6E8A-4147-A177-3AD203B41FA5}">
                      <a16:colId xmlns:a16="http://schemas.microsoft.com/office/drawing/2014/main" val="20002"/>
                    </a:ext>
                  </a:extLst>
                </a:gridCol>
                <a:gridCol w="1913467">
                  <a:extLst>
                    <a:ext uri="{9D8B030D-6E8A-4147-A177-3AD203B41FA5}">
                      <a16:colId xmlns:a16="http://schemas.microsoft.com/office/drawing/2014/main" val="20003"/>
                    </a:ext>
                  </a:extLst>
                </a:gridCol>
              </a:tblGrid>
              <a:tr h="64559">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790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Yes</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63.40%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52.38%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66.85%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1"/>
                  </a:ext>
                </a:extLst>
              </a:tr>
              <a:tr h="1790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No</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35.74%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47.02%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32.22%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753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0.85%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0.60%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0.93%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20DC91F0-479D-0247-86A3-D8F3D33F7DA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75</a:t>
            </a:fld>
            <a:endParaRPr lang="e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35. At some point in my career I have been subjected to harassment, </a:t>
            </a:r>
          </a:p>
          <a:p>
            <a:pPr marL="0" lvl="0" indent="0" algn="ctr" rtl="0">
              <a:spcBef>
                <a:spcPts val="0"/>
              </a:spcBef>
              <a:spcAft>
                <a:spcPts val="0"/>
              </a:spcAft>
              <a:buNone/>
            </a:pPr>
            <a:r>
              <a:rPr lang="en" sz="1800" dirty="0">
                <a:solidFill>
                  <a:srgbClr val="FFFFFF"/>
                </a:solidFill>
                <a:latin typeface="Roboto"/>
                <a:ea typeface="Roboto"/>
                <a:cs typeface="Roboto"/>
                <a:sym typeface="Roboto"/>
              </a:rPr>
              <a:t>but I did not report it.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0DC91F0-479D-0247-86A3-D8F3D33F7DA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76</a:t>
            </a:fld>
            <a:endParaRPr lang="en"/>
          </a:p>
        </p:txBody>
      </p:sp>
      <p:sp>
        <p:nvSpPr>
          <p:cNvPr id="4" name="Rectangle 3">
            <a:extLst>
              <a:ext uri="{FF2B5EF4-FFF2-40B4-BE49-F238E27FC236}">
                <a16:creationId xmlns:a16="http://schemas.microsoft.com/office/drawing/2014/main" id="{EC76B05D-A192-A843-991D-07D28A2EA181}"/>
              </a:ext>
            </a:extLst>
          </p:cNvPr>
          <p:cNvSpPr/>
          <p:nvPr/>
        </p:nvSpPr>
        <p:spPr>
          <a:xfrm>
            <a:off x="566175" y="1021542"/>
            <a:ext cx="8204200" cy="3631763"/>
          </a:xfrm>
          <a:prstGeom prst="rect">
            <a:avLst/>
          </a:prstGeom>
        </p:spPr>
        <p:txBody>
          <a:bodyPr wrap="square">
            <a:spAutoFit/>
          </a:bodyPr>
          <a:lstStyle/>
          <a:p>
            <a:pPr>
              <a:buSzPts val="1100"/>
              <a:buFont typeface="Arial" panose="020B0604020202020204" pitchFamily="34" charset="0"/>
              <a:buChar char="•"/>
            </a:pPr>
            <a:r>
              <a:rPr lang="en-US" sz="1000" dirty="0">
                <a:latin typeface="Arial" panose="020B0604020202020204" pitchFamily="34" charset="0"/>
              </a:rPr>
              <a:t>A long, long time ago (1993-1994) not at this firm.	</a:t>
            </a:r>
          </a:p>
          <a:p>
            <a:pPr>
              <a:buSzPts val="1100"/>
              <a:buFont typeface="Arial" panose="020B0604020202020204" pitchFamily="34" charset="0"/>
              <a:buChar char="•"/>
            </a:pPr>
            <a:r>
              <a:rPr lang="en-US" sz="1000" dirty="0">
                <a:latin typeface="Arial" panose="020B0604020202020204" pitchFamily="34" charset="0"/>
              </a:rPr>
              <a:t>Also from a professor in college	.</a:t>
            </a:r>
          </a:p>
          <a:p>
            <a:pPr>
              <a:buSzPts val="1100"/>
              <a:buFont typeface="Arial" panose="020B0604020202020204" pitchFamily="34" charset="0"/>
              <a:buChar char="•"/>
            </a:pPr>
            <a:r>
              <a:rPr lang="en-US" sz="1000" dirty="0">
                <a:latin typeface="Arial" panose="020B0604020202020204" pitchFamily="34" charset="0"/>
              </a:rPr>
              <a:t>But not at a law firm.	</a:t>
            </a:r>
          </a:p>
          <a:p>
            <a:pPr>
              <a:buSzPts val="1100"/>
              <a:buFont typeface="Arial" panose="020B0604020202020204" pitchFamily="34" charset="0"/>
              <a:buChar char="•"/>
            </a:pPr>
            <a:r>
              <a:rPr lang="en-US" sz="1000" dirty="0">
                <a:latin typeface="Arial" panose="020B0604020202020204" pitchFamily="34" charset="0"/>
              </a:rPr>
              <a:t>I addressed it with the person when it happened.	</a:t>
            </a:r>
          </a:p>
          <a:p>
            <a:pPr>
              <a:buSzPts val="1100"/>
              <a:buFont typeface="Arial" panose="020B0604020202020204" pitchFamily="34" charset="0"/>
              <a:buChar char="•"/>
            </a:pPr>
            <a:r>
              <a:rPr lang="en-US" sz="1000" dirty="0">
                <a:latin typeface="Arial" panose="020B0604020202020204" pitchFamily="34" charset="0"/>
              </a:rPr>
              <a:t>I did not report it because I made the person aware that was uncomfortable with being touched the first time he tried to touch me and he he never tried again.	</a:t>
            </a:r>
          </a:p>
          <a:p>
            <a:pPr>
              <a:buSzPts val="1100"/>
              <a:buFont typeface="Arial" panose="020B0604020202020204" pitchFamily="34" charset="0"/>
              <a:buChar char="•"/>
            </a:pPr>
            <a:r>
              <a:rPr lang="en-US" sz="1000" dirty="0">
                <a:latin typeface="Arial" panose="020B0604020202020204" pitchFamily="34" charset="0"/>
              </a:rPr>
              <a:t>I did report it. It was a long time ago, and not at my current firm. 	</a:t>
            </a:r>
          </a:p>
          <a:p>
            <a:pPr>
              <a:buSzPts val="1100"/>
              <a:buFont typeface="Arial" panose="020B0604020202020204" pitchFamily="34" charset="0"/>
              <a:buChar char="•"/>
            </a:pPr>
            <a:r>
              <a:rPr lang="en-US" sz="1000" dirty="0">
                <a:latin typeface="Arial" panose="020B0604020202020204" pitchFamily="34" charset="0"/>
              </a:rPr>
              <a:t>I handled it myself.	</a:t>
            </a:r>
          </a:p>
          <a:p>
            <a:pPr>
              <a:buSzPts val="1100"/>
              <a:buFont typeface="Arial" panose="020B0604020202020204" pitchFamily="34" charset="0"/>
              <a:buChar char="•"/>
            </a:pPr>
            <a:r>
              <a:rPr lang="en-US" sz="1000" dirty="0">
                <a:latin typeface="Arial" panose="020B0604020202020204" pitchFamily="34" charset="0"/>
              </a:rPr>
              <a:t>I handled it on my own at a prior firm	</a:t>
            </a:r>
          </a:p>
          <a:p>
            <a:pPr>
              <a:buSzPts val="1100"/>
              <a:buFont typeface="Arial" panose="020B0604020202020204" pitchFamily="34" charset="0"/>
              <a:buChar char="•"/>
            </a:pPr>
            <a:r>
              <a:rPr lang="en-US" sz="1000" dirty="0">
                <a:latin typeface="Arial" panose="020B0604020202020204" pitchFamily="34" charset="0"/>
              </a:rPr>
              <a:t>I have been in the workforce for 40 years and during this time there have been many levels of accepted behavior, much of which in today's workplace is no long tolerated. I have not experienced harassment in the last 10 years, so I do feel that positive strides are being made and hope that will continue.	</a:t>
            </a:r>
          </a:p>
          <a:p>
            <a:pPr>
              <a:buSzPts val="1100"/>
              <a:buFont typeface="Arial" panose="020B0604020202020204" pitchFamily="34" charset="0"/>
              <a:buChar char="•"/>
            </a:pPr>
            <a:r>
              <a:rPr lang="en-US" sz="1000" dirty="0">
                <a:latin typeface="Arial" panose="020B0604020202020204" pitchFamily="34" charset="0"/>
              </a:rPr>
              <a:t>I have been subjected to harassment and did report it but is was not at my law firm. 	</a:t>
            </a:r>
          </a:p>
          <a:p>
            <a:pPr>
              <a:buSzPts val="1100"/>
              <a:buFont typeface="Arial" panose="020B0604020202020204" pitchFamily="34" charset="0"/>
              <a:buChar char="•"/>
            </a:pPr>
            <a:r>
              <a:rPr lang="en-US" sz="1000" dirty="0">
                <a:latin typeface="Arial" panose="020B0604020202020204" pitchFamily="34" charset="0"/>
              </a:rPr>
              <a:t>I have overheard borderline inappropriate comments, but have never felt  I worked in a hostile environment or been in a situation I would characterize as harassment.	</a:t>
            </a:r>
          </a:p>
          <a:p>
            <a:pPr>
              <a:buSzPts val="1100"/>
              <a:buFont typeface="Arial" panose="020B0604020202020204" pitchFamily="34" charset="0"/>
              <a:buChar char="•"/>
            </a:pPr>
            <a:r>
              <a:rPr lang="en-US" sz="1000" dirty="0">
                <a:latin typeface="Arial" panose="020B0604020202020204" pitchFamily="34" charset="0"/>
              </a:rPr>
              <a:t>I reported it and it was effectively dealt with immediately by a senior partner at the firm.	</a:t>
            </a:r>
          </a:p>
          <a:p>
            <a:pPr>
              <a:buSzPts val="1100"/>
              <a:buFont typeface="Arial" panose="020B0604020202020204" pitchFamily="34" charset="0"/>
              <a:buChar char="•"/>
            </a:pPr>
            <a:r>
              <a:rPr lang="en-US" sz="1000" dirty="0">
                <a:latin typeface="Arial" panose="020B0604020202020204" pitchFamily="34" charset="0"/>
              </a:rPr>
              <a:t>I reported it it but nobody thought it was important (in my previous job at a big Law Firm)	</a:t>
            </a:r>
          </a:p>
          <a:p>
            <a:pPr>
              <a:buSzPts val="1100"/>
              <a:buFont typeface="Arial" panose="020B0604020202020204" pitchFamily="34" charset="0"/>
              <a:buChar char="•"/>
            </a:pPr>
            <a:r>
              <a:rPr lang="en-US" sz="1000" dirty="0">
                <a:latin typeface="Arial" panose="020B0604020202020204" pitchFamily="34" charset="0"/>
              </a:rPr>
              <a:t>I reported once but not in a official way	</a:t>
            </a:r>
          </a:p>
          <a:p>
            <a:pPr>
              <a:buSzPts val="1100"/>
              <a:buFont typeface="Arial" panose="020B0604020202020204" pitchFamily="34" charset="0"/>
              <a:buChar char="•"/>
            </a:pPr>
            <a:r>
              <a:rPr lang="en-US" sz="1000" dirty="0">
                <a:latin typeface="Arial" panose="020B0604020202020204" pitchFamily="34" charset="0"/>
              </a:rPr>
              <a:t>I think every woman has been subjected to harassment at some point in her career.  Until fairly recently, reporting it was not necessarily going to resolve it.	</a:t>
            </a:r>
          </a:p>
          <a:p>
            <a:pPr>
              <a:buSzPts val="1100"/>
              <a:buFont typeface="Arial" panose="020B0604020202020204" pitchFamily="34" charset="0"/>
              <a:buChar char="•"/>
            </a:pPr>
            <a:r>
              <a:rPr lang="en-US" sz="1000" dirty="0">
                <a:latin typeface="Arial" panose="020B0604020202020204" pitchFamily="34" charset="0"/>
              </a:rPr>
              <a:t>I was 23. My own mother told me I would never work again if I reported him.	</a:t>
            </a:r>
          </a:p>
          <a:p>
            <a:pPr>
              <a:buSzPts val="1100"/>
              <a:buFont typeface="Arial" panose="020B0604020202020204" pitchFamily="34" charset="0"/>
              <a:buChar char="•"/>
            </a:pPr>
            <a:r>
              <a:rPr lang="en-US" sz="1000" dirty="0">
                <a:latin typeface="Arial" panose="020B0604020202020204" pitchFamily="34" charset="0"/>
              </a:rPr>
              <a:t>I was harassed at my prior firm, and reported it	</a:t>
            </a:r>
          </a:p>
          <a:p>
            <a:pPr>
              <a:buSzPts val="1100"/>
              <a:buFont typeface="Arial" panose="020B0604020202020204" pitchFamily="34" charset="0"/>
              <a:buChar char="•"/>
            </a:pPr>
            <a:r>
              <a:rPr lang="en-US" sz="1000" dirty="0">
                <a:latin typeface="Arial" panose="020B0604020202020204" pitchFamily="34" charset="0"/>
              </a:rPr>
              <a:t>I was subject to harassment and did report it.	</a:t>
            </a:r>
          </a:p>
        </p:txBody>
      </p:sp>
    </p:spTree>
    <p:extLst>
      <p:ext uri="{BB962C8B-B14F-4D97-AF65-F5344CB8AC3E}">
        <p14:creationId xmlns:p14="http://schemas.microsoft.com/office/powerpoint/2010/main" val="3659236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35. At some point in my career I have been subjected to harassment, </a:t>
            </a:r>
          </a:p>
          <a:p>
            <a:pPr marL="0" lvl="0" indent="0" algn="ctr" rtl="0">
              <a:spcBef>
                <a:spcPts val="0"/>
              </a:spcBef>
              <a:spcAft>
                <a:spcPts val="0"/>
              </a:spcAft>
              <a:buNone/>
            </a:pPr>
            <a:r>
              <a:rPr lang="en" sz="1800" dirty="0">
                <a:solidFill>
                  <a:srgbClr val="FFFFFF"/>
                </a:solidFill>
                <a:latin typeface="Roboto"/>
                <a:ea typeface="Roboto"/>
                <a:cs typeface="Roboto"/>
                <a:sym typeface="Roboto"/>
              </a:rPr>
              <a:t>but I did not report it.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0DC91F0-479D-0247-86A3-D8F3D33F7DA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77</a:t>
            </a:fld>
            <a:endParaRPr lang="en"/>
          </a:p>
        </p:txBody>
      </p:sp>
      <p:sp>
        <p:nvSpPr>
          <p:cNvPr id="3" name="Rectangle 2">
            <a:extLst>
              <a:ext uri="{FF2B5EF4-FFF2-40B4-BE49-F238E27FC236}">
                <a16:creationId xmlns:a16="http://schemas.microsoft.com/office/drawing/2014/main" id="{108AE464-17E2-974E-B137-5C4C7946D910}"/>
              </a:ext>
            </a:extLst>
          </p:cNvPr>
          <p:cNvSpPr/>
          <p:nvPr/>
        </p:nvSpPr>
        <p:spPr>
          <a:xfrm>
            <a:off x="745067" y="802303"/>
            <a:ext cx="7905191" cy="4154984"/>
          </a:xfrm>
          <a:prstGeom prst="rect">
            <a:avLst/>
          </a:prstGeom>
        </p:spPr>
        <p:txBody>
          <a:bodyPr wrap="square">
            <a:spAutoFit/>
          </a:bodyPr>
          <a:lstStyle/>
          <a:p>
            <a:pPr marL="171450" indent="-171450">
              <a:buSzPts val="1100"/>
              <a:buFont typeface="Arial" panose="020B0604020202020204" pitchFamily="34" charset="0"/>
              <a:buChar char="•"/>
            </a:pPr>
            <a:r>
              <a:rPr lang="en-US" sz="1000" dirty="0">
                <a:latin typeface="Arial" panose="020B0604020202020204" pitchFamily="34" charset="0"/>
              </a:rPr>
              <a:t>I was subjected to harassment, reported it and it was handled appropriately - prior to joining my current firm. 	</a:t>
            </a:r>
          </a:p>
          <a:p>
            <a:pPr marL="171450" indent="-171450">
              <a:buSzPts val="1100"/>
              <a:buFont typeface="Arial" panose="020B0604020202020204" pitchFamily="34" charset="0"/>
              <a:buChar char="•"/>
            </a:pPr>
            <a:r>
              <a:rPr lang="en-US" sz="1000" dirty="0">
                <a:latin typeface="Arial" panose="020B0604020202020204" pitchFamily="34" charset="0"/>
              </a:rPr>
              <a:t>I was young and didn't know better. This happened in my first job out of college.	</a:t>
            </a:r>
          </a:p>
          <a:p>
            <a:pPr marL="171450" indent="-171450">
              <a:buSzPts val="1400"/>
              <a:buFont typeface="Arial" panose="020B0604020202020204" pitchFamily="34" charset="0"/>
              <a:buChar char="•"/>
            </a:pPr>
            <a:r>
              <a:rPr lang="en-US" sz="1000" dirty="0">
                <a:latin typeface="Arial" panose="020B0604020202020204" pitchFamily="34" charset="0"/>
              </a:rPr>
              <a:t>I wasn't working at a law firm at the time.	</a:t>
            </a:r>
          </a:p>
          <a:p>
            <a:pPr marL="171450" indent="-171450">
              <a:buSzPts val="1400"/>
              <a:buFont typeface="Arial" panose="020B0604020202020204" pitchFamily="34" charset="0"/>
              <a:buChar char="•"/>
            </a:pPr>
            <a:r>
              <a:rPr lang="en-US" sz="1000" dirty="0">
                <a:latin typeface="Arial" panose="020B0604020202020204" pitchFamily="34" charset="0"/>
              </a:rPr>
              <a:t>I'm 53 years old and worked on Wall Street in my early 20's. The stories I could tell.  	</a:t>
            </a:r>
          </a:p>
          <a:p>
            <a:pPr marL="171450" indent="-171450">
              <a:buSzPts val="1400"/>
              <a:buFont typeface="Arial" panose="020B0604020202020204" pitchFamily="34" charset="0"/>
              <a:buChar char="•"/>
            </a:pPr>
            <a:r>
              <a:rPr lang="en-US" sz="1000" dirty="0">
                <a:latin typeface="Arial" panose="020B0604020202020204" pitchFamily="34" charset="0"/>
              </a:rPr>
              <a:t>I'm old.  Harassment was "the norm" back in the 60s and 70s	</a:t>
            </a:r>
          </a:p>
          <a:p>
            <a:pPr marL="171450" indent="-171450">
              <a:buSzPts val="1400"/>
              <a:buFont typeface="Arial" panose="020B0604020202020204" pitchFamily="34" charset="0"/>
              <a:buChar char="•"/>
            </a:pPr>
            <a:r>
              <a:rPr lang="en-US" sz="1000" dirty="0">
                <a:latin typeface="Arial" panose="020B0604020202020204" pitchFamily="34" charset="0"/>
              </a:rPr>
              <a:t>In a prior career in a CPA firm	</a:t>
            </a:r>
          </a:p>
          <a:p>
            <a:pPr marL="171450" indent="-171450">
              <a:buSzPts val="1400"/>
              <a:buFont typeface="Arial" panose="020B0604020202020204" pitchFamily="34" charset="0"/>
              <a:buChar char="•"/>
            </a:pPr>
            <a:r>
              <a:rPr lang="en-US" sz="1000" dirty="0">
                <a:latin typeface="Arial" panose="020B0604020202020204" pitchFamily="34" charset="0"/>
              </a:rPr>
              <a:t>It was done to me by a non-employee who sublet space from us. I declined and it never happened again. I didn't feel the need to take further action as I was the one that would normally address those complaints.	</a:t>
            </a:r>
          </a:p>
          <a:p>
            <a:pPr marL="171450" indent="-171450">
              <a:buSzPts val="1400"/>
              <a:buFont typeface="Arial" panose="020B0604020202020204" pitchFamily="34" charset="0"/>
              <a:buChar char="•"/>
            </a:pPr>
            <a:r>
              <a:rPr lang="en-US" sz="1000" dirty="0">
                <a:latin typeface="Arial" panose="020B0604020202020204" pitchFamily="34" charset="0"/>
              </a:rPr>
              <a:t>It was very early in my career and the environment was such that encouraged and tolerated harassment.  I was too young to know better.	</a:t>
            </a:r>
          </a:p>
          <a:p>
            <a:pPr marL="171450" indent="-171450">
              <a:buSzPts val="1400"/>
              <a:buFont typeface="Arial" panose="020B0604020202020204" pitchFamily="34" charset="0"/>
              <a:buChar char="•"/>
            </a:pPr>
            <a:r>
              <a:rPr lang="en-US" sz="1000" dirty="0">
                <a:latin typeface="Arial" panose="020B0604020202020204" pitchFamily="34" charset="0"/>
              </a:rPr>
              <a:t>Many years ago and not at my current employer.	</a:t>
            </a:r>
          </a:p>
          <a:p>
            <a:pPr marL="171450" indent="-171450">
              <a:buSzPts val="1400"/>
              <a:buFont typeface="Arial" panose="020B0604020202020204" pitchFamily="34" charset="0"/>
              <a:buChar char="•"/>
            </a:pPr>
            <a:r>
              <a:rPr lang="en-US" sz="1000" dirty="0">
                <a:latin typeface="Arial" panose="020B0604020202020204" pitchFamily="34" charset="0"/>
              </a:rPr>
              <a:t>Not at my present firm.	</a:t>
            </a:r>
          </a:p>
          <a:p>
            <a:pPr marL="171450" indent="-171450">
              <a:buSzPts val="1400"/>
              <a:buFont typeface="Arial" panose="020B0604020202020204" pitchFamily="34" charset="0"/>
              <a:buChar char="•"/>
            </a:pPr>
            <a:r>
              <a:rPr lang="en-US" sz="1000" dirty="0">
                <a:latin typeface="Arial" panose="020B0604020202020204" pitchFamily="34" charset="0"/>
              </a:rPr>
              <a:t>Not at this law firm	</a:t>
            </a:r>
          </a:p>
          <a:p>
            <a:pPr marL="171450" indent="-171450">
              <a:buSzPts val="1400"/>
              <a:buFont typeface="Arial" panose="020B0604020202020204" pitchFamily="34" charset="0"/>
              <a:buChar char="•"/>
            </a:pPr>
            <a:r>
              <a:rPr lang="en-US" sz="1000" dirty="0">
                <a:latin typeface="Arial" panose="020B0604020202020204" pitchFamily="34" charset="0"/>
              </a:rPr>
              <a:t>Not while at current employer.	</a:t>
            </a:r>
          </a:p>
          <a:p>
            <a:pPr marL="171450" indent="-171450">
              <a:buSzPts val="1400"/>
              <a:buFont typeface="Arial" panose="020B0604020202020204" pitchFamily="34" charset="0"/>
              <a:buChar char="•"/>
            </a:pPr>
            <a:r>
              <a:rPr lang="en-US" sz="1000" dirty="0">
                <a:latin typeface="Arial" panose="020B0604020202020204" pitchFamily="34" charset="0"/>
              </a:rPr>
              <a:t>Reported it, nothing done.	</a:t>
            </a:r>
          </a:p>
          <a:p>
            <a:pPr marL="171450" indent="-171450">
              <a:buSzPts val="1400"/>
              <a:buFont typeface="Arial" panose="020B0604020202020204" pitchFamily="34" charset="0"/>
              <a:buChar char="•"/>
            </a:pPr>
            <a:r>
              <a:rPr lang="en-US" sz="1000" dirty="0">
                <a:latin typeface="Arial" panose="020B0604020202020204" pitchFamily="34" charset="0"/>
              </a:rPr>
              <a:t>Sometimes our COO uses belittling language. It's embarrassing for him and it demeans the staff. The Executive Committee never hears the COO speak to the staff in this way, COO doesn't do it in front of them.	</a:t>
            </a:r>
          </a:p>
          <a:p>
            <a:pPr marL="171450" indent="-171450">
              <a:buSzPts val="1400"/>
              <a:buFont typeface="Arial" panose="020B0604020202020204" pitchFamily="34" charset="0"/>
              <a:buChar char="•"/>
            </a:pPr>
            <a:r>
              <a:rPr lang="en-US" sz="1000" dirty="0">
                <a:latin typeface="Arial" panose="020B0604020202020204" pitchFamily="34" charset="0"/>
              </a:rPr>
              <a:t>This happened well over 20 years ago at a previous firm.	</a:t>
            </a:r>
          </a:p>
          <a:p>
            <a:pPr marL="171450" indent="-171450">
              <a:buSzPts val="1400"/>
              <a:buFont typeface="Arial" panose="020B0604020202020204" pitchFamily="34" charset="0"/>
              <a:buChar char="•"/>
            </a:pPr>
            <a:r>
              <a:rPr lang="en-US" sz="1000" dirty="0">
                <a:latin typeface="Arial" panose="020B0604020202020204" pitchFamily="34" charset="0"/>
              </a:rPr>
              <a:t>This response is over a 32 year career, not necessarily covering the last decade where I have become much more assertive as a person, and the overall behavior has changed to be more appropriate due to society's attention to this topic.</a:t>
            </a:r>
          </a:p>
          <a:p>
            <a:pPr marL="171450" indent="-171450">
              <a:buSzPts val="1400"/>
              <a:buFont typeface="Arial" panose="020B0604020202020204" pitchFamily="34" charset="0"/>
              <a:buChar char="•"/>
            </a:pPr>
            <a:r>
              <a:rPr lang="en-US" sz="1000" dirty="0">
                <a:latin typeface="Arial" panose="020B0604020202020204" pitchFamily="34" charset="0"/>
              </a:rPr>
              <a:t>This was at my very first job out of school, not my current firm.	</a:t>
            </a:r>
          </a:p>
          <a:p>
            <a:pPr marL="171450" indent="-171450">
              <a:buSzPts val="1400"/>
              <a:buFont typeface="Arial" panose="020B0604020202020204" pitchFamily="34" charset="0"/>
              <a:buChar char="•"/>
            </a:pPr>
            <a:r>
              <a:rPr lang="en-US" sz="1000" dirty="0">
                <a:latin typeface="Arial" panose="020B0604020202020204" pitchFamily="34" charset="0"/>
              </a:rPr>
              <a:t>Very early in my career a partner made comments about my appearance.	</a:t>
            </a:r>
          </a:p>
          <a:p>
            <a:pPr marL="171450" indent="-171450">
              <a:buSzPts val="1400"/>
              <a:buFont typeface="Arial" panose="020B0604020202020204" pitchFamily="34" charset="0"/>
              <a:buChar char="•"/>
            </a:pPr>
            <a:r>
              <a:rPr lang="en-US" sz="1000" dirty="0">
                <a:latin typeface="Arial" panose="020B0604020202020204" pitchFamily="34" charset="0"/>
              </a:rPr>
              <a:t>very early in my working career as a teenager but nothing really bad as a professional.	</a:t>
            </a:r>
          </a:p>
          <a:p>
            <a:pPr marL="171450" indent="-171450">
              <a:buSzPts val="1400"/>
              <a:buFont typeface="Arial" panose="020B0604020202020204" pitchFamily="34" charset="0"/>
              <a:buChar char="•"/>
            </a:pPr>
            <a:r>
              <a:rPr lang="en-US" sz="1000" dirty="0">
                <a:latin typeface="Arial" panose="020B0604020202020204" pitchFamily="34" charset="0"/>
              </a:rPr>
              <a:t>Years ago (NOT in the legal industry) I was harassed and reported it and nothing was done.</a:t>
            </a:r>
          </a:p>
          <a:p>
            <a:pPr marL="171450" indent="-171450">
              <a:buSzPts val="1400"/>
              <a:buFont typeface="Arial" panose="020B0604020202020204" pitchFamily="34" charset="0"/>
              <a:buChar char="•"/>
            </a:pPr>
            <a:r>
              <a:rPr lang="en-US" sz="1000" dirty="0">
                <a:latin typeface="Arial" panose="020B0604020202020204" pitchFamily="34" charset="0"/>
              </a:rPr>
              <a:t>Yes, at every other job I've had over the past 30 years.	</a:t>
            </a:r>
            <a:r>
              <a:rPr lang="en-US" dirty="0">
                <a:latin typeface="Arial" panose="020B0604020202020204" pitchFamily="34" charset="0"/>
              </a:rPr>
              <a:t>	</a:t>
            </a:r>
          </a:p>
        </p:txBody>
      </p:sp>
    </p:spTree>
    <p:extLst>
      <p:ext uri="{BB962C8B-B14F-4D97-AF65-F5344CB8AC3E}">
        <p14:creationId xmlns:p14="http://schemas.microsoft.com/office/powerpoint/2010/main" val="10067418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36A. Indicate how often you have personally experienced the following behavior: </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Sexist remarks / jokes at the workplace.</a:t>
            </a:r>
            <a:endParaRPr sz="1800" b="1" dirty="0">
              <a:solidFill>
                <a:schemeClr val="lt1"/>
              </a:solidFill>
              <a:latin typeface="Roboto"/>
              <a:ea typeface="Roboto"/>
              <a:cs typeface="Roboto"/>
              <a:sym typeface="Roboto"/>
            </a:endParaRPr>
          </a:p>
        </p:txBody>
      </p:sp>
      <p:pic>
        <p:nvPicPr>
          <p:cNvPr id="340" name="Shape 340" title="Chart"/>
          <p:cNvPicPr preferRelativeResize="0"/>
          <p:nvPr/>
        </p:nvPicPr>
        <p:blipFill>
          <a:blip r:embed="rId3">
            <a:alphaModFix/>
          </a:blip>
          <a:stretch>
            <a:fillRect/>
          </a:stretch>
        </p:blipFill>
        <p:spPr>
          <a:xfrm>
            <a:off x="2286000" y="813981"/>
            <a:ext cx="5072591" cy="3141425"/>
          </a:xfrm>
          <a:prstGeom prst="rect">
            <a:avLst/>
          </a:prstGeom>
          <a:noFill/>
          <a:ln>
            <a:noFill/>
          </a:ln>
        </p:spPr>
      </p:pic>
      <p:graphicFrame>
        <p:nvGraphicFramePr>
          <p:cNvPr id="341" name="Shape 341"/>
          <p:cNvGraphicFramePr/>
          <p:nvPr>
            <p:extLst>
              <p:ext uri="{D42A27DB-BD31-4B8C-83A1-F6EECF244321}">
                <p14:modId xmlns:p14="http://schemas.microsoft.com/office/powerpoint/2010/main" val="3981347286"/>
              </p:ext>
            </p:extLst>
          </p:nvPr>
        </p:nvGraphicFramePr>
        <p:xfrm>
          <a:off x="1634795" y="4062862"/>
          <a:ext cx="6375000" cy="967450"/>
        </p:xfrm>
        <a:graphic>
          <a:graphicData uri="http://schemas.openxmlformats.org/drawingml/2006/table">
            <a:tbl>
              <a:tblPr>
                <a:noFill/>
                <a:tableStyleId>{A7998867-1649-4404-A499-E53BE39F8365}</a:tableStyleId>
              </a:tblPr>
              <a:tblGrid>
                <a:gridCol w="2239050">
                  <a:extLst>
                    <a:ext uri="{9D8B030D-6E8A-4147-A177-3AD203B41FA5}">
                      <a16:colId xmlns:a16="http://schemas.microsoft.com/office/drawing/2014/main" val="20000"/>
                    </a:ext>
                  </a:extLst>
                </a:gridCol>
                <a:gridCol w="1151701">
                  <a:extLst>
                    <a:ext uri="{9D8B030D-6E8A-4147-A177-3AD203B41FA5}">
                      <a16:colId xmlns:a16="http://schemas.microsoft.com/office/drawing/2014/main" val="20001"/>
                    </a:ext>
                  </a:extLst>
                </a:gridCol>
                <a:gridCol w="1390499">
                  <a:extLst>
                    <a:ext uri="{9D8B030D-6E8A-4147-A177-3AD203B41FA5}">
                      <a16:colId xmlns:a16="http://schemas.microsoft.com/office/drawing/2014/main" val="20002"/>
                    </a:ext>
                  </a:extLst>
                </a:gridCol>
                <a:gridCol w="1593750">
                  <a:extLst>
                    <a:ext uri="{9D8B030D-6E8A-4147-A177-3AD203B41FA5}">
                      <a16:colId xmlns:a16="http://schemas.microsoft.com/office/drawing/2014/main" val="20003"/>
                    </a:ext>
                  </a:extLst>
                </a:gridCol>
              </a:tblGrid>
              <a:tr h="2109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54850">
                <a:tc>
                  <a:txBody>
                    <a:bodyPr/>
                    <a:lstStyle/>
                    <a:p>
                      <a:pPr marL="0" lvl="0" indent="0" rtl="0">
                        <a:lnSpc>
                          <a:spcPct val="115000"/>
                        </a:lnSpc>
                        <a:spcBef>
                          <a:spcPts val="0"/>
                        </a:spcBef>
                        <a:spcAft>
                          <a:spcPts val="0"/>
                        </a:spcAft>
                        <a:buNone/>
                      </a:pPr>
                      <a:r>
                        <a:rPr lang="en" sz="1000">
                          <a:latin typeface="Roboto"/>
                          <a:ea typeface="Roboto"/>
                          <a:cs typeface="Roboto"/>
                          <a:sym typeface="Roboto"/>
                        </a:rPr>
                        <a:t>DID NOT EXPERIENCE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25.17%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35.96%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22.44%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4850">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EXPERIENCED ONCE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7.48%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8.99%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7.10%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6850">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MORE THAN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67.35%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55.06%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70.45%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63C20D1-11A1-E645-B79F-BD6200CF388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78</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Shape 83"/>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4. We have express written policies prohibiting sexual harassment.</a:t>
            </a:r>
            <a:endParaRPr sz="1800" dirty="0">
              <a:solidFill>
                <a:schemeClr val="lt1"/>
              </a:solidFill>
              <a:latin typeface="Roboto"/>
              <a:ea typeface="Roboto"/>
              <a:cs typeface="Roboto"/>
              <a:sym typeface="Roboto"/>
            </a:endParaRPr>
          </a:p>
        </p:txBody>
      </p:sp>
      <p:graphicFrame>
        <p:nvGraphicFramePr>
          <p:cNvPr id="84" name="Shape 84"/>
          <p:cNvGraphicFramePr/>
          <p:nvPr>
            <p:extLst>
              <p:ext uri="{D42A27DB-BD31-4B8C-83A1-F6EECF244321}">
                <p14:modId xmlns:p14="http://schemas.microsoft.com/office/powerpoint/2010/main" val="3298391982"/>
              </p:ext>
            </p:extLst>
          </p:nvPr>
        </p:nvGraphicFramePr>
        <p:xfrm>
          <a:off x="1793539" y="3815617"/>
          <a:ext cx="5556920" cy="1044400"/>
        </p:xfrm>
        <a:graphic>
          <a:graphicData uri="http://schemas.openxmlformats.org/drawingml/2006/table">
            <a:tbl>
              <a:tblPr>
                <a:noFill/>
                <a:tableStyleId>{A7998867-1649-4404-A499-E53BE39F8365}</a:tableStyleId>
              </a:tblPr>
              <a:tblGrid>
                <a:gridCol w="1389230">
                  <a:extLst>
                    <a:ext uri="{9D8B030D-6E8A-4147-A177-3AD203B41FA5}">
                      <a16:colId xmlns:a16="http://schemas.microsoft.com/office/drawing/2014/main" val="20000"/>
                    </a:ext>
                  </a:extLst>
                </a:gridCol>
                <a:gridCol w="1389230">
                  <a:extLst>
                    <a:ext uri="{9D8B030D-6E8A-4147-A177-3AD203B41FA5}">
                      <a16:colId xmlns:a16="http://schemas.microsoft.com/office/drawing/2014/main" val="20001"/>
                    </a:ext>
                  </a:extLst>
                </a:gridCol>
                <a:gridCol w="1389230">
                  <a:extLst>
                    <a:ext uri="{9D8B030D-6E8A-4147-A177-3AD203B41FA5}">
                      <a16:colId xmlns:a16="http://schemas.microsoft.com/office/drawing/2014/main" val="20002"/>
                    </a:ext>
                  </a:extLst>
                </a:gridCol>
                <a:gridCol w="1389230">
                  <a:extLst>
                    <a:ext uri="{9D8B030D-6E8A-4147-A177-3AD203B41FA5}">
                      <a16:colId xmlns:a16="http://schemas.microsoft.com/office/drawing/2014/main" val="20003"/>
                    </a:ext>
                  </a:extLst>
                </a:gridCol>
              </a:tblGrid>
              <a:tr h="259675">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Answer</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All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None/>
                      </a:pPr>
                      <a:r>
                        <a:rPr lang="en" sz="1000" b="0" dirty="0">
                          <a:solidFill>
                            <a:srgbClr val="FFFFFF"/>
                          </a:solidFill>
                          <a:latin typeface="Roboto"/>
                          <a:ea typeface="Roboto"/>
                          <a:cs typeface="Roboto"/>
                          <a:sym typeface="Roboto"/>
                        </a:rPr>
                        <a:t>Female Respondents</a:t>
                      </a:r>
                      <a:endParaRPr sz="1000" b="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615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t>91.11%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t>93.62%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90.52%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15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7.47%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4.26%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8.23%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1575">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Not Sure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1.41%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2.13%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1.25%</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85" name="Shape 85" title="Chart"/>
          <p:cNvPicPr preferRelativeResize="0"/>
          <p:nvPr/>
        </p:nvPicPr>
        <p:blipFill>
          <a:blip r:embed="rId3">
            <a:alphaModFix/>
          </a:blip>
          <a:stretch>
            <a:fillRect/>
          </a:stretch>
        </p:blipFill>
        <p:spPr>
          <a:xfrm>
            <a:off x="1951854" y="494425"/>
            <a:ext cx="5240291" cy="3138894"/>
          </a:xfrm>
          <a:prstGeom prst="rect">
            <a:avLst/>
          </a:prstGeom>
          <a:noFill/>
          <a:ln>
            <a:noFill/>
          </a:ln>
        </p:spPr>
      </p:pic>
      <p:sp>
        <p:nvSpPr>
          <p:cNvPr id="2" name="Slide Number Placeholder 1">
            <a:extLst>
              <a:ext uri="{FF2B5EF4-FFF2-40B4-BE49-F238E27FC236}">
                <a16:creationId xmlns:a16="http://schemas.microsoft.com/office/drawing/2014/main" id="{3A50D15F-7276-524E-9B8D-C919460D356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36B. Indicate how often you have personally experienced the following behavior: </a:t>
            </a:r>
            <a:r>
              <a:rPr lang="en" sz="1800" b="1" dirty="0">
                <a:solidFill>
                  <a:srgbClr val="FFFFFF"/>
                </a:solidFill>
                <a:latin typeface="Roboto"/>
                <a:ea typeface="Roboto"/>
                <a:cs typeface="Roboto"/>
                <a:sym typeface="Roboto"/>
              </a:rPr>
              <a:t>Obscene gestures / sounds or stares.</a:t>
            </a:r>
            <a:endParaRPr sz="1800" b="1" dirty="0">
              <a:solidFill>
                <a:schemeClr val="lt1"/>
              </a:solidFill>
              <a:latin typeface="Roboto"/>
              <a:ea typeface="Roboto"/>
              <a:cs typeface="Roboto"/>
              <a:sym typeface="Roboto"/>
            </a:endParaRPr>
          </a:p>
        </p:txBody>
      </p:sp>
      <p:pic>
        <p:nvPicPr>
          <p:cNvPr id="356" name="Shape 356" title="Chart"/>
          <p:cNvPicPr preferRelativeResize="0"/>
          <p:nvPr/>
        </p:nvPicPr>
        <p:blipFill>
          <a:blip r:embed="rId3">
            <a:alphaModFix/>
          </a:blip>
          <a:stretch>
            <a:fillRect/>
          </a:stretch>
        </p:blipFill>
        <p:spPr>
          <a:xfrm>
            <a:off x="2438400" y="796639"/>
            <a:ext cx="4859733" cy="3068408"/>
          </a:xfrm>
          <a:prstGeom prst="rect">
            <a:avLst/>
          </a:prstGeom>
          <a:noFill/>
          <a:ln>
            <a:noFill/>
          </a:ln>
        </p:spPr>
      </p:pic>
      <p:graphicFrame>
        <p:nvGraphicFramePr>
          <p:cNvPr id="357" name="Shape 357"/>
          <p:cNvGraphicFramePr/>
          <p:nvPr>
            <p:extLst>
              <p:ext uri="{D42A27DB-BD31-4B8C-83A1-F6EECF244321}">
                <p14:modId xmlns:p14="http://schemas.microsoft.com/office/powerpoint/2010/main" val="1244422874"/>
              </p:ext>
            </p:extLst>
          </p:nvPr>
        </p:nvGraphicFramePr>
        <p:xfrm>
          <a:off x="1981200" y="4019972"/>
          <a:ext cx="5886450" cy="840045"/>
        </p:xfrm>
        <a:graphic>
          <a:graphicData uri="http://schemas.openxmlformats.org/drawingml/2006/table">
            <a:tbl>
              <a:tblPr>
                <a:noFill/>
                <a:tableStyleId>{A7998867-1649-4404-A499-E53BE39F8365}</a:tableStyleId>
              </a:tblPr>
              <a:tblGrid>
                <a:gridCol w="2065866">
                  <a:extLst>
                    <a:ext uri="{9D8B030D-6E8A-4147-A177-3AD203B41FA5}">
                      <a16:colId xmlns:a16="http://schemas.microsoft.com/office/drawing/2014/main" val="20000"/>
                    </a:ext>
                  </a:extLst>
                </a:gridCol>
                <a:gridCol w="1109134">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1406525">
                  <a:extLst>
                    <a:ext uri="{9D8B030D-6E8A-4147-A177-3AD203B41FA5}">
                      <a16:colId xmlns:a16="http://schemas.microsoft.com/office/drawing/2014/main" val="20003"/>
                    </a:ext>
                  </a:extLst>
                </a:gridCol>
              </a:tblGrid>
              <a:tr h="11685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2450">
                <a:tc>
                  <a:txBody>
                    <a:bodyPr/>
                    <a:lstStyle/>
                    <a:p>
                      <a:pPr marL="0" lvl="0" indent="0" rtl="0">
                        <a:lnSpc>
                          <a:spcPct val="115000"/>
                        </a:lnSpc>
                        <a:spcBef>
                          <a:spcPts val="0"/>
                        </a:spcBef>
                        <a:spcAft>
                          <a:spcPts val="0"/>
                        </a:spcAft>
                        <a:buNone/>
                      </a:pPr>
                      <a:r>
                        <a:rPr lang="en" sz="1000">
                          <a:latin typeface="Roboto"/>
                          <a:ea typeface="Roboto"/>
                          <a:cs typeface="Roboto"/>
                          <a:sym typeface="Roboto"/>
                        </a:rPr>
                        <a:t>DID NOT EXPERIENCE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59.18%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62.92%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58.24%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2450">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5.22%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3.37%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5.68%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3850">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EXPERIENCED MORE THAN ONCE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34.69%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33.71%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34.94%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9725A6A4-FE1E-3E47-85EE-3FC4D11C070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79</a:t>
            </a:fld>
            <a:endParaRPr lang="en"/>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36C. Indicate how often you have personally experienced the following behavior: </a:t>
            </a:r>
            <a:r>
              <a:rPr lang="en" sz="1800" b="1" dirty="0">
                <a:solidFill>
                  <a:srgbClr val="FFFFFF"/>
                </a:solidFill>
                <a:latin typeface="Roboto"/>
                <a:ea typeface="Roboto"/>
                <a:cs typeface="Roboto"/>
                <a:sym typeface="Roboto"/>
              </a:rPr>
              <a:t>Unwanted physical contact.</a:t>
            </a:r>
            <a:endParaRPr sz="1800" b="1" dirty="0">
              <a:solidFill>
                <a:schemeClr val="lt1"/>
              </a:solidFill>
              <a:latin typeface="Roboto"/>
              <a:ea typeface="Roboto"/>
              <a:cs typeface="Roboto"/>
              <a:sym typeface="Roboto"/>
            </a:endParaRPr>
          </a:p>
        </p:txBody>
      </p:sp>
      <p:pic>
        <p:nvPicPr>
          <p:cNvPr id="364" name="Shape 364" title="Chart"/>
          <p:cNvPicPr preferRelativeResize="0"/>
          <p:nvPr/>
        </p:nvPicPr>
        <p:blipFill>
          <a:blip r:embed="rId3">
            <a:alphaModFix/>
          </a:blip>
          <a:stretch>
            <a:fillRect/>
          </a:stretch>
        </p:blipFill>
        <p:spPr>
          <a:xfrm>
            <a:off x="2590800" y="819150"/>
            <a:ext cx="4695859" cy="2871950"/>
          </a:xfrm>
          <a:prstGeom prst="rect">
            <a:avLst/>
          </a:prstGeom>
          <a:noFill/>
          <a:ln>
            <a:noFill/>
          </a:ln>
        </p:spPr>
      </p:pic>
      <p:graphicFrame>
        <p:nvGraphicFramePr>
          <p:cNvPr id="365" name="Shape 365"/>
          <p:cNvGraphicFramePr/>
          <p:nvPr>
            <p:extLst>
              <p:ext uri="{D42A27DB-BD31-4B8C-83A1-F6EECF244321}">
                <p14:modId xmlns:p14="http://schemas.microsoft.com/office/powerpoint/2010/main" val="1122224795"/>
              </p:ext>
            </p:extLst>
          </p:nvPr>
        </p:nvGraphicFramePr>
        <p:xfrm>
          <a:off x="1600200" y="4002880"/>
          <a:ext cx="6392383" cy="843586"/>
        </p:xfrm>
        <a:graphic>
          <a:graphicData uri="http://schemas.openxmlformats.org/drawingml/2006/table">
            <a:tbl>
              <a:tblPr>
                <a:noFill/>
                <a:tableStyleId>{A7998867-1649-4404-A499-E53BE39F8365}</a:tableStyleId>
              </a:tblPr>
              <a:tblGrid>
                <a:gridCol w="2148975">
                  <a:extLst>
                    <a:ext uri="{9D8B030D-6E8A-4147-A177-3AD203B41FA5}">
                      <a16:colId xmlns:a16="http://schemas.microsoft.com/office/drawing/2014/main" val="20000"/>
                    </a:ext>
                  </a:extLst>
                </a:gridCol>
                <a:gridCol w="1085341">
                  <a:extLst>
                    <a:ext uri="{9D8B030D-6E8A-4147-A177-3AD203B41FA5}">
                      <a16:colId xmlns:a16="http://schemas.microsoft.com/office/drawing/2014/main" val="20001"/>
                    </a:ext>
                  </a:extLst>
                </a:gridCol>
                <a:gridCol w="1430867">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16732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26271">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DID NOT EXPERIENCE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68.03%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69.66%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67.61%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5275">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11.11%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8.99%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11.65%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725">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EXPERIENCED MORE THAN ONCE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21.09%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20.22%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21.31%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E8BBA443-B5F2-BE40-8821-3AAA8A551D3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80</a:t>
            </a:fld>
            <a:endParaRPr lang="e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36D. Indicate how often you have personally experienced the following behavior: </a:t>
            </a:r>
            <a:r>
              <a:rPr lang="en" sz="1800" b="1" dirty="0">
                <a:solidFill>
                  <a:srgbClr val="FFFFFF"/>
                </a:solidFill>
                <a:latin typeface="Roboto"/>
                <a:ea typeface="Roboto"/>
                <a:cs typeface="Roboto"/>
                <a:sym typeface="Roboto"/>
              </a:rPr>
              <a:t>Unwanted digital sexist messages and or photos (sexting).</a:t>
            </a:r>
            <a:endParaRPr sz="1800" b="1" dirty="0">
              <a:solidFill>
                <a:schemeClr val="lt1"/>
              </a:solidFill>
              <a:latin typeface="Roboto"/>
              <a:ea typeface="Roboto"/>
              <a:cs typeface="Roboto"/>
              <a:sym typeface="Roboto"/>
            </a:endParaRPr>
          </a:p>
        </p:txBody>
      </p:sp>
      <p:pic>
        <p:nvPicPr>
          <p:cNvPr id="372" name="Shape 372" title="Chart"/>
          <p:cNvPicPr preferRelativeResize="0"/>
          <p:nvPr/>
        </p:nvPicPr>
        <p:blipFill>
          <a:blip r:embed="rId3">
            <a:alphaModFix/>
          </a:blip>
          <a:stretch>
            <a:fillRect/>
          </a:stretch>
        </p:blipFill>
        <p:spPr>
          <a:xfrm>
            <a:off x="1794933" y="801516"/>
            <a:ext cx="4833366" cy="2946400"/>
          </a:xfrm>
          <a:prstGeom prst="rect">
            <a:avLst/>
          </a:prstGeom>
          <a:noFill/>
          <a:ln>
            <a:noFill/>
          </a:ln>
        </p:spPr>
      </p:pic>
      <p:graphicFrame>
        <p:nvGraphicFramePr>
          <p:cNvPr id="373" name="Shape 373"/>
          <p:cNvGraphicFramePr/>
          <p:nvPr>
            <p:extLst>
              <p:ext uri="{D42A27DB-BD31-4B8C-83A1-F6EECF244321}">
                <p14:modId xmlns:p14="http://schemas.microsoft.com/office/powerpoint/2010/main" val="4266295754"/>
              </p:ext>
            </p:extLst>
          </p:nvPr>
        </p:nvGraphicFramePr>
        <p:xfrm>
          <a:off x="1260816" y="3944122"/>
          <a:ext cx="5901600" cy="915895"/>
        </p:xfrm>
        <a:graphic>
          <a:graphicData uri="http://schemas.openxmlformats.org/drawingml/2006/table">
            <a:tbl>
              <a:tblPr>
                <a:noFill/>
                <a:tableStyleId>{A7998867-1649-4404-A499-E53BE39F8365}</a:tableStyleId>
              </a:tblPr>
              <a:tblGrid>
                <a:gridCol w="2021097">
                  <a:extLst>
                    <a:ext uri="{9D8B030D-6E8A-4147-A177-3AD203B41FA5}">
                      <a16:colId xmlns:a16="http://schemas.microsoft.com/office/drawing/2014/main" val="20000"/>
                    </a:ext>
                  </a:extLst>
                </a:gridCol>
                <a:gridCol w="1176867">
                  <a:extLst>
                    <a:ext uri="{9D8B030D-6E8A-4147-A177-3AD203B41FA5}">
                      <a16:colId xmlns:a16="http://schemas.microsoft.com/office/drawing/2014/main" val="20001"/>
                    </a:ext>
                  </a:extLst>
                </a:gridCol>
                <a:gridCol w="1278466">
                  <a:extLst>
                    <a:ext uri="{9D8B030D-6E8A-4147-A177-3AD203B41FA5}">
                      <a16:colId xmlns:a16="http://schemas.microsoft.com/office/drawing/2014/main" val="20002"/>
                    </a:ext>
                  </a:extLst>
                </a:gridCol>
                <a:gridCol w="1425170">
                  <a:extLst>
                    <a:ext uri="{9D8B030D-6E8A-4147-A177-3AD203B41FA5}">
                      <a16:colId xmlns:a16="http://schemas.microsoft.com/office/drawing/2014/main" val="20003"/>
                    </a:ext>
                  </a:extLst>
                </a:gridCol>
              </a:tblGrid>
              <a:tr h="2155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49550">
                <a:tc>
                  <a:txBody>
                    <a:bodyPr/>
                    <a:lstStyle/>
                    <a:p>
                      <a:pPr marL="0" lvl="0" indent="0" rtl="0">
                        <a:lnSpc>
                          <a:spcPct val="115000"/>
                        </a:lnSpc>
                        <a:spcBef>
                          <a:spcPts val="0"/>
                        </a:spcBef>
                        <a:spcAft>
                          <a:spcPts val="0"/>
                        </a:spcAft>
                        <a:buNone/>
                      </a:pPr>
                      <a:r>
                        <a:rPr lang="en" sz="1000">
                          <a:latin typeface="Roboto"/>
                          <a:ea typeface="Roboto"/>
                          <a:cs typeface="Roboto"/>
                          <a:sym typeface="Roboto"/>
                        </a:rPr>
                        <a:t>DID NOT EXPERIENCE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91.61%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89.89%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92.05%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9550">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3.85%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3.37%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3.98%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759">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MORE THAN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4.08%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6.74%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3.41%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B2CE48A2-E155-844B-8E4A-18C44AF440E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81</a:t>
            </a:fld>
            <a:endParaRPr lang="en"/>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36E. Indicate how often you have personally experienced the following behavior: </a:t>
            </a:r>
          </a:p>
          <a:p>
            <a:pPr marL="0" lvl="0" indent="0" algn="ctr" rtl="0">
              <a:spcBef>
                <a:spcPts val="0"/>
              </a:spcBef>
              <a:spcAft>
                <a:spcPts val="0"/>
              </a:spcAft>
              <a:buNone/>
            </a:pPr>
            <a:r>
              <a:rPr lang="en" sz="1600" b="1" dirty="0">
                <a:solidFill>
                  <a:srgbClr val="FFFFFF"/>
                </a:solidFill>
                <a:latin typeface="Roboto"/>
                <a:ea typeface="Roboto"/>
                <a:cs typeface="Roboto"/>
                <a:sym typeface="Roboto"/>
              </a:rPr>
              <a:t>Having someone make unwelcome sexual comments, jokes or gestures to or about you.</a:t>
            </a:r>
            <a:endParaRPr sz="1600" b="1" dirty="0">
              <a:solidFill>
                <a:schemeClr val="lt1"/>
              </a:solidFill>
              <a:latin typeface="Roboto"/>
              <a:ea typeface="Roboto"/>
              <a:cs typeface="Roboto"/>
              <a:sym typeface="Roboto"/>
            </a:endParaRPr>
          </a:p>
        </p:txBody>
      </p:sp>
      <p:pic>
        <p:nvPicPr>
          <p:cNvPr id="380" name="Shape 380" title="Chart"/>
          <p:cNvPicPr preferRelativeResize="0"/>
          <p:nvPr/>
        </p:nvPicPr>
        <p:blipFill>
          <a:blip r:embed="rId3">
            <a:alphaModFix/>
          </a:blip>
          <a:stretch>
            <a:fillRect/>
          </a:stretch>
        </p:blipFill>
        <p:spPr>
          <a:xfrm>
            <a:off x="2428875" y="928859"/>
            <a:ext cx="4286250" cy="2650331"/>
          </a:xfrm>
          <a:prstGeom prst="rect">
            <a:avLst/>
          </a:prstGeom>
          <a:noFill/>
          <a:ln>
            <a:noFill/>
          </a:ln>
        </p:spPr>
      </p:pic>
      <p:graphicFrame>
        <p:nvGraphicFramePr>
          <p:cNvPr id="381" name="Shape 381"/>
          <p:cNvGraphicFramePr/>
          <p:nvPr>
            <p:extLst>
              <p:ext uri="{D42A27DB-BD31-4B8C-83A1-F6EECF244321}">
                <p14:modId xmlns:p14="http://schemas.microsoft.com/office/powerpoint/2010/main" val="919260206"/>
              </p:ext>
            </p:extLst>
          </p:nvPr>
        </p:nvGraphicFramePr>
        <p:xfrm>
          <a:off x="1600200" y="3780598"/>
          <a:ext cx="6332592" cy="882619"/>
        </p:xfrm>
        <a:graphic>
          <a:graphicData uri="http://schemas.openxmlformats.org/drawingml/2006/table">
            <a:tbl>
              <a:tblPr>
                <a:noFill/>
                <a:tableStyleId>{A7998867-1649-4404-A499-E53BE39F8365}</a:tableStyleId>
              </a:tblPr>
              <a:tblGrid>
                <a:gridCol w="2269066">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37378">
                  <a:extLst>
                    <a:ext uri="{9D8B030D-6E8A-4147-A177-3AD203B41FA5}">
                      <a16:colId xmlns:a16="http://schemas.microsoft.com/office/drawing/2014/main" val="20002"/>
                    </a:ext>
                  </a:extLst>
                </a:gridCol>
                <a:gridCol w="1583148">
                  <a:extLst>
                    <a:ext uri="{9D8B030D-6E8A-4147-A177-3AD203B41FA5}">
                      <a16:colId xmlns:a16="http://schemas.microsoft.com/office/drawing/2014/main" val="20003"/>
                    </a:ext>
                  </a:extLst>
                </a:gridCol>
              </a:tblGrid>
              <a:tr h="12807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32875">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DID NOT EXPERIENCE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61.45%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60.67%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61.65%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32875">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7.94%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11.24%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7.10%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5574">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EXPERIENCED MORE THAN ONCE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60000"/>
                        <a:lumOff val="4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30.16%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60000"/>
                        <a:lumOff val="4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28.09%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30.68%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CDA566BD-B4CB-1247-8F96-DBD82F900D9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82</a:t>
            </a:fld>
            <a:endParaRPr lang="en"/>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36F. Indicate how often you have personally experienced the following behavior: </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Being shown pictures or videos that you did not want to see.</a:t>
            </a:r>
            <a:endParaRPr sz="1800" b="1" dirty="0">
              <a:solidFill>
                <a:schemeClr val="lt1"/>
              </a:solidFill>
              <a:latin typeface="Roboto"/>
              <a:ea typeface="Roboto"/>
              <a:cs typeface="Roboto"/>
              <a:sym typeface="Roboto"/>
            </a:endParaRPr>
          </a:p>
        </p:txBody>
      </p:sp>
      <p:pic>
        <p:nvPicPr>
          <p:cNvPr id="388" name="Shape 388" title="Chart"/>
          <p:cNvPicPr preferRelativeResize="0"/>
          <p:nvPr/>
        </p:nvPicPr>
        <p:blipFill>
          <a:blip r:embed="rId3">
            <a:alphaModFix/>
          </a:blip>
          <a:stretch>
            <a:fillRect/>
          </a:stretch>
        </p:blipFill>
        <p:spPr>
          <a:xfrm>
            <a:off x="2362200" y="862080"/>
            <a:ext cx="4779683" cy="3027275"/>
          </a:xfrm>
          <a:prstGeom prst="rect">
            <a:avLst/>
          </a:prstGeom>
          <a:noFill/>
          <a:ln>
            <a:noFill/>
          </a:ln>
        </p:spPr>
      </p:pic>
      <p:graphicFrame>
        <p:nvGraphicFramePr>
          <p:cNvPr id="389" name="Shape 389"/>
          <p:cNvGraphicFramePr/>
          <p:nvPr>
            <p:extLst>
              <p:ext uri="{D42A27DB-BD31-4B8C-83A1-F6EECF244321}">
                <p14:modId xmlns:p14="http://schemas.microsoft.com/office/powerpoint/2010/main" val="3464780031"/>
              </p:ext>
            </p:extLst>
          </p:nvPr>
        </p:nvGraphicFramePr>
        <p:xfrm>
          <a:off x="2057400" y="4044910"/>
          <a:ext cx="5636225" cy="807790"/>
        </p:xfrm>
        <a:graphic>
          <a:graphicData uri="http://schemas.openxmlformats.org/drawingml/2006/table">
            <a:tbl>
              <a:tblPr>
                <a:noFill/>
                <a:tableStyleId>{A7998867-1649-4404-A499-E53BE39F8365}</a:tableStyleId>
              </a:tblPr>
              <a:tblGrid>
                <a:gridCol w="2091267">
                  <a:extLst>
                    <a:ext uri="{9D8B030D-6E8A-4147-A177-3AD203B41FA5}">
                      <a16:colId xmlns:a16="http://schemas.microsoft.com/office/drawing/2014/main" val="20000"/>
                    </a:ext>
                  </a:extLst>
                </a:gridCol>
                <a:gridCol w="973666">
                  <a:extLst>
                    <a:ext uri="{9D8B030D-6E8A-4147-A177-3AD203B41FA5}">
                      <a16:colId xmlns:a16="http://schemas.microsoft.com/office/drawing/2014/main" val="20001"/>
                    </a:ext>
                  </a:extLst>
                </a:gridCol>
                <a:gridCol w="1186567">
                  <a:extLst>
                    <a:ext uri="{9D8B030D-6E8A-4147-A177-3AD203B41FA5}">
                      <a16:colId xmlns:a16="http://schemas.microsoft.com/office/drawing/2014/main" val="20002"/>
                    </a:ext>
                  </a:extLst>
                </a:gridCol>
                <a:gridCol w="1384725">
                  <a:extLst>
                    <a:ext uri="{9D8B030D-6E8A-4147-A177-3AD203B41FA5}">
                      <a16:colId xmlns:a16="http://schemas.microsoft.com/office/drawing/2014/main" val="20003"/>
                    </a:ext>
                  </a:extLst>
                </a:gridCol>
              </a:tblGrid>
              <a:tr h="11142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02600">
                <a:tc>
                  <a:txBody>
                    <a:bodyPr/>
                    <a:lstStyle/>
                    <a:p>
                      <a:pPr marL="0" lvl="0" indent="0" rtl="0">
                        <a:lnSpc>
                          <a:spcPct val="115000"/>
                        </a:lnSpc>
                        <a:spcBef>
                          <a:spcPts val="0"/>
                        </a:spcBef>
                        <a:spcAft>
                          <a:spcPts val="0"/>
                        </a:spcAft>
                        <a:buNone/>
                      </a:pPr>
                      <a:r>
                        <a:rPr lang="en" sz="1000">
                          <a:latin typeface="Roboto"/>
                          <a:ea typeface="Roboto"/>
                          <a:cs typeface="Roboto"/>
                          <a:sym typeface="Roboto"/>
                        </a:rPr>
                        <a:t>DID NOT EXPERIENCE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82.77%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85.39%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82.10%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2600">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EXPERIENCED ONCE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7.48%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11.24%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6.53%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63582">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MORE THAN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9.30%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3.37%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10.80%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B0E19544-8465-F644-B52E-C2820580121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83</a:t>
            </a:fld>
            <a:endParaRPr lang="en"/>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36G. Indicate how often you have personally experienced the following behavior:</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Being touched in an unwelcome sexual way.</a:t>
            </a:r>
            <a:endParaRPr sz="1800" b="1" dirty="0">
              <a:solidFill>
                <a:schemeClr val="lt1"/>
              </a:solidFill>
              <a:latin typeface="Roboto"/>
              <a:ea typeface="Roboto"/>
              <a:cs typeface="Roboto"/>
              <a:sym typeface="Roboto"/>
            </a:endParaRPr>
          </a:p>
        </p:txBody>
      </p:sp>
      <p:pic>
        <p:nvPicPr>
          <p:cNvPr id="396" name="Shape 396" title="Chart"/>
          <p:cNvPicPr preferRelativeResize="0"/>
          <p:nvPr/>
        </p:nvPicPr>
        <p:blipFill>
          <a:blip r:embed="rId3">
            <a:alphaModFix/>
          </a:blip>
          <a:stretch>
            <a:fillRect/>
          </a:stretch>
        </p:blipFill>
        <p:spPr>
          <a:xfrm>
            <a:off x="2362200" y="843050"/>
            <a:ext cx="4851399" cy="3001875"/>
          </a:xfrm>
          <a:prstGeom prst="rect">
            <a:avLst/>
          </a:prstGeom>
          <a:noFill/>
          <a:ln>
            <a:noFill/>
          </a:ln>
        </p:spPr>
      </p:pic>
      <p:graphicFrame>
        <p:nvGraphicFramePr>
          <p:cNvPr id="397" name="Shape 397"/>
          <p:cNvGraphicFramePr/>
          <p:nvPr>
            <p:extLst>
              <p:ext uri="{D42A27DB-BD31-4B8C-83A1-F6EECF244321}">
                <p14:modId xmlns:p14="http://schemas.microsoft.com/office/powerpoint/2010/main" val="3365434912"/>
              </p:ext>
            </p:extLst>
          </p:nvPr>
        </p:nvGraphicFramePr>
        <p:xfrm>
          <a:off x="1797357" y="3986277"/>
          <a:ext cx="5981084" cy="873740"/>
        </p:xfrm>
        <a:graphic>
          <a:graphicData uri="http://schemas.openxmlformats.org/drawingml/2006/table">
            <a:tbl>
              <a:tblPr>
                <a:noFill/>
                <a:tableStyleId>{A7998867-1649-4404-A499-E53BE39F8365}</a:tableStyleId>
              </a:tblPr>
              <a:tblGrid>
                <a:gridCol w="2234384">
                  <a:extLst>
                    <a:ext uri="{9D8B030D-6E8A-4147-A177-3AD203B41FA5}">
                      <a16:colId xmlns:a16="http://schemas.microsoft.com/office/drawing/2014/main" val="20000"/>
                    </a:ext>
                  </a:extLst>
                </a:gridCol>
                <a:gridCol w="1025283">
                  <a:extLst>
                    <a:ext uri="{9D8B030D-6E8A-4147-A177-3AD203B41FA5}">
                      <a16:colId xmlns:a16="http://schemas.microsoft.com/office/drawing/2014/main" val="20001"/>
                    </a:ext>
                  </a:extLst>
                </a:gridCol>
                <a:gridCol w="1276042">
                  <a:extLst>
                    <a:ext uri="{9D8B030D-6E8A-4147-A177-3AD203B41FA5}">
                      <a16:colId xmlns:a16="http://schemas.microsoft.com/office/drawing/2014/main" val="20002"/>
                    </a:ext>
                  </a:extLst>
                </a:gridCol>
                <a:gridCol w="1445375">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35575">
                <a:tc>
                  <a:txBody>
                    <a:bodyPr/>
                    <a:lstStyle/>
                    <a:p>
                      <a:pPr marL="0" lvl="0" indent="0" rtl="0">
                        <a:lnSpc>
                          <a:spcPct val="115000"/>
                        </a:lnSpc>
                        <a:spcBef>
                          <a:spcPts val="0"/>
                        </a:spcBef>
                        <a:spcAft>
                          <a:spcPts val="0"/>
                        </a:spcAft>
                        <a:buNone/>
                      </a:pPr>
                      <a:r>
                        <a:rPr lang="en" sz="1000">
                          <a:latin typeface="Roboto"/>
                          <a:ea typeface="Roboto"/>
                          <a:cs typeface="Roboto"/>
                          <a:sym typeface="Roboto"/>
                        </a:rPr>
                        <a:t>DID NOT EXPERIENCE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81.63%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83.15%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81.25%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35575">
                <a:tc>
                  <a:txBody>
                    <a:bodyPr/>
                    <a:lstStyle/>
                    <a:p>
                      <a:pPr marL="0" lvl="0" indent="0" rtl="0">
                        <a:lnSpc>
                          <a:spcPct val="115000"/>
                        </a:lnSpc>
                        <a:spcBef>
                          <a:spcPts val="0"/>
                        </a:spcBef>
                        <a:spcAft>
                          <a:spcPts val="0"/>
                        </a:spcAft>
                        <a:buNone/>
                      </a:pPr>
                      <a:r>
                        <a:rPr lang="en" sz="1000" dirty="0">
                          <a:latin typeface="Roboto"/>
                          <a:ea typeface="Roboto"/>
                          <a:cs typeface="Roboto"/>
                          <a:sym typeface="Roboto"/>
                        </a:rPr>
                        <a:t>EXPERIENCED ONCE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7.26%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5.62%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7.67%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275">
                <a:tc>
                  <a:txBody>
                    <a:bodyPr/>
                    <a:lstStyle/>
                    <a:p>
                      <a:pPr marL="0" lvl="0" indent="0" rtl="0">
                        <a:lnSpc>
                          <a:spcPct val="115000"/>
                        </a:lnSpc>
                        <a:spcBef>
                          <a:spcPts val="0"/>
                        </a:spcBef>
                        <a:spcAft>
                          <a:spcPts val="0"/>
                        </a:spcAft>
                        <a:buNone/>
                      </a:pPr>
                      <a:r>
                        <a:rPr lang="en" sz="1000">
                          <a:latin typeface="Roboto"/>
                          <a:ea typeface="Roboto"/>
                          <a:cs typeface="Roboto"/>
                          <a:sym typeface="Roboto"/>
                        </a:rPr>
                        <a:t>EXPERIENCED MORE THAN ONCE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10.66%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11.24%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10.51%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AEAD7B6-6E98-AE49-88AD-F846F7D885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84</a:t>
            </a:fld>
            <a:endParaRPr lang="en"/>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 Overall Comments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0AEAD7B6-6E98-AE49-88AD-F846F7D885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85</a:t>
            </a:fld>
            <a:endParaRPr lang="en"/>
          </a:p>
        </p:txBody>
      </p:sp>
      <p:sp>
        <p:nvSpPr>
          <p:cNvPr id="4" name="Rectangle 3">
            <a:extLst>
              <a:ext uri="{FF2B5EF4-FFF2-40B4-BE49-F238E27FC236}">
                <a16:creationId xmlns:a16="http://schemas.microsoft.com/office/drawing/2014/main" id="{09A5DCF9-E062-674D-A7D3-52D942BB4EA4}"/>
              </a:ext>
            </a:extLst>
          </p:cNvPr>
          <p:cNvSpPr/>
          <p:nvPr/>
        </p:nvSpPr>
        <p:spPr>
          <a:xfrm>
            <a:off x="626532" y="947783"/>
            <a:ext cx="7603067" cy="3477875"/>
          </a:xfrm>
          <a:prstGeom prst="rect">
            <a:avLst/>
          </a:prstGeom>
        </p:spPr>
        <p:txBody>
          <a:bodyPr wrap="square">
            <a:spAutoFit/>
          </a:bodyPr>
          <a:lstStyle/>
          <a:p>
            <a:pPr>
              <a:buSzPts val="1200"/>
              <a:buFont typeface="Arial" panose="020B0604020202020204" pitchFamily="34" charset="0"/>
              <a:buChar char="•"/>
            </a:pPr>
            <a:r>
              <a:rPr lang="en-US" sz="1100" dirty="0">
                <a:latin typeface="Arial" panose="020B0604020202020204" pitchFamily="34" charset="0"/>
              </a:rPr>
              <a:t>A long time ago at another place of employment. I was young and didn't want to cause trouble.  	</a:t>
            </a:r>
          </a:p>
          <a:p>
            <a:pPr>
              <a:buSzPts val="1200"/>
              <a:buFont typeface="Arial" panose="020B0604020202020204" pitchFamily="34" charset="0"/>
              <a:buChar char="•"/>
            </a:pPr>
            <a:r>
              <a:rPr lang="en-US" sz="1100" dirty="0">
                <a:latin typeface="Arial" panose="020B0604020202020204" pitchFamily="34" charset="0"/>
              </a:rPr>
              <a:t>Again, after 40 years in the workforce with many of the early years being much more tolerant about harassing behavior, I have experienced many forms of harassment.  Many of these would be reason for firing today, but we have to put the actions into context with the times and accepted social norms.  		</a:t>
            </a:r>
          </a:p>
          <a:p>
            <a:pPr>
              <a:buSzPts val="1200"/>
              <a:buFont typeface="Arial" panose="020B0604020202020204" pitchFamily="34" charset="0"/>
              <a:buChar char="•"/>
            </a:pPr>
            <a:r>
              <a:rPr lang="en-US" sz="1100" dirty="0">
                <a:latin typeface="Arial" panose="020B0604020202020204" pitchFamily="34" charset="0"/>
              </a:rPr>
              <a:t>All above behavior experienced prior to 1993; nothing since joining present firm.	</a:t>
            </a:r>
          </a:p>
          <a:p>
            <a:pPr>
              <a:buSzPts val="1200"/>
              <a:buFont typeface="Arial" panose="020B0604020202020204" pitchFamily="34" charset="0"/>
              <a:buChar char="•"/>
            </a:pPr>
            <a:r>
              <a:rPr lang="en-US" sz="1100" dirty="0">
                <a:latin typeface="Arial" panose="020B0604020202020204" pitchFamily="34" charset="0"/>
              </a:rPr>
              <a:t>All the incidents checked above were experienced before I was employed in the legal industry.  I have fortunately not experienced any of these during my career in the legal industry at this firm.	</a:t>
            </a:r>
          </a:p>
          <a:p>
            <a:pPr>
              <a:buSzPts val="1200"/>
              <a:buFont typeface="Arial" panose="020B0604020202020204" pitchFamily="34" charset="0"/>
              <a:buChar char="•"/>
            </a:pPr>
            <a:r>
              <a:rPr lang="en-US" sz="1100" dirty="0">
                <a:latin typeface="Arial" panose="020B0604020202020204" pitchFamily="34" charset="0"/>
              </a:rPr>
              <a:t>Answered based on my career, not just this job	</a:t>
            </a:r>
          </a:p>
          <a:p>
            <a:pPr>
              <a:buSzPts val="1200"/>
              <a:buFont typeface="Arial" panose="020B0604020202020204" pitchFamily="34" charset="0"/>
              <a:buChar char="•"/>
            </a:pPr>
            <a:r>
              <a:rPr lang="en-US" sz="1100" dirty="0">
                <a:latin typeface="Arial" panose="020B0604020202020204" pitchFamily="34" charset="0"/>
              </a:rPr>
              <a:t>At some point I probably experienced some of these, however nothing stands out in my memory.	</a:t>
            </a:r>
          </a:p>
          <a:p>
            <a:pPr>
              <a:buSzPts val="1200"/>
              <a:buFont typeface="Arial" panose="020B0604020202020204" pitchFamily="34" charset="0"/>
              <a:buChar char="•"/>
            </a:pPr>
            <a:r>
              <a:rPr lang="en-US" sz="1100" dirty="0">
                <a:latin typeface="Arial" panose="020B0604020202020204" pitchFamily="34" charset="0"/>
              </a:rPr>
              <a:t>Did not occur in this industry or this law firm.	</a:t>
            </a:r>
          </a:p>
          <a:p>
            <a:pPr>
              <a:buSzPts val="1200"/>
              <a:buFont typeface="Arial" panose="020B0604020202020204" pitchFamily="34" charset="0"/>
              <a:buChar char="•"/>
            </a:pPr>
            <a:r>
              <a:rPr lang="en-US" sz="1100" dirty="0">
                <a:latin typeface="Arial" panose="020B0604020202020204" pitchFamily="34" charset="0"/>
              </a:rPr>
              <a:t>Experienced many years ago (late 1980s and early 1990s) at a different law firm 	</a:t>
            </a:r>
          </a:p>
          <a:p>
            <a:pPr>
              <a:buSzPts val="1200"/>
              <a:buFont typeface="Arial" panose="020B0604020202020204" pitchFamily="34" charset="0"/>
              <a:buChar char="•"/>
            </a:pPr>
            <a:r>
              <a:rPr lang="en-US" sz="1100" dirty="0">
                <a:latin typeface="Arial" panose="020B0604020202020204" pitchFamily="34" charset="0"/>
              </a:rPr>
              <a:t>I am an 60+ year old male and probably unlikely to be a target of sexual harassment.	</a:t>
            </a:r>
          </a:p>
          <a:p>
            <a:pPr>
              <a:buSzPts val="1200"/>
              <a:buFont typeface="Arial" panose="020B0604020202020204" pitchFamily="34" charset="0"/>
              <a:buChar char="•"/>
            </a:pPr>
            <a:r>
              <a:rPr lang="en-US" sz="1100" dirty="0">
                <a:latin typeface="Arial" panose="020B0604020202020204" pitchFamily="34" charset="0"/>
              </a:rPr>
              <a:t>I answered only for my current firm, not for any previous firms	</a:t>
            </a:r>
          </a:p>
          <a:p>
            <a:pPr>
              <a:buSzPts val="1200"/>
              <a:buFont typeface="Arial" panose="020B0604020202020204" pitchFamily="34" charset="0"/>
              <a:buChar char="•"/>
            </a:pPr>
            <a:r>
              <a:rPr lang="en-US" sz="1100" dirty="0">
                <a:latin typeface="Arial" panose="020B0604020202020204" pitchFamily="34" charset="0"/>
              </a:rPr>
              <a:t>I have heard inappropriate joking in the workplace, and have usually commented to the participants that the nature of the content was inappropriate. The jokes were usually generic, not directed at a particular individual, but none-the-less weren't appropriate.	</a:t>
            </a:r>
          </a:p>
          <a:p>
            <a:pPr>
              <a:buSzPts val="1200"/>
              <a:buFont typeface="Arial" panose="020B0604020202020204" pitchFamily="34" charset="0"/>
              <a:buChar char="•"/>
            </a:pPr>
            <a:r>
              <a:rPr lang="en-US" sz="1100" dirty="0">
                <a:latin typeface="Arial" panose="020B0604020202020204" pitchFamily="34" charset="0"/>
              </a:rPr>
              <a:t>Jokes at a previous employer	</a:t>
            </a:r>
          </a:p>
          <a:p>
            <a:pPr>
              <a:buSzPts val="1200"/>
              <a:buFont typeface="Arial" panose="020B0604020202020204" pitchFamily="34" charset="0"/>
              <a:buChar char="•"/>
            </a:pPr>
            <a:r>
              <a:rPr lang="en-US" sz="1100" dirty="0">
                <a:latin typeface="Arial" panose="020B0604020202020204" pitchFamily="34" charset="0"/>
              </a:rPr>
              <a:t>My #METOO experiences were at another firm - not here, where I've been for almost 30 years. I was once fired from a job after refusing sexual contact with a supervisor, after being named employee of the month the month prior.	</a:t>
            </a:r>
          </a:p>
          <a:p>
            <a:pPr>
              <a:buSzPts val="1200"/>
              <a:buFont typeface="Arial" panose="020B0604020202020204" pitchFamily="34" charset="0"/>
              <a:buChar char="•"/>
            </a:pPr>
            <a:r>
              <a:rPr lang="en-US" sz="1100" dirty="0">
                <a:latin typeface="Arial" panose="020B0604020202020204" pitchFamily="34" charset="0"/>
              </a:rPr>
              <a:t>My experiences were before Anita Hill - Not recent</a:t>
            </a:r>
            <a:endParaRPr lang="en-US" sz="1100" dirty="0"/>
          </a:p>
        </p:txBody>
      </p:sp>
    </p:spTree>
    <p:extLst>
      <p:ext uri="{BB962C8B-B14F-4D97-AF65-F5344CB8AC3E}">
        <p14:creationId xmlns:p14="http://schemas.microsoft.com/office/powerpoint/2010/main" val="39218475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36. Overall Comments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0AEAD7B6-6E98-AE49-88AD-F846F7D885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86</a:t>
            </a:fld>
            <a:endParaRPr lang="en"/>
          </a:p>
        </p:txBody>
      </p:sp>
      <p:sp>
        <p:nvSpPr>
          <p:cNvPr id="3" name="Rectangle 2">
            <a:extLst>
              <a:ext uri="{FF2B5EF4-FFF2-40B4-BE49-F238E27FC236}">
                <a16:creationId xmlns:a16="http://schemas.microsoft.com/office/drawing/2014/main" id="{6D40B80B-2293-8B41-84A5-39C74ECF85E7}"/>
              </a:ext>
            </a:extLst>
          </p:cNvPr>
          <p:cNvSpPr/>
          <p:nvPr/>
        </p:nvSpPr>
        <p:spPr>
          <a:xfrm>
            <a:off x="711941" y="952058"/>
            <a:ext cx="8034867" cy="3139321"/>
          </a:xfrm>
          <a:prstGeom prst="rect">
            <a:avLst/>
          </a:prstGeom>
        </p:spPr>
        <p:txBody>
          <a:bodyPr wrap="square">
            <a:spAutoFit/>
          </a:bodyPr>
          <a:lstStyle/>
          <a:p>
            <a:pPr>
              <a:buSzPts val="1200"/>
            </a:pPr>
            <a:r>
              <a:rPr lang="en-US" sz="1100" dirty="0">
                <a:latin typeface="Arial" panose="020B0604020202020204" pitchFamily="34" charset="0"/>
              </a:rPr>
              <a:t>	</a:t>
            </a:r>
          </a:p>
          <a:p>
            <a:pPr marL="171450" indent="-171450">
              <a:buSzPts val="1200"/>
              <a:buFont typeface="Arial" panose="020B0604020202020204" pitchFamily="34" charset="0"/>
              <a:buChar char="•"/>
            </a:pPr>
            <a:r>
              <a:rPr lang="en-US" sz="1100" dirty="0">
                <a:latin typeface="Arial" panose="020B0604020202020204" pitchFamily="34" charset="0"/>
              </a:rPr>
              <a:t>None of this activity occurred at my current employer. It happened in a retail establishment that I worked in (X1) and on Capitol Hill by a former boss.	</a:t>
            </a:r>
          </a:p>
          <a:p>
            <a:pPr marL="171450" indent="-171450">
              <a:buSzPts val="1200"/>
              <a:buFont typeface="Arial" panose="020B0604020202020204" pitchFamily="34" charset="0"/>
              <a:buChar char="•"/>
            </a:pPr>
            <a:r>
              <a:rPr lang="en-US" sz="1100" dirty="0">
                <a:latin typeface="Arial" panose="020B0604020202020204" pitchFamily="34" charset="0"/>
              </a:rPr>
              <a:t>Not at my current firm but during my career	</a:t>
            </a:r>
          </a:p>
          <a:p>
            <a:pPr marL="171450" indent="-171450">
              <a:buSzPts val="1200"/>
              <a:buFont typeface="Arial" panose="020B0604020202020204" pitchFamily="34" charset="0"/>
              <a:buChar char="•"/>
            </a:pPr>
            <a:r>
              <a:rPr lang="en-US" sz="1100" dirty="0">
                <a:latin typeface="Arial" panose="020B0604020202020204" pitchFamily="34" charset="0"/>
              </a:rPr>
              <a:t>Not in the last ten years or so.  	</a:t>
            </a:r>
          </a:p>
          <a:p>
            <a:pPr marL="171450" indent="-171450">
              <a:buSzPts val="1200"/>
              <a:buFont typeface="Arial" panose="020B0604020202020204" pitchFamily="34" charset="0"/>
              <a:buChar char="•"/>
            </a:pPr>
            <a:r>
              <a:rPr lang="en-US" sz="1100" dirty="0">
                <a:latin typeface="Arial" panose="020B0604020202020204" pitchFamily="34" charset="0"/>
              </a:rPr>
              <a:t>Not since being employed with a law firm.	</a:t>
            </a:r>
          </a:p>
          <a:p>
            <a:pPr marL="171450" indent="-171450">
              <a:buSzPts val="1200"/>
              <a:buFont typeface="Arial" panose="020B0604020202020204" pitchFamily="34" charset="0"/>
              <a:buChar char="•"/>
            </a:pPr>
            <a:r>
              <a:rPr lang="en-US" sz="1100" dirty="0">
                <a:latin typeface="Arial" panose="020B0604020202020204" pitchFamily="34" charset="0"/>
              </a:rPr>
              <a:t>Not while at current employer.	</a:t>
            </a:r>
          </a:p>
          <a:p>
            <a:pPr marL="171450" indent="-171450">
              <a:buSzPts val="1200"/>
              <a:buFont typeface="Arial" panose="020B0604020202020204" pitchFamily="34" charset="0"/>
              <a:buChar char="•"/>
            </a:pPr>
            <a:r>
              <a:rPr lang="en-US" sz="1100" dirty="0">
                <a:latin typeface="Arial" panose="020B0604020202020204" pitchFamily="34" charset="0"/>
              </a:rPr>
              <a:t>observed, not necessarily experienced	</a:t>
            </a:r>
          </a:p>
          <a:p>
            <a:pPr marL="171450" indent="-171450">
              <a:buSzPts val="1200"/>
              <a:buFont typeface="Arial" panose="020B0604020202020204" pitchFamily="34" charset="0"/>
              <a:buChar char="•"/>
            </a:pPr>
            <a:r>
              <a:rPr lang="en-US" sz="1100" dirty="0">
                <a:latin typeface="Arial" panose="020B0604020202020204" pitchFamily="34" charset="0"/>
              </a:rPr>
              <a:t>One problem that I saw at my old firm was attorneys viewing porn on their work computers and a staff member walking in and out quickly and unnoticed... then would not report the incident.  		</a:t>
            </a:r>
          </a:p>
          <a:p>
            <a:pPr marL="171450" indent="-171450">
              <a:buSzPts val="1200"/>
              <a:buFont typeface="Arial" panose="020B0604020202020204" pitchFamily="34" charset="0"/>
              <a:buChar char="•"/>
            </a:pPr>
            <a:r>
              <a:rPr lang="en-US" sz="1100" dirty="0">
                <a:latin typeface="Arial" panose="020B0604020202020204" pitchFamily="34" charset="0"/>
              </a:rPr>
              <a:t>Some of the jokes and videos were unwelcome for reasons other than being sexual	</a:t>
            </a:r>
          </a:p>
          <a:p>
            <a:pPr marL="171450" indent="-171450">
              <a:buSzPts val="1200"/>
              <a:buFont typeface="Arial" panose="020B0604020202020204" pitchFamily="34" charset="0"/>
              <a:buChar char="•"/>
            </a:pPr>
            <a:r>
              <a:rPr lang="en-US" sz="1100" dirty="0">
                <a:latin typeface="Arial" panose="020B0604020202020204" pitchFamily="34" charset="0"/>
              </a:rPr>
              <a:t>The experiences I indicate above were all at past places of employment.	</a:t>
            </a:r>
          </a:p>
          <a:p>
            <a:pPr marL="171450" indent="-171450">
              <a:buSzPts val="1200"/>
              <a:buFont typeface="Arial" panose="020B0604020202020204" pitchFamily="34" charset="0"/>
              <a:buChar char="•"/>
            </a:pPr>
            <a:r>
              <a:rPr lang="en-US" sz="1100" dirty="0">
                <a:latin typeface="Arial" panose="020B0604020202020204" pitchFamily="34" charset="0"/>
              </a:rPr>
              <a:t>The only one experienced in the office ever was the first one. The rest experienced in the world in general (sometimes at biz events outside office).	</a:t>
            </a:r>
          </a:p>
          <a:p>
            <a:pPr marL="171450" indent="-171450">
              <a:buSzPts val="1200"/>
              <a:buFont typeface="Arial" panose="020B0604020202020204" pitchFamily="34" charset="0"/>
              <a:buChar char="•"/>
            </a:pPr>
            <a:r>
              <a:rPr lang="en-US" sz="1100" dirty="0">
                <a:latin typeface="Arial" panose="020B0604020202020204" pitchFamily="34" charset="0"/>
              </a:rPr>
              <a:t>The time frame was in the 70s - 90s primarily. 	</a:t>
            </a:r>
          </a:p>
          <a:p>
            <a:pPr marL="171450" indent="-171450">
              <a:buSzPts val="1200"/>
              <a:buFont typeface="Arial" panose="020B0604020202020204" pitchFamily="34" charset="0"/>
              <a:buChar char="•"/>
            </a:pPr>
            <a:r>
              <a:rPr lang="en-US" sz="1100" dirty="0">
                <a:latin typeface="Arial" panose="020B0604020202020204" pitchFamily="34" charset="0"/>
              </a:rPr>
              <a:t>These experiences are over the length of my career and predate the time at my current firm. I have not experienced any of the above over the last four years (my tenure to date at this firm).	</a:t>
            </a:r>
          </a:p>
          <a:p>
            <a:pPr>
              <a:buSzPts val="1200"/>
            </a:pPr>
            <a:r>
              <a:rPr lang="en-US" sz="1100" dirty="0">
                <a:latin typeface="Arial" panose="020B0604020202020204" pitchFamily="34" charset="0"/>
              </a:rPr>
              <a:t>	</a:t>
            </a:r>
            <a:endParaRPr lang="en-US" sz="1100" dirty="0"/>
          </a:p>
        </p:txBody>
      </p:sp>
    </p:spTree>
    <p:extLst>
      <p:ext uri="{BB962C8B-B14F-4D97-AF65-F5344CB8AC3E}">
        <p14:creationId xmlns:p14="http://schemas.microsoft.com/office/powerpoint/2010/main" val="19623652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37A.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have personally been a target of sexual harassment.</a:t>
            </a:r>
            <a:endParaRPr sz="1800" b="1" dirty="0">
              <a:solidFill>
                <a:schemeClr val="lt1"/>
              </a:solidFill>
              <a:latin typeface="Roboto"/>
              <a:ea typeface="Roboto"/>
              <a:cs typeface="Roboto"/>
              <a:sym typeface="Roboto"/>
            </a:endParaRPr>
          </a:p>
        </p:txBody>
      </p:sp>
      <p:pic>
        <p:nvPicPr>
          <p:cNvPr id="404" name="Shape 404" title="Chart"/>
          <p:cNvPicPr preferRelativeResize="0"/>
          <p:nvPr/>
        </p:nvPicPr>
        <p:blipFill>
          <a:blip r:embed="rId3">
            <a:alphaModFix/>
          </a:blip>
          <a:stretch>
            <a:fillRect/>
          </a:stretch>
        </p:blipFill>
        <p:spPr>
          <a:xfrm>
            <a:off x="2201333" y="950923"/>
            <a:ext cx="4741333" cy="2832542"/>
          </a:xfrm>
          <a:prstGeom prst="rect">
            <a:avLst/>
          </a:prstGeom>
          <a:noFill/>
          <a:ln>
            <a:noFill/>
          </a:ln>
        </p:spPr>
      </p:pic>
      <p:graphicFrame>
        <p:nvGraphicFramePr>
          <p:cNvPr id="405" name="Shape 405"/>
          <p:cNvGraphicFramePr/>
          <p:nvPr>
            <p:extLst>
              <p:ext uri="{D42A27DB-BD31-4B8C-83A1-F6EECF244321}">
                <p14:modId xmlns:p14="http://schemas.microsoft.com/office/powerpoint/2010/main" val="3090386238"/>
              </p:ext>
            </p:extLst>
          </p:nvPr>
        </p:nvGraphicFramePr>
        <p:xfrm>
          <a:off x="1905000" y="3981297"/>
          <a:ext cx="5479900" cy="878720"/>
        </p:xfrm>
        <a:graphic>
          <a:graphicData uri="http://schemas.openxmlformats.org/drawingml/2006/table">
            <a:tbl>
              <a:tblPr>
                <a:noFill/>
                <a:tableStyleId>{A7998867-1649-4404-A499-E53BE39F8365}</a:tableStyleId>
              </a:tblPr>
              <a:tblGrid>
                <a:gridCol w="1189250">
                  <a:extLst>
                    <a:ext uri="{9D8B030D-6E8A-4147-A177-3AD203B41FA5}">
                      <a16:colId xmlns:a16="http://schemas.microsoft.com/office/drawing/2014/main" val="20000"/>
                    </a:ext>
                  </a:extLst>
                </a:gridCol>
                <a:gridCol w="1301917">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642533">
                  <a:extLst>
                    <a:ext uri="{9D8B030D-6E8A-4147-A177-3AD203B41FA5}">
                      <a16:colId xmlns:a16="http://schemas.microsoft.com/office/drawing/2014/main" val="20003"/>
                    </a:ext>
                  </a:extLst>
                </a:gridCol>
              </a:tblGrid>
              <a:tr h="22382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47400">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AGREE</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58.46%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60.43%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57.99%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68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39.34%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35.97%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40.14%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268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2.20%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3.60%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1.87%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19215EAB-AABC-2E42-8361-00ED028925C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87</a:t>
            </a:fld>
            <a:endParaRPr lang="en"/>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0" y="15925"/>
            <a:ext cx="9144000" cy="6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37B. Indicate your reaction to the following statement: </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have personally witnessed sexual harassment of another person.</a:t>
            </a:r>
            <a:endParaRPr sz="1800" b="1" dirty="0">
              <a:solidFill>
                <a:schemeClr val="lt1"/>
              </a:solidFill>
              <a:latin typeface="Roboto"/>
              <a:ea typeface="Roboto"/>
              <a:cs typeface="Roboto"/>
              <a:sym typeface="Roboto"/>
            </a:endParaRPr>
          </a:p>
        </p:txBody>
      </p:sp>
      <p:pic>
        <p:nvPicPr>
          <p:cNvPr id="412" name="Shape 412" title="Chart"/>
          <p:cNvPicPr preferRelativeResize="0"/>
          <p:nvPr/>
        </p:nvPicPr>
        <p:blipFill>
          <a:blip r:embed="rId3">
            <a:alphaModFix/>
          </a:blip>
          <a:stretch>
            <a:fillRect/>
          </a:stretch>
        </p:blipFill>
        <p:spPr>
          <a:xfrm>
            <a:off x="2272308" y="819150"/>
            <a:ext cx="4599384" cy="2781691"/>
          </a:xfrm>
          <a:prstGeom prst="rect">
            <a:avLst/>
          </a:prstGeom>
          <a:noFill/>
          <a:ln>
            <a:noFill/>
          </a:ln>
        </p:spPr>
      </p:pic>
      <p:graphicFrame>
        <p:nvGraphicFramePr>
          <p:cNvPr id="413" name="Shape 413"/>
          <p:cNvGraphicFramePr/>
          <p:nvPr>
            <p:extLst>
              <p:ext uri="{D42A27DB-BD31-4B8C-83A1-F6EECF244321}">
                <p14:modId xmlns:p14="http://schemas.microsoft.com/office/powerpoint/2010/main" val="764428599"/>
              </p:ext>
            </p:extLst>
          </p:nvPr>
        </p:nvGraphicFramePr>
        <p:xfrm>
          <a:off x="2058904" y="3931455"/>
          <a:ext cx="5026192" cy="901045"/>
        </p:xfrm>
        <a:graphic>
          <a:graphicData uri="http://schemas.openxmlformats.org/drawingml/2006/table">
            <a:tbl>
              <a:tblPr>
                <a:noFill/>
                <a:tableStyleId>{A7998867-1649-4404-A499-E53BE39F8365}</a:tableStyleId>
              </a:tblPr>
              <a:tblGrid>
                <a:gridCol w="1256548">
                  <a:extLst>
                    <a:ext uri="{9D8B030D-6E8A-4147-A177-3AD203B41FA5}">
                      <a16:colId xmlns:a16="http://schemas.microsoft.com/office/drawing/2014/main" val="20000"/>
                    </a:ext>
                  </a:extLst>
                </a:gridCol>
                <a:gridCol w="1256548">
                  <a:extLst>
                    <a:ext uri="{9D8B030D-6E8A-4147-A177-3AD203B41FA5}">
                      <a16:colId xmlns:a16="http://schemas.microsoft.com/office/drawing/2014/main" val="20001"/>
                    </a:ext>
                  </a:extLst>
                </a:gridCol>
                <a:gridCol w="1256548">
                  <a:extLst>
                    <a:ext uri="{9D8B030D-6E8A-4147-A177-3AD203B41FA5}">
                      <a16:colId xmlns:a16="http://schemas.microsoft.com/office/drawing/2014/main" val="20002"/>
                    </a:ext>
                  </a:extLst>
                </a:gridCol>
                <a:gridCol w="1256548">
                  <a:extLst>
                    <a:ext uri="{9D8B030D-6E8A-4147-A177-3AD203B41FA5}">
                      <a16:colId xmlns:a16="http://schemas.microsoft.com/office/drawing/2014/main" val="20003"/>
                    </a:ext>
                  </a:extLst>
                </a:gridCol>
              </a:tblGrid>
              <a:tr h="23325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516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56.54%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58.22%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56.14%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1"/>
                  </a:ext>
                </a:extLst>
              </a:tr>
              <a:tr h="2332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39.50%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36.99%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40.10%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32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3.96%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4.79%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3.76%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39D6E59E-B4A7-2D4C-88AC-7DB2E9DE3B0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Shape 83"/>
          <p:cNvSpPr txBox="1"/>
          <p:nvPr/>
        </p:nvSpPr>
        <p:spPr>
          <a:xfrm>
            <a:off x="0" y="15925"/>
            <a:ext cx="9144000" cy="478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rPr>
              <a:t>4. We have express written policies prohibiting sexual harassment.</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A0769AB-8636-3D44-BD68-974DFB50C34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4" name="Rectangle 3">
            <a:extLst>
              <a:ext uri="{FF2B5EF4-FFF2-40B4-BE49-F238E27FC236}">
                <a16:creationId xmlns:a16="http://schemas.microsoft.com/office/drawing/2014/main" id="{C29C2B63-725C-5246-96CC-03041B5123D3}"/>
              </a:ext>
            </a:extLst>
          </p:cNvPr>
          <p:cNvSpPr/>
          <p:nvPr/>
        </p:nvSpPr>
        <p:spPr>
          <a:xfrm>
            <a:off x="1176866" y="1563158"/>
            <a:ext cx="6790267" cy="2031325"/>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Having a written policy is a legal requirement in Ontario	</a:t>
            </a:r>
          </a:p>
          <a:p>
            <a:pPr marL="285750" indent="-285750">
              <a:buFont typeface="Arial" panose="020B0604020202020204" pitchFamily="34" charset="0"/>
              <a:buChar char="•"/>
            </a:pPr>
            <a:r>
              <a:rPr lang="en-US" dirty="0">
                <a:latin typeface="Arial" panose="020B0604020202020204" pitchFamily="34" charset="0"/>
              </a:rPr>
              <a:t>It is part of our Employee Handbook that all employees that must sign prior to starting work.	</a:t>
            </a:r>
          </a:p>
          <a:p>
            <a:pPr marL="285750" indent="-285750">
              <a:buFont typeface="Arial" panose="020B0604020202020204" pitchFamily="34" charset="0"/>
              <a:buChar char="•"/>
            </a:pPr>
            <a:r>
              <a:rPr lang="en-US" dirty="0">
                <a:latin typeface="Arial" panose="020B0604020202020204" pitchFamily="34" charset="0"/>
              </a:rPr>
              <a:t>Nothing has been published during my time with firm, not sure if anything was published before I joined.  	</a:t>
            </a:r>
          </a:p>
          <a:p>
            <a:pPr marL="285750" indent="-285750">
              <a:buFont typeface="Arial" panose="020B0604020202020204" pitchFamily="34" charset="0"/>
              <a:buChar char="•"/>
            </a:pPr>
            <a:r>
              <a:rPr lang="en-US" dirty="0">
                <a:latin typeface="Arial" panose="020B0604020202020204" pitchFamily="34" charset="0"/>
              </a:rPr>
              <a:t>Policy prohibits unlawful harassment	</a:t>
            </a:r>
          </a:p>
          <a:p>
            <a:pPr marL="285750" indent="-285750">
              <a:buFont typeface="Arial" panose="020B0604020202020204" pitchFamily="34" charset="0"/>
              <a:buChar char="•"/>
            </a:pPr>
            <a:r>
              <a:rPr lang="en-US" dirty="0">
                <a:latin typeface="Arial" panose="020B0604020202020204" pitchFamily="34" charset="0"/>
              </a:rPr>
              <a:t>We also conduct annual training sessions with everyone	</a:t>
            </a:r>
          </a:p>
          <a:p>
            <a:pPr marL="285750" indent="-285750">
              <a:buFont typeface="Arial" panose="020B0604020202020204" pitchFamily="34" charset="0"/>
              <a:buChar char="•"/>
            </a:pPr>
            <a:r>
              <a:rPr lang="en-US" dirty="0">
                <a:latin typeface="Arial" panose="020B0604020202020204" pitchFamily="34" charset="0"/>
              </a:rPr>
              <a:t>We have a policy against harassment of any form, sexual or otherwise.	</a:t>
            </a:r>
          </a:p>
          <a:p>
            <a:pPr marL="285750" indent="-285750">
              <a:buFont typeface="Arial" panose="020B0604020202020204" pitchFamily="34" charset="0"/>
              <a:buChar char="•"/>
            </a:pPr>
            <a:r>
              <a:rPr lang="en-US" dirty="0">
                <a:latin typeface="Arial" panose="020B0604020202020204" pitchFamily="34" charset="0"/>
              </a:rPr>
              <a:t>We plan to work on this in the future.	</a:t>
            </a:r>
          </a:p>
        </p:txBody>
      </p:sp>
    </p:spTree>
    <p:extLst>
      <p:ext uri="{BB962C8B-B14F-4D97-AF65-F5344CB8AC3E}">
        <p14:creationId xmlns:p14="http://schemas.microsoft.com/office/powerpoint/2010/main" val="524014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0" y="15925"/>
            <a:ext cx="9144000" cy="9906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37C. Indicate your reaction to the following statement: </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If I bring this up, I will be thought of as a troublemaker or no longer trusted by leadership to have conversations in the inner circle.</a:t>
            </a:r>
            <a:endParaRPr sz="1800" b="1" dirty="0">
              <a:solidFill>
                <a:schemeClr val="lt1"/>
              </a:solidFill>
              <a:latin typeface="Roboto"/>
              <a:ea typeface="Roboto"/>
              <a:cs typeface="Roboto"/>
              <a:sym typeface="Roboto"/>
            </a:endParaRPr>
          </a:p>
        </p:txBody>
      </p:sp>
      <p:pic>
        <p:nvPicPr>
          <p:cNvPr id="420" name="Shape 420" title="Chart"/>
          <p:cNvPicPr preferRelativeResize="0"/>
          <p:nvPr/>
        </p:nvPicPr>
        <p:blipFill>
          <a:blip r:embed="rId3">
            <a:alphaModFix/>
          </a:blip>
          <a:stretch>
            <a:fillRect/>
          </a:stretch>
        </p:blipFill>
        <p:spPr>
          <a:xfrm>
            <a:off x="2590800" y="1006525"/>
            <a:ext cx="4286250" cy="2650331"/>
          </a:xfrm>
          <a:prstGeom prst="rect">
            <a:avLst/>
          </a:prstGeom>
          <a:noFill/>
          <a:ln>
            <a:noFill/>
          </a:ln>
        </p:spPr>
      </p:pic>
      <p:graphicFrame>
        <p:nvGraphicFramePr>
          <p:cNvPr id="421" name="Shape 421"/>
          <p:cNvGraphicFramePr/>
          <p:nvPr>
            <p:extLst>
              <p:ext uri="{D42A27DB-BD31-4B8C-83A1-F6EECF244321}">
                <p14:modId xmlns:p14="http://schemas.microsoft.com/office/powerpoint/2010/main" val="203642469"/>
              </p:ext>
            </p:extLst>
          </p:nvPr>
        </p:nvGraphicFramePr>
        <p:xfrm>
          <a:off x="2133600" y="3943350"/>
          <a:ext cx="5475925" cy="847645"/>
        </p:xfrm>
        <a:graphic>
          <a:graphicData uri="http://schemas.openxmlformats.org/drawingml/2006/table">
            <a:tbl>
              <a:tblPr>
                <a:noFill/>
                <a:tableStyleId>{A7998867-1649-4404-A499-E53BE39F8365}</a:tableStyleId>
              </a:tblPr>
              <a:tblGrid>
                <a:gridCol w="1242592">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37733">
                  <a:extLst>
                    <a:ext uri="{9D8B030D-6E8A-4147-A177-3AD203B41FA5}">
                      <a16:colId xmlns:a16="http://schemas.microsoft.com/office/drawing/2014/main" val="20002"/>
                    </a:ext>
                  </a:extLst>
                </a:gridCol>
                <a:gridCol w="1574800">
                  <a:extLst>
                    <a:ext uri="{9D8B030D-6E8A-4147-A177-3AD203B41FA5}">
                      <a16:colId xmlns:a16="http://schemas.microsoft.com/office/drawing/2014/main" val="20003"/>
                    </a:ext>
                  </a:extLst>
                </a:gridCol>
              </a:tblGrid>
              <a:tr h="241800">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Choice</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Response</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14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54.30%</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51.57%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55.03%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22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41.72%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44.03%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41.11%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2"/>
                  </a:ext>
                </a:extLst>
              </a:tr>
              <a:tr h="2022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3.97%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4.40%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3.86%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27B73071-8949-2444-8FB5-9C174451C93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89</a:t>
            </a:fld>
            <a:endParaRPr lang="en"/>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37D.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If I bring this up, I feel my job may be jeopardized.</a:t>
            </a:r>
            <a:endParaRPr sz="1800" b="1" dirty="0">
              <a:solidFill>
                <a:schemeClr val="lt1"/>
              </a:solidFill>
              <a:latin typeface="Roboto"/>
              <a:ea typeface="Roboto"/>
              <a:cs typeface="Roboto"/>
              <a:sym typeface="Roboto"/>
            </a:endParaRPr>
          </a:p>
        </p:txBody>
      </p:sp>
      <p:pic>
        <p:nvPicPr>
          <p:cNvPr id="428" name="Shape 428" title="Chart"/>
          <p:cNvPicPr preferRelativeResize="0"/>
          <p:nvPr/>
        </p:nvPicPr>
        <p:blipFill>
          <a:blip r:embed="rId3">
            <a:alphaModFix/>
          </a:blip>
          <a:stretch>
            <a:fillRect/>
          </a:stretch>
        </p:blipFill>
        <p:spPr>
          <a:xfrm>
            <a:off x="2247330" y="895350"/>
            <a:ext cx="4829908" cy="2750508"/>
          </a:xfrm>
          <a:prstGeom prst="rect">
            <a:avLst/>
          </a:prstGeom>
          <a:noFill/>
          <a:ln>
            <a:noFill/>
          </a:ln>
        </p:spPr>
      </p:pic>
      <p:graphicFrame>
        <p:nvGraphicFramePr>
          <p:cNvPr id="429" name="Shape 429"/>
          <p:cNvGraphicFramePr/>
          <p:nvPr>
            <p:extLst>
              <p:ext uri="{D42A27DB-BD31-4B8C-83A1-F6EECF244321}">
                <p14:modId xmlns:p14="http://schemas.microsoft.com/office/powerpoint/2010/main" val="3604672142"/>
              </p:ext>
            </p:extLst>
          </p:nvPr>
        </p:nvGraphicFramePr>
        <p:xfrm>
          <a:off x="2247330" y="3943350"/>
          <a:ext cx="5010476" cy="873895"/>
        </p:xfrm>
        <a:graphic>
          <a:graphicData uri="http://schemas.openxmlformats.org/drawingml/2006/table">
            <a:tbl>
              <a:tblPr>
                <a:noFill/>
                <a:tableStyleId>{A7998867-1649-4404-A499-E53BE39F8365}</a:tableStyleId>
              </a:tblPr>
              <a:tblGrid>
                <a:gridCol w="1006725">
                  <a:extLst>
                    <a:ext uri="{9D8B030D-6E8A-4147-A177-3AD203B41FA5}">
                      <a16:colId xmlns:a16="http://schemas.microsoft.com/office/drawing/2014/main" val="20000"/>
                    </a:ext>
                  </a:extLst>
                </a:gridCol>
                <a:gridCol w="1234092">
                  <a:extLst>
                    <a:ext uri="{9D8B030D-6E8A-4147-A177-3AD203B41FA5}">
                      <a16:colId xmlns:a16="http://schemas.microsoft.com/office/drawing/2014/main" val="20001"/>
                    </a:ext>
                  </a:extLst>
                </a:gridCol>
                <a:gridCol w="1127125">
                  <a:extLst>
                    <a:ext uri="{9D8B030D-6E8A-4147-A177-3AD203B41FA5}">
                      <a16:colId xmlns:a16="http://schemas.microsoft.com/office/drawing/2014/main" val="20002"/>
                    </a:ext>
                  </a:extLst>
                </a:gridCol>
                <a:gridCol w="1642534">
                  <a:extLst>
                    <a:ext uri="{9D8B030D-6E8A-4147-A177-3AD203B41FA5}">
                      <a16:colId xmlns:a16="http://schemas.microsoft.com/office/drawing/2014/main" val="20003"/>
                    </a:ext>
                  </a:extLst>
                </a:gridCol>
              </a:tblGrid>
              <a:tr h="2242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457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51.05%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51.55%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50.92%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4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45.88%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44.72%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46.17%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24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3.08%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3.73%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2.91%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93EDA3BD-6FA4-8147-AAD5-9746F27BEAC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90</a:t>
            </a:fld>
            <a:endParaRPr lang="en"/>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37E.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believe that staff has the power to do something about sexual harassment.</a:t>
            </a:r>
            <a:endParaRPr sz="1800" b="1" dirty="0">
              <a:solidFill>
                <a:schemeClr val="lt1"/>
              </a:solidFill>
              <a:latin typeface="Roboto"/>
              <a:ea typeface="Roboto"/>
              <a:cs typeface="Roboto"/>
              <a:sym typeface="Roboto"/>
            </a:endParaRPr>
          </a:p>
        </p:txBody>
      </p:sp>
      <p:pic>
        <p:nvPicPr>
          <p:cNvPr id="436" name="Shape 436" title="Chart"/>
          <p:cNvPicPr preferRelativeResize="0"/>
          <p:nvPr/>
        </p:nvPicPr>
        <p:blipFill>
          <a:blip r:embed="rId3">
            <a:alphaModFix/>
          </a:blip>
          <a:stretch>
            <a:fillRect/>
          </a:stretch>
        </p:blipFill>
        <p:spPr>
          <a:xfrm>
            <a:off x="2667000" y="895350"/>
            <a:ext cx="4385734" cy="2722400"/>
          </a:xfrm>
          <a:prstGeom prst="rect">
            <a:avLst/>
          </a:prstGeom>
          <a:noFill/>
          <a:ln>
            <a:noFill/>
          </a:ln>
        </p:spPr>
      </p:pic>
      <p:graphicFrame>
        <p:nvGraphicFramePr>
          <p:cNvPr id="437" name="Shape 437"/>
          <p:cNvGraphicFramePr/>
          <p:nvPr>
            <p:extLst>
              <p:ext uri="{D42A27DB-BD31-4B8C-83A1-F6EECF244321}">
                <p14:modId xmlns:p14="http://schemas.microsoft.com/office/powerpoint/2010/main" val="809811891"/>
              </p:ext>
            </p:extLst>
          </p:nvPr>
        </p:nvGraphicFramePr>
        <p:xfrm>
          <a:off x="1815599" y="3912547"/>
          <a:ext cx="5512801" cy="947470"/>
        </p:xfrm>
        <a:graphic>
          <a:graphicData uri="http://schemas.openxmlformats.org/drawingml/2006/table">
            <a:tbl>
              <a:tblPr>
                <a:noFill/>
                <a:tableStyleId>{A7998867-1649-4404-A499-E53BE39F8365}</a:tableStyleId>
              </a:tblPr>
              <a:tblGrid>
                <a:gridCol w="1092700">
                  <a:extLst>
                    <a:ext uri="{9D8B030D-6E8A-4147-A177-3AD203B41FA5}">
                      <a16:colId xmlns:a16="http://schemas.microsoft.com/office/drawing/2014/main" val="20000"/>
                    </a:ext>
                  </a:extLst>
                </a:gridCol>
                <a:gridCol w="1236634">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557867">
                  <a:extLst>
                    <a:ext uri="{9D8B030D-6E8A-4147-A177-3AD203B41FA5}">
                      <a16:colId xmlns:a16="http://schemas.microsoft.com/office/drawing/2014/main" val="20003"/>
                    </a:ext>
                  </a:extLst>
                </a:gridCol>
              </a:tblGrid>
              <a:tr h="24872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167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80.44%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78.57%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80.89%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87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12.38%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11.22%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12.66%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87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7.19%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10.20%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6.45%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68766B7-CE7A-DA42-B258-F657BB49787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91</a:t>
            </a:fld>
            <a:endParaRPr lang="en"/>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37F.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feel that “harassment” is a harsh term. Some shenanigans go on, but it’s no big deal.</a:t>
            </a:r>
            <a:endParaRPr sz="1800" b="1" dirty="0">
              <a:solidFill>
                <a:schemeClr val="lt1"/>
              </a:solidFill>
              <a:latin typeface="Roboto"/>
              <a:ea typeface="Roboto"/>
              <a:cs typeface="Roboto"/>
              <a:sym typeface="Roboto"/>
            </a:endParaRPr>
          </a:p>
        </p:txBody>
      </p:sp>
      <p:pic>
        <p:nvPicPr>
          <p:cNvPr id="444" name="Shape 444" title="Chart"/>
          <p:cNvPicPr preferRelativeResize="0"/>
          <p:nvPr/>
        </p:nvPicPr>
        <p:blipFill>
          <a:blip r:embed="rId3">
            <a:alphaModFix/>
          </a:blip>
          <a:stretch>
            <a:fillRect/>
          </a:stretch>
        </p:blipFill>
        <p:spPr>
          <a:xfrm>
            <a:off x="2269345" y="935286"/>
            <a:ext cx="4597121" cy="2772175"/>
          </a:xfrm>
          <a:prstGeom prst="rect">
            <a:avLst/>
          </a:prstGeom>
          <a:noFill/>
          <a:ln>
            <a:noFill/>
          </a:ln>
        </p:spPr>
      </p:pic>
      <p:graphicFrame>
        <p:nvGraphicFramePr>
          <p:cNvPr id="445" name="Shape 445"/>
          <p:cNvGraphicFramePr/>
          <p:nvPr>
            <p:extLst>
              <p:ext uri="{D42A27DB-BD31-4B8C-83A1-F6EECF244321}">
                <p14:modId xmlns:p14="http://schemas.microsoft.com/office/powerpoint/2010/main" val="140775561"/>
              </p:ext>
            </p:extLst>
          </p:nvPr>
        </p:nvGraphicFramePr>
        <p:xfrm>
          <a:off x="1885309" y="3920544"/>
          <a:ext cx="5365192" cy="962995"/>
        </p:xfrm>
        <a:graphic>
          <a:graphicData uri="http://schemas.openxmlformats.org/drawingml/2006/table">
            <a:tbl>
              <a:tblPr>
                <a:noFill/>
                <a:tableStyleId>{A7998867-1649-4404-A499-E53BE39F8365}</a:tableStyleId>
              </a:tblPr>
              <a:tblGrid>
                <a:gridCol w="1341298">
                  <a:extLst>
                    <a:ext uri="{9D8B030D-6E8A-4147-A177-3AD203B41FA5}">
                      <a16:colId xmlns:a16="http://schemas.microsoft.com/office/drawing/2014/main" val="20000"/>
                    </a:ext>
                  </a:extLst>
                </a:gridCol>
                <a:gridCol w="1341298">
                  <a:extLst>
                    <a:ext uri="{9D8B030D-6E8A-4147-A177-3AD203B41FA5}">
                      <a16:colId xmlns:a16="http://schemas.microsoft.com/office/drawing/2014/main" val="20001"/>
                    </a:ext>
                  </a:extLst>
                </a:gridCol>
                <a:gridCol w="1341298">
                  <a:extLst>
                    <a:ext uri="{9D8B030D-6E8A-4147-A177-3AD203B41FA5}">
                      <a16:colId xmlns:a16="http://schemas.microsoft.com/office/drawing/2014/main" val="20002"/>
                    </a:ext>
                  </a:extLst>
                </a:gridCol>
                <a:gridCol w="1341298">
                  <a:extLst>
                    <a:ext uri="{9D8B030D-6E8A-4147-A177-3AD203B41FA5}">
                      <a16:colId xmlns:a16="http://schemas.microsoft.com/office/drawing/2014/main" val="20003"/>
                    </a:ext>
                  </a:extLst>
                </a:gridCol>
              </a:tblGrid>
              <a:tr h="2539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50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49.06%</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47.20%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49.53%</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39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44.67%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44.72%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44.65%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39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6.27%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8.07%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5.82%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1AC32A7E-9302-4E45-8172-B9BD0E788B8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92</a:t>
            </a:fld>
            <a:endParaRPr lang="e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37G.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feel that individuals naturally behave in a “friendly” way, but it’s harmless.</a:t>
            </a:r>
            <a:endParaRPr sz="1800" b="1" dirty="0">
              <a:solidFill>
                <a:schemeClr val="lt1"/>
              </a:solidFill>
              <a:latin typeface="Roboto"/>
              <a:ea typeface="Roboto"/>
              <a:cs typeface="Roboto"/>
              <a:sym typeface="Roboto"/>
            </a:endParaRPr>
          </a:p>
        </p:txBody>
      </p:sp>
      <p:pic>
        <p:nvPicPr>
          <p:cNvPr id="452" name="Shape 452" title="Chart"/>
          <p:cNvPicPr preferRelativeResize="0"/>
          <p:nvPr/>
        </p:nvPicPr>
        <p:blipFill>
          <a:blip r:embed="rId3">
            <a:alphaModFix/>
          </a:blip>
          <a:stretch>
            <a:fillRect/>
          </a:stretch>
        </p:blipFill>
        <p:spPr>
          <a:xfrm>
            <a:off x="2025746" y="907291"/>
            <a:ext cx="4656667" cy="2829191"/>
          </a:xfrm>
          <a:prstGeom prst="rect">
            <a:avLst/>
          </a:prstGeom>
          <a:noFill/>
          <a:ln>
            <a:noFill/>
          </a:ln>
        </p:spPr>
      </p:pic>
      <p:graphicFrame>
        <p:nvGraphicFramePr>
          <p:cNvPr id="453" name="Shape 453"/>
          <p:cNvGraphicFramePr/>
          <p:nvPr>
            <p:extLst>
              <p:ext uri="{D42A27DB-BD31-4B8C-83A1-F6EECF244321}">
                <p14:modId xmlns:p14="http://schemas.microsoft.com/office/powerpoint/2010/main" val="2148953269"/>
              </p:ext>
            </p:extLst>
          </p:nvPr>
        </p:nvGraphicFramePr>
        <p:xfrm>
          <a:off x="1752600" y="3885348"/>
          <a:ext cx="5202960" cy="993895"/>
        </p:xfrm>
        <a:graphic>
          <a:graphicData uri="http://schemas.openxmlformats.org/drawingml/2006/table">
            <a:tbl>
              <a:tblPr>
                <a:noFill/>
                <a:tableStyleId>{A7998867-1649-4404-A499-E53BE39F8365}</a:tableStyleId>
              </a:tblPr>
              <a:tblGrid>
                <a:gridCol w="1300740">
                  <a:extLst>
                    <a:ext uri="{9D8B030D-6E8A-4147-A177-3AD203B41FA5}">
                      <a16:colId xmlns:a16="http://schemas.microsoft.com/office/drawing/2014/main" val="20000"/>
                    </a:ext>
                  </a:extLst>
                </a:gridCol>
                <a:gridCol w="1300740">
                  <a:extLst>
                    <a:ext uri="{9D8B030D-6E8A-4147-A177-3AD203B41FA5}">
                      <a16:colId xmlns:a16="http://schemas.microsoft.com/office/drawing/2014/main" val="20001"/>
                    </a:ext>
                  </a:extLst>
                </a:gridCol>
                <a:gridCol w="1300740">
                  <a:extLst>
                    <a:ext uri="{9D8B030D-6E8A-4147-A177-3AD203B41FA5}">
                      <a16:colId xmlns:a16="http://schemas.microsoft.com/office/drawing/2014/main" val="20002"/>
                    </a:ext>
                  </a:extLst>
                </a:gridCol>
                <a:gridCol w="1300740">
                  <a:extLst>
                    <a:ext uri="{9D8B030D-6E8A-4147-A177-3AD203B41FA5}">
                      <a16:colId xmlns:a16="http://schemas.microsoft.com/office/drawing/2014/main" val="20003"/>
                    </a:ext>
                  </a:extLst>
                </a:gridCol>
              </a:tblGrid>
              <a:tr h="2642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Female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717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47.85%</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45.74%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48.37%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4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33.23%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32.56%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33.40%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42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18.92%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21.71%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18.23%</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EC17B972-6081-4544-B56C-FA97DA834C1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93</a:t>
            </a:fld>
            <a:endParaRPr lang="e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37H.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feel that individuals are aware when they behave inappropriately.</a:t>
            </a:r>
            <a:endParaRPr sz="1800" b="1" dirty="0">
              <a:solidFill>
                <a:schemeClr val="lt1"/>
              </a:solidFill>
              <a:latin typeface="Roboto"/>
              <a:ea typeface="Roboto"/>
              <a:cs typeface="Roboto"/>
              <a:sym typeface="Roboto"/>
            </a:endParaRPr>
          </a:p>
        </p:txBody>
      </p:sp>
      <p:pic>
        <p:nvPicPr>
          <p:cNvPr id="460" name="Shape 460" title="Chart"/>
          <p:cNvPicPr preferRelativeResize="0"/>
          <p:nvPr/>
        </p:nvPicPr>
        <p:blipFill>
          <a:blip r:embed="rId3">
            <a:alphaModFix/>
          </a:blip>
          <a:stretch>
            <a:fillRect/>
          </a:stretch>
        </p:blipFill>
        <p:spPr>
          <a:xfrm>
            <a:off x="2428875" y="790175"/>
            <a:ext cx="4286250" cy="2650331"/>
          </a:xfrm>
          <a:prstGeom prst="rect">
            <a:avLst/>
          </a:prstGeom>
          <a:noFill/>
          <a:ln>
            <a:noFill/>
          </a:ln>
        </p:spPr>
      </p:pic>
      <p:graphicFrame>
        <p:nvGraphicFramePr>
          <p:cNvPr id="461" name="Shape 461"/>
          <p:cNvGraphicFramePr/>
          <p:nvPr>
            <p:extLst>
              <p:ext uri="{D42A27DB-BD31-4B8C-83A1-F6EECF244321}">
                <p14:modId xmlns:p14="http://schemas.microsoft.com/office/powerpoint/2010/main" val="2645591782"/>
              </p:ext>
            </p:extLst>
          </p:nvPr>
        </p:nvGraphicFramePr>
        <p:xfrm>
          <a:off x="1712308" y="3835147"/>
          <a:ext cx="5719384" cy="1024870"/>
        </p:xfrm>
        <a:graphic>
          <a:graphicData uri="http://schemas.openxmlformats.org/drawingml/2006/table">
            <a:tbl>
              <a:tblPr>
                <a:noFill/>
                <a:tableStyleId>{A7998867-1649-4404-A499-E53BE39F8365}</a:tableStyleId>
              </a:tblPr>
              <a:tblGrid>
                <a:gridCol w="1429846">
                  <a:extLst>
                    <a:ext uri="{9D8B030D-6E8A-4147-A177-3AD203B41FA5}">
                      <a16:colId xmlns:a16="http://schemas.microsoft.com/office/drawing/2014/main" val="20000"/>
                    </a:ext>
                  </a:extLst>
                </a:gridCol>
                <a:gridCol w="1429846">
                  <a:extLst>
                    <a:ext uri="{9D8B030D-6E8A-4147-A177-3AD203B41FA5}">
                      <a16:colId xmlns:a16="http://schemas.microsoft.com/office/drawing/2014/main" val="20001"/>
                    </a:ext>
                  </a:extLst>
                </a:gridCol>
                <a:gridCol w="1429846">
                  <a:extLst>
                    <a:ext uri="{9D8B030D-6E8A-4147-A177-3AD203B41FA5}">
                      <a16:colId xmlns:a16="http://schemas.microsoft.com/office/drawing/2014/main" val="20002"/>
                    </a:ext>
                  </a:extLst>
                </a:gridCol>
                <a:gridCol w="1429846">
                  <a:extLst>
                    <a:ext uri="{9D8B030D-6E8A-4147-A177-3AD203B41FA5}">
                      <a16:colId xmlns:a16="http://schemas.microsoft.com/office/drawing/2014/main" val="20003"/>
                    </a:ext>
                  </a:extLst>
                </a:gridCol>
              </a:tblGrid>
              <a:tr h="274525">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65.41%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62.07%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66.29%</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745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20.72%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23.28%</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20.05%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745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13.87%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14.66%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13.67%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D4351A96-08C8-D046-81CF-F2405337F72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94</a:t>
            </a:fld>
            <a:endParaRPr lang="en"/>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p:nvPr/>
        </p:nvSpPr>
        <p:spPr>
          <a:xfrm>
            <a:off x="0" y="15925"/>
            <a:ext cx="9144000" cy="915408"/>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solidFill>
                  <a:srgbClr val="FFFFFF"/>
                </a:solidFill>
                <a:latin typeface="Roboto"/>
                <a:ea typeface="Roboto"/>
                <a:cs typeface="Roboto"/>
                <a:sym typeface="Roboto"/>
              </a:rPr>
              <a:t>37I. Indicate your reaction to the following statements:</a:t>
            </a:r>
          </a:p>
          <a:p>
            <a:pPr marL="0" lvl="0" indent="0" algn="ctr" rtl="0">
              <a:spcBef>
                <a:spcPts val="0"/>
              </a:spcBef>
              <a:spcAft>
                <a:spcPts val="0"/>
              </a:spcAft>
              <a:buNone/>
            </a:pPr>
            <a:r>
              <a:rPr lang="en" sz="1700" b="1" dirty="0">
                <a:solidFill>
                  <a:srgbClr val="FFFFFF"/>
                </a:solidFill>
                <a:latin typeface="Roboto"/>
                <a:ea typeface="Roboto"/>
                <a:cs typeface="Roboto"/>
                <a:sym typeface="Roboto"/>
              </a:rPr>
              <a:t>I believe more women in leadership ranks would help address this problem going forward.</a:t>
            </a:r>
            <a:endParaRPr sz="1700" b="1" dirty="0">
              <a:solidFill>
                <a:schemeClr val="lt1"/>
              </a:solidFill>
              <a:latin typeface="Roboto"/>
              <a:ea typeface="Roboto"/>
              <a:cs typeface="Roboto"/>
              <a:sym typeface="Roboto"/>
            </a:endParaRPr>
          </a:p>
        </p:txBody>
      </p:sp>
      <p:pic>
        <p:nvPicPr>
          <p:cNvPr id="468" name="Shape 468" title="Chart"/>
          <p:cNvPicPr preferRelativeResize="0"/>
          <p:nvPr/>
        </p:nvPicPr>
        <p:blipFill>
          <a:blip r:embed="rId3">
            <a:alphaModFix/>
          </a:blip>
          <a:stretch>
            <a:fillRect/>
          </a:stretch>
        </p:blipFill>
        <p:spPr>
          <a:xfrm>
            <a:off x="2298700" y="1047750"/>
            <a:ext cx="4546600" cy="2839908"/>
          </a:xfrm>
          <a:prstGeom prst="rect">
            <a:avLst/>
          </a:prstGeom>
          <a:noFill/>
          <a:ln>
            <a:noFill/>
          </a:ln>
        </p:spPr>
      </p:pic>
      <p:graphicFrame>
        <p:nvGraphicFramePr>
          <p:cNvPr id="469" name="Shape 469"/>
          <p:cNvGraphicFramePr/>
          <p:nvPr>
            <p:extLst>
              <p:ext uri="{D42A27DB-BD31-4B8C-83A1-F6EECF244321}">
                <p14:modId xmlns:p14="http://schemas.microsoft.com/office/powerpoint/2010/main" val="369821117"/>
              </p:ext>
            </p:extLst>
          </p:nvPr>
        </p:nvGraphicFramePr>
        <p:xfrm>
          <a:off x="1896946" y="4095750"/>
          <a:ext cx="5350108" cy="897440"/>
        </p:xfrm>
        <a:graphic>
          <a:graphicData uri="http://schemas.openxmlformats.org/drawingml/2006/table">
            <a:tbl>
              <a:tblPr>
                <a:noFill/>
                <a:tableStyleId>{A7998867-1649-4404-A499-E53BE39F8365}</a:tableStyleId>
              </a:tblPr>
              <a:tblGrid>
                <a:gridCol w="1337527">
                  <a:extLst>
                    <a:ext uri="{9D8B030D-6E8A-4147-A177-3AD203B41FA5}">
                      <a16:colId xmlns:a16="http://schemas.microsoft.com/office/drawing/2014/main" val="20000"/>
                    </a:ext>
                  </a:extLst>
                </a:gridCol>
                <a:gridCol w="1337527">
                  <a:extLst>
                    <a:ext uri="{9D8B030D-6E8A-4147-A177-3AD203B41FA5}">
                      <a16:colId xmlns:a16="http://schemas.microsoft.com/office/drawing/2014/main" val="20001"/>
                    </a:ext>
                  </a:extLst>
                </a:gridCol>
                <a:gridCol w="1337527">
                  <a:extLst>
                    <a:ext uri="{9D8B030D-6E8A-4147-A177-3AD203B41FA5}">
                      <a16:colId xmlns:a16="http://schemas.microsoft.com/office/drawing/2014/main" val="20002"/>
                    </a:ext>
                  </a:extLst>
                </a:gridCol>
                <a:gridCol w="1337527">
                  <a:extLst>
                    <a:ext uri="{9D8B030D-6E8A-4147-A177-3AD203B41FA5}">
                      <a16:colId xmlns:a16="http://schemas.microsoft.com/office/drawing/2014/main" val="20003"/>
                    </a:ext>
                  </a:extLst>
                </a:gridCol>
              </a:tblGrid>
              <a:tr h="193279">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Choice</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Response</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Male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08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59.04%</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55.77%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59.82%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74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18.45%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14.42%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19.41%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2"/>
                  </a:ext>
                </a:extLst>
              </a:tr>
              <a:tr h="2474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22.51%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1">
                        <a:lumMod val="40000"/>
                        <a:lumOff val="60000"/>
                      </a:schemeClr>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29.81%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20.78%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EA65498E-DA4A-534F-9C37-FA1323DCC66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95</a:t>
            </a:fld>
            <a:endParaRPr lang="en"/>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37J.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believe that ALA engaging in this issue will help me in my role.</a:t>
            </a:r>
            <a:endParaRPr sz="1800" b="1" dirty="0">
              <a:solidFill>
                <a:schemeClr val="lt1"/>
              </a:solidFill>
              <a:latin typeface="Roboto"/>
              <a:ea typeface="Roboto"/>
              <a:cs typeface="Roboto"/>
              <a:sym typeface="Roboto"/>
            </a:endParaRPr>
          </a:p>
        </p:txBody>
      </p:sp>
      <p:pic>
        <p:nvPicPr>
          <p:cNvPr id="476" name="Shape 476" title="Chart"/>
          <p:cNvPicPr preferRelativeResize="0"/>
          <p:nvPr/>
        </p:nvPicPr>
        <p:blipFill>
          <a:blip r:embed="rId3">
            <a:alphaModFix/>
          </a:blip>
          <a:stretch>
            <a:fillRect/>
          </a:stretch>
        </p:blipFill>
        <p:spPr>
          <a:xfrm>
            <a:off x="2106532" y="895350"/>
            <a:ext cx="4286250" cy="2650331"/>
          </a:xfrm>
          <a:prstGeom prst="rect">
            <a:avLst/>
          </a:prstGeom>
          <a:noFill/>
          <a:ln>
            <a:noFill/>
          </a:ln>
        </p:spPr>
      </p:pic>
      <p:graphicFrame>
        <p:nvGraphicFramePr>
          <p:cNvPr id="477" name="Shape 477"/>
          <p:cNvGraphicFramePr/>
          <p:nvPr>
            <p:extLst>
              <p:ext uri="{D42A27DB-BD31-4B8C-83A1-F6EECF244321}">
                <p14:modId xmlns:p14="http://schemas.microsoft.com/office/powerpoint/2010/main" val="802825755"/>
              </p:ext>
            </p:extLst>
          </p:nvPr>
        </p:nvGraphicFramePr>
        <p:xfrm>
          <a:off x="1582049" y="3790950"/>
          <a:ext cx="5335216" cy="1005595"/>
        </p:xfrm>
        <a:graphic>
          <a:graphicData uri="http://schemas.openxmlformats.org/drawingml/2006/table">
            <a:tbl>
              <a:tblPr>
                <a:noFill/>
                <a:tableStyleId>{A7998867-1649-4404-A499-E53BE39F8365}</a:tableStyleId>
              </a:tblPr>
              <a:tblGrid>
                <a:gridCol w="1333804">
                  <a:extLst>
                    <a:ext uri="{9D8B030D-6E8A-4147-A177-3AD203B41FA5}">
                      <a16:colId xmlns:a16="http://schemas.microsoft.com/office/drawing/2014/main" val="20000"/>
                    </a:ext>
                  </a:extLst>
                </a:gridCol>
                <a:gridCol w="1333804">
                  <a:extLst>
                    <a:ext uri="{9D8B030D-6E8A-4147-A177-3AD203B41FA5}">
                      <a16:colId xmlns:a16="http://schemas.microsoft.com/office/drawing/2014/main" val="20001"/>
                    </a:ext>
                  </a:extLst>
                </a:gridCol>
                <a:gridCol w="1333804">
                  <a:extLst>
                    <a:ext uri="{9D8B030D-6E8A-4147-A177-3AD203B41FA5}">
                      <a16:colId xmlns:a16="http://schemas.microsoft.com/office/drawing/2014/main" val="20002"/>
                    </a:ext>
                  </a:extLst>
                </a:gridCol>
                <a:gridCol w="1333804">
                  <a:extLst>
                    <a:ext uri="{9D8B030D-6E8A-4147-A177-3AD203B41FA5}">
                      <a16:colId xmlns:a16="http://schemas.microsoft.com/office/drawing/2014/main" val="20003"/>
                    </a:ext>
                  </a:extLst>
                </a:gridCol>
              </a:tblGrid>
              <a:tr h="26810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742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60.32%</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63.00%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59.65%</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81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12.90%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13.00%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12.87%</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81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26.79%</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24.00%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27.48%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163C1CE7-1D02-F44D-ADC9-F82FA6650C3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96</a:t>
            </a:fld>
            <a:endParaRPr lang="en"/>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37K. Indicate your reaction to the following statement:</a:t>
            </a:r>
          </a:p>
          <a:p>
            <a:pPr marL="0" lvl="0" indent="0" algn="ctr" rtl="0">
              <a:spcBef>
                <a:spcPts val="0"/>
              </a:spcBef>
              <a:spcAft>
                <a:spcPts val="0"/>
              </a:spcAft>
              <a:buNone/>
            </a:pPr>
            <a:r>
              <a:rPr lang="en" sz="1800" b="1" dirty="0">
                <a:solidFill>
                  <a:srgbClr val="FFFFFF"/>
                </a:solidFill>
                <a:latin typeface="Roboto"/>
                <a:ea typeface="Roboto"/>
                <a:cs typeface="Roboto"/>
                <a:sym typeface="Roboto"/>
              </a:rPr>
              <a:t>I would like more ALA support on this issue.</a:t>
            </a:r>
            <a:endParaRPr sz="1800" b="1" dirty="0">
              <a:solidFill>
                <a:schemeClr val="lt1"/>
              </a:solidFill>
              <a:latin typeface="Roboto"/>
              <a:ea typeface="Roboto"/>
              <a:cs typeface="Roboto"/>
              <a:sym typeface="Roboto"/>
            </a:endParaRPr>
          </a:p>
        </p:txBody>
      </p:sp>
      <p:pic>
        <p:nvPicPr>
          <p:cNvPr id="484" name="Shape 484" title="Chart"/>
          <p:cNvPicPr preferRelativeResize="0"/>
          <p:nvPr/>
        </p:nvPicPr>
        <p:blipFill>
          <a:blip r:embed="rId3">
            <a:alphaModFix/>
          </a:blip>
          <a:stretch>
            <a:fillRect/>
          </a:stretch>
        </p:blipFill>
        <p:spPr>
          <a:xfrm>
            <a:off x="2222500" y="918404"/>
            <a:ext cx="4699000" cy="2871316"/>
          </a:xfrm>
          <a:prstGeom prst="rect">
            <a:avLst/>
          </a:prstGeom>
          <a:noFill/>
          <a:ln>
            <a:noFill/>
          </a:ln>
        </p:spPr>
      </p:pic>
      <p:graphicFrame>
        <p:nvGraphicFramePr>
          <p:cNvPr id="485" name="Shape 485"/>
          <p:cNvGraphicFramePr/>
          <p:nvPr>
            <p:extLst>
              <p:ext uri="{D42A27DB-BD31-4B8C-83A1-F6EECF244321}">
                <p14:modId xmlns:p14="http://schemas.microsoft.com/office/powerpoint/2010/main" val="1400342626"/>
              </p:ext>
            </p:extLst>
          </p:nvPr>
        </p:nvGraphicFramePr>
        <p:xfrm>
          <a:off x="1820258" y="3949699"/>
          <a:ext cx="5503484" cy="923290"/>
        </p:xfrm>
        <a:graphic>
          <a:graphicData uri="http://schemas.openxmlformats.org/drawingml/2006/table">
            <a:tbl>
              <a:tblPr>
                <a:noFill/>
                <a:tableStyleId>{A7998867-1649-4404-A499-E53BE39F8365}</a:tableStyleId>
              </a:tblPr>
              <a:tblGrid>
                <a:gridCol w="1375871">
                  <a:extLst>
                    <a:ext uri="{9D8B030D-6E8A-4147-A177-3AD203B41FA5}">
                      <a16:colId xmlns:a16="http://schemas.microsoft.com/office/drawing/2014/main" val="20000"/>
                    </a:ext>
                  </a:extLst>
                </a:gridCol>
                <a:gridCol w="1375871">
                  <a:extLst>
                    <a:ext uri="{9D8B030D-6E8A-4147-A177-3AD203B41FA5}">
                      <a16:colId xmlns:a16="http://schemas.microsoft.com/office/drawing/2014/main" val="20001"/>
                    </a:ext>
                  </a:extLst>
                </a:gridCol>
                <a:gridCol w="1375871">
                  <a:extLst>
                    <a:ext uri="{9D8B030D-6E8A-4147-A177-3AD203B41FA5}">
                      <a16:colId xmlns:a16="http://schemas.microsoft.com/office/drawing/2014/main" val="20002"/>
                    </a:ext>
                  </a:extLst>
                </a:gridCol>
                <a:gridCol w="1375871">
                  <a:extLst>
                    <a:ext uri="{9D8B030D-6E8A-4147-A177-3AD203B41FA5}">
                      <a16:colId xmlns:a16="http://schemas.microsoft.com/office/drawing/2014/main" val="20003"/>
                    </a:ext>
                  </a:extLst>
                </a:gridCol>
              </a:tblGrid>
              <a:tr h="64150">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Answer</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dirty="0">
                          <a:solidFill>
                            <a:srgbClr val="FFFFFF"/>
                          </a:solidFill>
                          <a:latin typeface="Roboto"/>
                          <a:ea typeface="Roboto"/>
                          <a:cs typeface="Roboto"/>
                          <a:sym typeface="Roboto"/>
                        </a:rPr>
                        <a:t>All Respondents</a:t>
                      </a:r>
                      <a:endParaRPr sz="1000" dirty="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Female Respondents</a:t>
                      </a:r>
                      <a:endParaRPr sz="1000">
                        <a:solidFill>
                          <a:srgbClr val="FFFFFF"/>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9225">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52.41%</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7C2"/>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52.34%</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52.42%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03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DISAGREE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19.07%</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17.76%</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19.40%</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035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NOT SURE</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28.52%</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29.91%</a:t>
                      </a:r>
                      <a:endParaRPr sz="100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latin typeface="Roboto"/>
                          <a:ea typeface="Roboto"/>
                          <a:cs typeface="Roboto"/>
                          <a:sym typeface="Roboto"/>
                        </a:rPr>
                        <a:t>28.18%</a:t>
                      </a:r>
                      <a:endParaRPr sz="1000" dirty="0">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97</a:t>
            </a:fld>
            <a:endParaRPr lang="en"/>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0" y="15925"/>
            <a:ext cx="9144000" cy="7425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oboto"/>
                <a:ea typeface="Roboto"/>
                <a:cs typeface="Roboto"/>
                <a:sym typeface="Roboto"/>
              </a:rPr>
              <a:t>37. Overall Comments</a:t>
            </a:r>
            <a:endParaRPr sz="1800" dirty="0">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6C9C177-E145-FE46-89B0-BCFD7C46DB1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98</a:t>
            </a:fld>
            <a:endParaRPr lang="en"/>
          </a:p>
        </p:txBody>
      </p:sp>
      <p:sp>
        <p:nvSpPr>
          <p:cNvPr id="5" name="Rectangle 4">
            <a:extLst>
              <a:ext uri="{FF2B5EF4-FFF2-40B4-BE49-F238E27FC236}">
                <a16:creationId xmlns:a16="http://schemas.microsoft.com/office/drawing/2014/main" id="{B6841175-89F6-9C42-A345-58C029975EBC}"/>
              </a:ext>
            </a:extLst>
          </p:cNvPr>
          <p:cNvSpPr/>
          <p:nvPr/>
        </p:nvSpPr>
        <p:spPr>
          <a:xfrm>
            <a:off x="510154" y="1352550"/>
            <a:ext cx="8123691" cy="2677656"/>
          </a:xfrm>
          <a:prstGeom prst="rect">
            <a:avLst/>
          </a:prstGeom>
        </p:spPr>
        <p:txBody>
          <a:bodyPr wrap="square">
            <a:spAutoFit/>
          </a:bodyPr>
          <a:lstStyle/>
          <a:p>
            <a:pPr marL="171450" indent="-171450">
              <a:buSzPts val="1100"/>
              <a:buFont typeface="Arial" panose="020B0604020202020204" pitchFamily="34" charset="0"/>
              <a:buChar char="•"/>
            </a:pPr>
            <a:r>
              <a:rPr lang="en-US" dirty="0">
                <a:latin typeface="Arial" panose="020B0604020202020204" pitchFamily="34" charset="0"/>
              </a:rPr>
              <a:t>"I feel that individuals naturally behave in a "friendly" way, but it's harmless" seems to be situation specific without providing enough context to confirm whether or not harassment is present. 	</a:t>
            </a:r>
          </a:p>
          <a:p>
            <a:pPr marL="171450" indent="-171450">
              <a:buSzPts val="1100"/>
              <a:buFont typeface="Arial" panose="020B0604020202020204" pitchFamily="34" charset="0"/>
              <a:buChar char="•"/>
            </a:pPr>
            <a:r>
              <a:rPr lang="en-US" dirty="0">
                <a:latin typeface="Arial" panose="020B0604020202020204" pitchFamily="34" charset="0"/>
              </a:rPr>
              <a:t>#1 I do feel the term "harassment" is over-used, especially in one-time situations that do not rise to the level of harassment.  A male staffer telling a female staffer that she looked "hot" may be unwelcome. However, she told him so and he didn't do it again. I don't think that was harassment.  Unwanted? Yes. Unwise? Probably.  Harassment? I don't think so.  #2 Some people seem clueless on their behavior - probably because they got away with it for so long. Training helps make them aware and empowers people to say they are offended. Most of the incidents I have had to address were first time "offenses.”	</a:t>
            </a:r>
          </a:p>
          <a:p>
            <a:pPr marL="171450" indent="-171450">
              <a:buSzPts val="1100"/>
              <a:buFont typeface="Arial" panose="020B0604020202020204" pitchFamily="34" charset="0"/>
              <a:buChar char="•"/>
            </a:pPr>
            <a:r>
              <a:rPr lang="en-US" dirty="0">
                <a:latin typeface="Arial" panose="020B0604020202020204" pitchFamily="34" charset="0"/>
              </a:rPr>
              <a:t>All of the harassment I experienced took place before the year 2000.  The awareness of "hostile work environment" has helped immensely and the incidents have been taken much more seriously, and increasingly so, in the last 20 years.  </a:t>
            </a:r>
          </a:p>
        </p:txBody>
      </p:sp>
    </p:spTree>
    <p:extLst>
      <p:ext uri="{BB962C8B-B14F-4D97-AF65-F5344CB8AC3E}">
        <p14:creationId xmlns:p14="http://schemas.microsoft.com/office/powerpoint/2010/main" val="27368043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5296</Words>
  <Application>Microsoft Office PowerPoint</Application>
  <PresentationFormat>On-screen Show (16:9)</PresentationFormat>
  <Paragraphs>1770</Paragraphs>
  <Slides>108</Slides>
  <Notes>104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Times</vt:lpstr>
      <vt:lpstr>Roboto</vt:lpstr>
      <vt:lpstr>Times New Roman</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 Survey Results</dc:title>
  <dc:creator>Theresa Wojtalewicz</dc:creator>
  <cp:lastModifiedBy>Theresa Wojtalewicz</cp:lastModifiedBy>
  <cp:revision>167</cp:revision>
  <dcterms:modified xsi:type="dcterms:W3CDTF">2018-06-06T13:28:46Z</dcterms:modified>
</cp:coreProperties>
</file>