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66" r:id="rId5"/>
    <p:sldId id="269" r:id="rId6"/>
    <p:sldId id="257" r:id="rId7"/>
    <p:sldId id="260" r:id="rId8"/>
    <p:sldId id="263" r:id="rId9"/>
    <p:sldId id="265" r:id="rId10"/>
    <p:sldId id="306" r:id="rId11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3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794EE-0EBD-422C-BDF1-D321A977BB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D9996F-E5E4-410E-BE80-516C7E690C75}">
      <dgm:prSet/>
      <dgm:spPr/>
      <dgm:t>
        <a:bodyPr/>
        <a:lstStyle/>
        <a:p>
          <a:pPr rtl="0"/>
          <a:r>
            <a:rPr lang="en-US"/>
            <a:t>Growth </a:t>
          </a:r>
        </a:p>
      </dgm:t>
    </dgm:pt>
    <dgm:pt modelId="{3F3922D9-7773-4E09-93EE-040C4837B612}" type="parTrans" cxnId="{5E741E75-903E-4A26-BB77-9D8C42694944}">
      <dgm:prSet/>
      <dgm:spPr/>
      <dgm:t>
        <a:bodyPr/>
        <a:lstStyle/>
        <a:p>
          <a:endParaRPr lang="en-US"/>
        </a:p>
      </dgm:t>
    </dgm:pt>
    <dgm:pt modelId="{F4032E00-BBF5-4763-9E15-59C8D4EA5032}" type="sibTrans" cxnId="{5E741E75-903E-4A26-BB77-9D8C42694944}">
      <dgm:prSet/>
      <dgm:spPr/>
      <dgm:t>
        <a:bodyPr/>
        <a:lstStyle/>
        <a:p>
          <a:endParaRPr lang="en-US"/>
        </a:p>
      </dgm:t>
    </dgm:pt>
    <dgm:pt modelId="{D415EA0A-A97F-4AA0-973F-18984BAC6BDD}">
      <dgm:prSet/>
      <dgm:spPr/>
      <dgm:t>
        <a:bodyPr/>
        <a:lstStyle/>
        <a:p>
          <a:pPr rtl="0"/>
          <a:r>
            <a:rPr lang="en-US"/>
            <a:t>Increased opportunities </a:t>
          </a:r>
        </a:p>
      </dgm:t>
    </dgm:pt>
    <dgm:pt modelId="{27A29EBB-3DC4-4435-848B-A043B7E425C9}" type="parTrans" cxnId="{1FF011F4-F181-4C2D-B9E5-AC82BAD08A7C}">
      <dgm:prSet/>
      <dgm:spPr/>
      <dgm:t>
        <a:bodyPr/>
        <a:lstStyle/>
        <a:p>
          <a:endParaRPr lang="en-US"/>
        </a:p>
      </dgm:t>
    </dgm:pt>
    <dgm:pt modelId="{AB16C4D5-EF5B-447A-8CC5-8F008290E08A}" type="sibTrans" cxnId="{1FF011F4-F181-4C2D-B9E5-AC82BAD08A7C}">
      <dgm:prSet/>
      <dgm:spPr/>
      <dgm:t>
        <a:bodyPr/>
        <a:lstStyle/>
        <a:p>
          <a:endParaRPr lang="en-US"/>
        </a:p>
      </dgm:t>
    </dgm:pt>
    <dgm:pt modelId="{8DB2AE58-7E80-4BEA-8905-F940E32F130A}">
      <dgm:prSet/>
      <dgm:spPr/>
      <dgm:t>
        <a:bodyPr/>
        <a:lstStyle/>
        <a:p>
          <a:pPr rtl="0"/>
          <a:r>
            <a:rPr lang="en-US"/>
            <a:t>Increased satisfaction</a:t>
          </a:r>
        </a:p>
      </dgm:t>
    </dgm:pt>
    <dgm:pt modelId="{40B1B49B-506B-427B-8B50-66E8055EA073}" type="parTrans" cxnId="{EF6606D6-4331-4DCC-8A6D-542B968894E2}">
      <dgm:prSet/>
      <dgm:spPr/>
      <dgm:t>
        <a:bodyPr/>
        <a:lstStyle/>
        <a:p>
          <a:endParaRPr lang="en-US"/>
        </a:p>
      </dgm:t>
    </dgm:pt>
    <dgm:pt modelId="{EFBE2DC6-2894-4285-B98F-077D953B6759}" type="sibTrans" cxnId="{EF6606D6-4331-4DCC-8A6D-542B968894E2}">
      <dgm:prSet/>
      <dgm:spPr/>
      <dgm:t>
        <a:bodyPr/>
        <a:lstStyle/>
        <a:p>
          <a:endParaRPr lang="en-US"/>
        </a:p>
      </dgm:t>
    </dgm:pt>
    <dgm:pt modelId="{B3B5714C-C4A4-4B66-B3BE-95427C507D20}">
      <dgm:prSet/>
      <dgm:spPr/>
      <dgm:t>
        <a:bodyPr/>
        <a:lstStyle/>
        <a:p>
          <a:pPr rtl="0"/>
          <a:r>
            <a:rPr lang="en-US"/>
            <a:t>Increased engagement</a:t>
          </a:r>
        </a:p>
      </dgm:t>
    </dgm:pt>
    <dgm:pt modelId="{7EEF8DE6-B8FB-4E84-8A9C-F70EDE206579}" type="parTrans" cxnId="{83D38FD4-7B17-44D3-A9A1-C0CCFBECA2E0}">
      <dgm:prSet/>
      <dgm:spPr/>
      <dgm:t>
        <a:bodyPr/>
        <a:lstStyle/>
        <a:p>
          <a:endParaRPr lang="en-US"/>
        </a:p>
      </dgm:t>
    </dgm:pt>
    <dgm:pt modelId="{6ED520CA-2FB5-4409-AC60-95260B740FC3}" type="sibTrans" cxnId="{83D38FD4-7B17-44D3-A9A1-C0CCFBECA2E0}">
      <dgm:prSet/>
      <dgm:spPr/>
      <dgm:t>
        <a:bodyPr/>
        <a:lstStyle/>
        <a:p>
          <a:endParaRPr lang="en-US"/>
        </a:p>
      </dgm:t>
    </dgm:pt>
    <dgm:pt modelId="{D3CBE515-B606-4734-AB2B-D4E743294BA9}">
      <dgm:prSet/>
      <dgm:spPr/>
      <dgm:t>
        <a:bodyPr/>
        <a:lstStyle/>
        <a:p>
          <a:pPr rtl="0"/>
          <a:r>
            <a:rPr lang="en-US"/>
            <a:t>Increased volunteerism </a:t>
          </a:r>
        </a:p>
      </dgm:t>
    </dgm:pt>
    <dgm:pt modelId="{6F706E46-F729-4F4A-9469-2D6C919B7D60}" type="parTrans" cxnId="{09820A4A-1A88-46BD-A017-564E6EB60C04}">
      <dgm:prSet/>
      <dgm:spPr/>
      <dgm:t>
        <a:bodyPr/>
        <a:lstStyle/>
        <a:p>
          <a:endParaRPr lang="en-US"/>
        </a:p>
      </dgm:t>
    </dgm:pt>
    <dgm:pt modelId="{BE1699E5-F92B-4D77-9E57-D31114FA50F2}" type="sibTrans" cxnId="{09820A4A-1A88-46BD-A017-564E6EB60C04}">
      <dgm:prSet/>
      <dgm:spPr/>
      <dgm:t>
        <a:bodyPr/>
        <a:lstStyle/>
        <a:p>
          <a:endParaRPr lang="en-US"/>
        </a:p>
      </dgm:t>
    </dgm:pt>
    <dgm:pt modelId="{116C3879-C10C-41CA-A6AA-9320BF931D74}">
      <dgm:prSet/>
      <dgm:spPr/>
      <dgm:t>
        <a:bodyPr/>
        <a:lstStyle/>
        <a:p>
          <a:pPr rtl="0"/>
          <a:r>
            <a:rPr lang="en-US"/>
            <a:t>Recognition</a:t>
          </a:r>
        </a:p>
      </dgm:t>
    </dgm:pt>
    <dgm:pt modelId="{CE6F8AFF-9318-4A4C-8580-A72258272DA0}" type="parTrans" cxnId="{C3498F65-1E97-40FC-824E-13D7992D54E8}">
      <dgm:prSet/>
      <dgm:spPr/>
      <dgm:t>
        <a:bodyPr/>
        <a:lstStyle/>
        <a:p>
          <a:endParaRPr lang="en-US"/>
        </a:p>
      </dgm:t>
    </dgm:pt>
    <dgm:pt modelId="{D3924F73-AD97-4000-A589-81A3D4ABAB3F}" type="sibTrans" cxnId="{C3498F65-1E97-40FC-824E-13D7992D54E8}">
      <dgm:prSet/>
      <dgm:spPr/>
      <dgm:t>
        <a:bodyPr/>
        <a:lstStyle/>
        <a:p>
          <a:endParaRPr lang="en-US"/>
        </a:p>
      </dgm:t>
    </dgm:pt>
    <dgm:pt modelId="{EC1DCE06-C41A-4376-9BBB-5B0299E47002}" type="pres">
      <dgm:prSet presAssocID="{2C1794EE-0EBD-422C-BDF1-D321A977BB45}" presName="compositeShape" presStyleCnt="0">
        <dgm:presLayoutVars>
          <dgm:chMax val="7"/>
          <dgm:dir/>
          <dgm:resizeHandles val="exact"/>
        </dgm:presLayoutVars>
      </dgm:prSet>
      <dgm:spPr/>
    </dgm:pt>
    <dgm:pt modelId="{3BCB390D-BDE9-4481-AEEE-0B841C145C7F}" type="pres">
      <dgm:prSet presAssocID="{86D9996F-E5E4-410E-BE80-516C7E690C75}" presName="circ1" presStyleLbl="vennNode1" presStyleIdx="0" presStyleCnt="6"/>
      <dgm:spPr/>
    </dgm:pt>
    <dgm:pt modelId="{9FCA1B99-913D-446C-8EA4-AD4DE232C727}" type="pres">
      <dgm:prSet presAssocID="{86D9996F-E5E4-410E-BE80-516C7E690C7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8376258-4E3A-4040-B9AA-4672C08F12A8}" type="pres">
      <dgm:prSet presAssocID="{D415EA0A-A97F-4AA0-973F-18984BAC6BDD}" presName="circ2" presStyleLbl="vennNode1" presStyleIdx="1" presStyleCnt="6"/>
      <dgm:spPr/>
    </dgm:pt>
    <dgm:pt modelId="{CC331040-DB13-4B37-9801-7F5F91184089}" type="pres">
      <dgm:prSet presAssocID="{D415EA0A-A97F-4AA0-973F-18984BAC6BD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D4ADD62-995F-4E2C-A021-D16C18195EFD}" type="pres">
      <dgm:prSet presAssocID="{8DB2AE58-7E80-4BEA-8905-F940E32F130A}" presName="circ3" presStyleLbl="vennNode1" presStyleIdx="2" presStyleCnt="6"/>
      <dgm:spPr/>
    </dgm:pt>
    <dgm:pt modelId="{D7D99B6A-8DC4-4BF0-BE6F-C0D69A56F9B0}" type="pres">
      <dgm:prSet presAssocID="{8DB2AE58-7E80-4BEA-8905-F940E32F130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A0FEC98-F5E4-46B3-8865-766B92746D0B}" type="pres">
      <dgm:prSet presAssocID="{B3B5714C-C4A4-4B66-B3BE-95427C507D20}" presName="circ4" presStyleLbl="vennNode1" presStyleIdx="3" presStyleCnt="6"/>
      <dgm:spPr/>
    </dgm:pt>
    <dgm:pt modelId="{5C01EB46-30D1-4EF6-B2D8-EA1BB23D6D3D}" type="pres">
      <dgm:prSet presAssocID="{B3B5714C-C4A4-4B66-B3BE-95427C507D20}" presName="circ4Tx" presStyleLbl="revTx" presStyleIdx="0" presStyleCnt="0" custLinFactX="-27682" custLinFactY="-100000" custLinFactNeighborX="-100000" custLinFactNeighborY="-175924">
        <dgm:presLayoutVars>
          <dgm:chMax val="0"/>
          <dgm:chPref val="0"/>
          <dgm:bulletEnabled val="1"/>
        </dgm:presLayoutVars>
      </dgm:prSet>
      <dgm:spPr/>
    </dgm:pt>
    <dgm:pt modelId="{A3300267-053D-44DF-B6FE-6D63027AC1EB}" type="pres">
      <dgm:prSet presAssocID="{D3CBE515-B606-4734-AB2B-D4E743294BA9}" presName="circ5" presStyleLbl="vennNode1" presStyleIdx="4" presStyleCnt="6"/>
      <dgm:spPr/>
    </dgm:pt>
    <dgm:pt modelId="{32EF950B-DD32-44B1-85C7-FAF3C5139130}" type="pres">
      <dgm:prSet presAssocID="{D3CBE515-B606-4734-AB2B-D4E743294BA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8BD2592-B238-44DB-8D67-61565129A12C}" type="pres">
      <dgm:prSet presAssocID="{116C3879-C10C-41CA-A6AA-9320BF931D74}" presName="circ6" presStyleLbl="vennNode1" presStyleIdx="5" presStyleCnt="6"/>
      <dgm:spPr/>
    </dgm:pt>
    <dgm:pt modelId="{D3B679D5-70CF-4A40-B468-90535CF12F37}" type="pres">
      <dgm:prSet presAssocID="{116C3879-C10C-41CA-A6AA-9320BF931D74}" presName="circ6Tx" presStyleLbl="revTx" presStyleIdx="0" presStyleCnt="0" custLinFactX="25871" custLinFactY="100000" custLinFactNeighborX="100000" custLinFactNeighborY="110917">
        <dgm:presLayoutVars>
          <dgm:chMax val="0"/>
          <dgm:chPref val="0"/>
          <dgm:bulletEnabled val="1"/>
        </dgm:presLayoutVars>
      </dgm:prSet>
      <dgm:spPr/>
    </dgm:pt>
  </dgm:ptLst>
  <dgm:cxnLst>
    <dgm:cxn modelId="{703C6B63-AACF-4D35-9BBB-596A1FF44A64}" type="presOf" srcId="{8DB2AE58-7E80-4BEA-8905-F940E32F130A}" destId="{D7D99B6A-8DC4-4BF0-BE6F-C0D69A56F9B0}" srcOrd="0" destOrd="0" presId="urn:microsoft.com/office/officeart/2005/8/layout/venn1"/>
    <dgm:cxn modelId="{C3498F65-1E97-40FC-824E-13D7992D54E8}" srcId="{2C1794EE-0EBD-422C-BDF1-D321A977BB45}" destId="{116C3879-C10C-41CA-A6AA-9320BF931D74}" srcOrd="5" destOrd="0" parTransId="{CE6F8AFF-9318-4A4C-8580-A72258272DA0}" sibTransId="{D3924F73-AD97-4000-A589-81A3D4ABAB3F}"/>
    <dgm:cxn modelId="{1C008D2D-59AB-431C-BF99-B846575E4E01}" type="presOf" srcId="{86D9996F-E5E4-410E-BE80-516C7E690C75}" destId="{9FCA1B99-913D-446C-8EA4-AD4DE232C727}" srcOrd="0" destOrd="0" presId="urn:microsoft.com/office/officeart/2005/8/layout/venn1"/>
    <dgm:cxn modelId="{B92F986D-0F1A-43D8-955B-9DECA7E33068}" type="presOf" srcId="{D415EA0A-A97F-4AA0-973F-18984BAC6BDD}" destId="{CC331040-DB13-4B37-9801-7F5F91184089}" srcOrd="0" destOrd="0" presId="urn:microsoft.com/office/officeart/2005/8/layout/venn1"/>
    <dgm:cxn modelId="{1FF011F4-F181-4C2D-B9E5-AC82BAD08A7C}" srcId="{2C1794EE-0EBD-422C-BDF1-D321A977BB45}" destId="{D415EA0A-A97F-4AA0-973F-18984BAC6BDD}" srcOrd="1" destOrd="0" parTransId="{27A29EBB-3DC4-4435-848B-A043B7E425C9}" sibTransId="{AB16C4D5-EF5B-447A-8CC5-8F008290E08A}"/>
    <dgm:cxn modelId="{D788C0A4-91F3-43AF-B3EC-CE2AE0572CE8}" type="presOf" srcId="{D3CBE515-B606-4734-AB2B-D4E743294BA9}" destId="{32EF950B-DD32-44B1-85C7-FAF3C5139130}" srcOrd="0" destOrd="0" presId="urn:microsoft.com/office/officeart/2005/8/layout/venn1"/>
    <dgm:cxn modelId="{83D38FD4-7B17-44D3-A9A1-C0CCFBECA2E0}" srcId="{2C1794EE-0EBD-422C-BDF1-D321A977BB45}" destId="{B3B5714C-C4A4-4B66-B3BE-95427C507D20}" srcOrd="3" destOrd="0" parTransId="{7EEF8DE6-B8FB-4E84-8A9C-F70EDE206579}" sibTransId="{6ED520CA-2FB5-4409-AC60-95260B740FC3}"/>
    <dgm:cxn modelId="{1A5CB9EC-21A5-45A8-908E-844F93E8386D}" type="presOf" srcId="{2C1794EE-0EBD-422C-BDF1-D321A977BB45}" destId="{EC1DCE06-C41A-4376-9BBB-5B0299E47002}" srcOrd="0" destOrd="0" presId="urn:microsoft.com/office/officeart/2005/8/layout/venn1"/>
    <dgm:cxn modelId="{5E741E75-903E-4A26-BB77-9D8C42694944}" srcId="{2C1794EE-0EBD-422C-BDF1-D321A977BB45}" destId="{86D9996F-E5E4-410E-BE80-516C7E690C75}" srcOrd="0" destOrd="0" parTransId="{3F3922D9-7773-4E09-93EE-040C4837B612}" sibTransId="{F4032E00-BBF5-4763-9E15-59C8D4EA5032}"/>
    <dgm:cxn modelId="{79F56D3F-571D-404A-85C1-959DCB6C8899}" type="presOf" srcId="{B3B5714C-C4A4-4B66-B3BE-95427C507D20}" destId="{5C01EB46-30D1-4EF6-B2D8-EA1BB23D6D3D}" srcOrd="0" destOrd="0" presId="urn:microsoft.com/office/officeart/2005/8/layout/venn1"/>
    <dgm:cxn modelId="{09820A4A-1A88-46BD-A017-564E6EB60C04}" srcId="{2C1794EE-0EBD-422C-BDF1-D321A977BB45}" destId="{D3CBE515-B606-4734-AB2B-D4E743294BA9}" srcOrd="4" destOrd="0" parTransId="{6F706E46-F729-4F4A-9469-2D6C919B7D60}" sibTransId="{BE1699E5-F92B-4D77-9E57-D31114FA50F2}"/>
    <dgm:cxn modelId="{EF6606D6-4331-4DCC-8A6D-542B968894E2}" srcId="{2C1794EE-0EBD-422C-BDF1-D321A977BB45}" destId="{8DB2AE58-7E80-4BEA-8905-F940E32F130A}" srcOrd="2" destOrd="0" parTransId="{40B1B49B-506B-427B-8B50-66E8055EA073}" sibTransId="{EFBE2DC6-2894-4285-B98F-077D953B6759}"/>
    <dgm:cxn modelId="{23301479-2C7C-41FB-8C3B-1FBC54852D15}" type="presOf" srcId="{116C3879-C10C-41CA-A6AA-9320BF931D74}" destId="{D3B679D5-70CF-4A40-B468-90535CF12F37}" srcOrd="0" destOrd="0" presId="urn:microsoft.com/office/officeart/2005/8/layout/venn1"/>
    <dgm:cxn modelId="{C2B607EC-D426-4080-838B-C67E3DECDBED}" type="presParOf" srcId="{EC1DCE06-C41A-4376-9BBB-5B0299E47002}" destId="{3BCB390D-BDE9-4481-AEEE-0B841C145C7F}" srcOrd="0" destOrd="0" presId="urn:microsoft.com/office/officeart/2005/8/layout/venn1"/>
    <dgm:cxn modelId="{D276B4B1-7EA2-4E61-B22C-73E11D9427B6}" type="presParOf" srcId="{EC1DCE06-C41A-4376-9BBB-5B0299E47002}" destId="{9FCA1B99-913D-446C-8EA4-AD4DE232C727}" srcOrd="1" destOrd="0" presId="urn:microsoft.com/office/officeart/2005/8/layout/venn1"/>
    <dgm:cxn modelId="{0793B123-C3BA-407D-A85F-122198CC0CD1}" type="presParOf" srcId="{EC1DCE06-C41A-4376-9BBB-5B0299E47002}" destId="{48376258-4E3A-4040-B9AA-4672C08F12A8}" srcOrd="2" destOrd="0" presId="urn:microsoft.com/office/officeart/2005/8/layout/venn1"/>
    <dgm:cxn modelId="{A41B8B11-32A5-4F4F-B454-27B9FC0A02D8}" type="presParOf" srcId="{EC1DCE06-C41A-4376-9BBB-5B0299E47002}" destId="{CC331040-DB13-4B37-9801-7F5F91184089}" srcOrd="3" destOrd="0" presId="urn:microsoft.com/office/officeart/2005/8/layout/venn1"/>
    <dgm:cxn modelId="{E841ADEF-3C04-43BE-8025-3CA36BD14DC2}" type="presParOf" srcId="{EC1DCE06-C41A-4376-9BBB-5B0299E47002}" destId="{3D4ADD62-995F-4E2C-A021-D16C18195EFD}" srcOrd="4" destOrd="0" presId="urn:microsoft.com/office/officeart/2005/8/layout/venn1"/>
    <dgm:cxn modelId="{08C63BB5-4F2F-4EF6-8A09-A5A9BC0F5E83}" type="presParOf" srcId="{EC1DCE06-C41A-4376-9BBB-5B0299E47002}" destId="{D7D99B6A-8DC4-4BF0-BE6F-C0D69A56F9B0}" srcOrd="5" destOrd="0" presId="urn:microsoft.com/office/officeart/2005/8/layout/venn1"/>
    <dgm:cxn modelId="{24B97D39-E3DF-41CB-BFA7-10BEDB9207A3}" type="presParOf" srcId="{EC1DCE06-C41A-4376-9BBB-5B0299E47002}" destId="{BA0FEC98-F5E4-46B3-8865-766B92746D0B}" srcOrd="6" destOrd="0" presId="urn:microsoft.com/office/officeart/2005/8/layout/venn1"/>
    <dgm:cxn modelId="{4CC48633-D57B-4B10-BB54-ACC7A7E4E8D9}" type="presParOf" srcId="{EC1DCE06-C41A-4376-9BBB-5B0299E47002}" destId="{5C01EB46-30D1-4EF6-B2D8-EA1BB23D6D3D}" srcOrd="7" destOrd="0" presId="urn:microsoft.com/office/officeart/2005/8/layout/venn1"/>
    <dgm:cxn modelId="{74AD1EE9-500E-422C-8534-270C9400317C}" type="presParOf" srcId="{EC1DCE06-C41A-4376-9BBB-5B0299E47002}" destId="{A3300267-053D-44DF-B6FE-6D63027AC1EB}" srcOrd="8" destOrd="0" presId="urn:microsoft.com/office/officeart/2005/8/layout/venn1"/>
    <dgm:cxn modelId="{40E8E171-932C-4A83-84D9-F88DE1AE19B8}" type="presParOf" srcId="{EC1DCE06-C41A-4376-9BBB-5B0299E47002}" destId="{32EF950B-DD32-44B1-85C7-FAF3C5139130}" srcOrd="9" destOrd="0" presId="urn:microsoft.com/office/officeart/2005/8/layout/venn1"/>
    <dgm:cxn modelId="{7C0979A3-F7BE-4651-A2F6-8946A9B72459}" type="presParOf" srcId="{EC1DCE06-C41A-4376-9BBB-5B0299E47002}" destId="{58BD2592-B238-44DB-8D67-61565129A12C}" srcOrd="10" destOrd="0" presId="urn:microsoft.com/office/officeart/2005/8/layout/venn1"/>
    <dgm:cxn modelId="{9133C7DB-1554-453F-B786-440540CDF023}" type="presParOf" srcId="{EC1DCE06-C41A-4376-9BBB-5B0299E47002}" destId="{D3B679D5-70CF-4A40-B468-90535CF12F37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B390D-BDE9-4481-AEEE-0B841C145C7F}">
      <dsp:nvSpPr>
        <dsp:cNvPr id="0" name=""/>
        <dsp:cNvSpPr/>
      </dsp:nvSpPr>
      <dsp:spPr>
        <a:xfrm>
          <a:off x="3556348" y="1107685"/>
          <a:ext cx="1483971" cy="14839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FCA1B99-913D-446C-8EA4-AD4DE232C727}">
      <dsp:nvSpPr>
        <dsp:cNvPr id="0" name=""/>
        <dsp:cNvSpPr/>
      </dsp:nvSpPr>
      <dsp:spPr>
        <a:xfrm>
          <a:off x="3370851" y="0"/>
          <a:ext cx="1854964" cy="101048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Growth </a:t>
          </a:r>
        </a:p>
      </dsp:txBody>
      <dsp:txXfrm>
        <a:off x="3370851" y="0"/>
        <a:ext cx="1854964" cy="1010486"/>
      </dsp:txXfrm>
    </dsp:sp>
    <dsp:sp modelId="{48376258-4E3A-4040-B9AA-4672C08F12A8}">
      <dsp:nvSpPr>
        <dsp:cNvPr id="0" name=""/>
        <dsp:cNvSpPr/>
      </dsp:nvSpPr>
      <dsp:spPr>
        <a:xfrm>
          <a:off x="4038020" y="1385810"/>
          <a:ext cx="1483971" cy="14839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C331040-DB13-4B37-9801-7F5F91184089}">
      <dsp:nvSpPr>
        <dsp:cNvPr id="0" name=""/>
        <dsp:cNvSpPr/>
      </dsp:nvSpPr>
      <dsp:spPr>
        <a:xfrm>
          <a:off x="5632053" y="962368"/>
          <a:ext cx="1757888" cy="110672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Increased opportunities </a:t>
          </a:r>
        </a:p>
      </dsp:txBody>
      <dsp:txXfrm>
        <a:off x="5632053" y="962368"/>
        <a:ext cx="1757888" cy="1106723"/>
      </dsp:txXfrm>
    </dsp:sp>
    <dsp:sp modelId="{3D4ADD62-995F-4E2C-A021-D16C18195EFD}">
      <dsp:nvSpPr>
        <dsp:cNvPr id="0" name=""/>
        <dsp:cNvSpPr/>
      </dsp:nvSpPr>
      <dsp:spPr>
        <a:xfrm>
          <a:off x="4038020" y="1942059"/>
          <a:ext cx="1483971" cy="14839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7D99B6A-8DC4-4BF0-BE6F-C0D69A56F9B0}">
      <dsp:nvSpPr>
        <dsp:cNvPr id="0" name=""/>
        <dsp:cNvSpPr/>
      </dsp:nvSpPr>
      <dsp:spPr>
        <a:xfrm>
          <a:off x="5632053" y="2612829"/>
          <a:ext cx="1757888" cy="12366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Increased satisfaction</a:t>
          </a:r>
        </a:p>
      </dsp:txBody>
      <dsp:txXfrm>
        <a:off x="5632053" y="2612829"/>
        <a:ext cx="1757888" cy="1236643"/>
      </dsp:txXfrm>
    </dsp:sp>
    <dsp:sp modelId="{BA0FEC98-F5E4-46B3-8865-766B92746D0B}">
      <dsp:nvSpPr>
        <dsp:cNvPr id="0" name=""/>
        <dsp:cNvSpPr/>
      </dsp:nvSpPr>
      <dsp:spPr>
        <a:xfrm>
          <a:off x="3556348" y="2220664"/>
          <a:ext cx="1483971" cy="14839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C01EB46-30D1-4EF6-B2D8-EA1BB23D6D3D}">
      <dsp:nvSpPr>
        <dsp:cNvPr id="0" name=""/>
        <dsp:cNvSpPr/>
      </dsp:nvSpPr>
      <dsp:spPr>
        <a:xfrm>
          <a:off x="1002395" y="1013179"/>
          <a:ext cx="1854964" cy="101048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Increased engagement</a:t>
          </a:r>
        </a:p>
      </dsp:txBody>
      <dsp:txXfrm>
        <a:off x="1002395" y="1013179"/>
        <a:ext cx="1854964" cy="1010486"/>
      </dsp:txXfrm>
    </dsp:sp>
    <dsp:sp modelId="{A3300267-053D-44DF-B6FE-6D63027AC1EB}">
      <dsp:nvSpPr>
        <dsp:cNvPr id="0" name=""/>
        <dsp:cNvSpPr/>
      </dsp:nvSpPr>
      <dsp:spPr>
        <a:xfrm>
          <a:off x="3074675" y="1942059"/>
          <a:ext cx="1483971" cy="14839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2EF950B-DD32-44B1-85C7-FAF3C5139130}">
      <dsp:nvSpPr>
        <dsp:cNvPr id="0" name=""/>
        <dsp:cNvSpPr/>
      </dsp:nvSpPr>
      <dsp:spPr>
        <a:xfrm>
          <a:off x="1206726" y="2612829"/>
          <a:ext cx="1757888" cy="12366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Increased volunteerism </a:t>
          </a:r>
        </a:p>
      </dsp:txBody>
      <dsp:txXfrm>
        <a:off x="1206726" y="2612829"/>
        <a:ext cx="1757888" cy="1236643"/>
      </dsp:txXfrm>
    </dsp:sp>
    <dsp:sp modelId="{58BD2592-B238-44DB-8D67-61565129A12C}">
      <dsp:nvSpPr>
        <dsp:cNvPr id="0" name=""/>
        <dsp:cNvSpPr/>
      </dsp:nvSpPr>
      <dsp:spPr>
        <a:xfrm>
          <a:off x="3074675" y="1385810"/>
          <a:ext cx="1483971" cy="14839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3B679D5-70CF-4A40-B468-90535CF12F37}">
      <dsp:nvSpPr>
        <dsp:cNvPr id="0" name=""/>
        <dsp:cNvSpPr/>
      </dsp:nvSpPr>
      <dsp:spPr>
        <a:xfrm>
          <a:off x="3419397" y="3570658"/>
          <a:ext cx="1757888" cy="12366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Recognition</a:t>
          </a:r>
        </a:p>
      </dsp:txBody>
      <dsp:txXfrm>
        <a:off x="3419397" y="3570658"/>
        <a:ext cx="1757888" cy="1236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1DF437-B995-4ACB-AE73-0DBE27DBFF8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321C5A-70B8-4D8F-AAAF-0AEC58CED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C17983-E674-4804-B3FC-FBE86AF1A4D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500FA8-50BD-47FF-9D4C-13325F63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2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93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18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the defined identity and selected desired outcomes (Step 2), after the gap analysis is completed (Step 3), next steps are to articulate the required Strategic Tasks. </a:t>
            </a:r>
          </a:p>
          <a:p>
            <a:r>
              <a:rPr lang="en-US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of Strategic Tasks: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-Create and implement an emerging membership type that is lower cost and more easily available to people who are new to legal management and have never been a member of the organization.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-Create and implement an ALA hospitality ambassador program to help connect with new members, improve early engagement and foster expanded volunteer opportunities.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-Initiate research and development of a new industry research product, including competitive study, resource identification, timeline, cost analysis.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09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DOWN THE ROAD: MEASURABLE OUTCOMES </a:t>
            </a:r>
            <a:endPara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the development and implementation of the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defined identity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desired outcomes 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tasks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organization will anticipate these evidentiary outcomes as measures of success: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Membership growth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Customer growth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Increased business partner opportunities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Increased member satisfaction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Increased member engagement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Increased customer satisfaction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Increased customer engagement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Increased volunteerism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Increased volunteer opportunities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Increased trade/industry media opportunities (due to recognized thought leadership, innovative approaches such as a new membership structure, and other wildly successful things the organization implements as a result of this initiative)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02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2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9549" y="-206476"/>
            <a:ext cx="12655175" cy="7064476"/>
            <a:chOff x="-89549" y="-172607"/>
            <a:chExt cx="12334475" cy="706447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985259" y="-8468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367836" y="0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>
                <a:alpha val="91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859099" y="3064933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006666">
                <a:alpha val="7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02074" y="-172607"/>
              <a:ext cx="2942852" cy="7064476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8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21166" y="25402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>
                <a:alpha val="64706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32009" y="3589866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-89549" y="0"/>
              <a:ext cx="766916" cy="5666154"/>
            </a:xfrm>
            <a:prstGeom prst="triangle">
              <a:avLst>
                <a:gd name="adj" fmla="val 100000"/>
              </a:avLst>
            </a:prstGeom>
            <a:solidFill>
              <a:srgbClr val="00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113" y="694263"/>
            <a:ext cx="7766936" cy="1646302"/>
          </a:xfrm>
          <a:solidFill>
            <a:schemeClr val="bg1"/>
          </a:solidFill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132" y="3239672"/>
            <a:ext cx="776693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40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1154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2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99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58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61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3223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2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7088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15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8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9549" y="-92161"/>
            <a:ext cx="12597615" cy="7064476"/>
            <a:chOff x="-89549" y="-58292"/>
            <a:chExt cx="12278374" cy="706447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985259" y="-8468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367836" y="0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>
                <a:alpha val="91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859099" y="3064933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006666">
                <a:alpha val="7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119179" y="-58292"/>
              <a:ext cx="2942852" cy="7064476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>
                <a:alpha val="85882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21166" y="25402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>
                <a:alpha val="64706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32009" y="3589866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-89549" y="0"/>
              <a:ext cx="766916" cy="5666154"/>
            </a:xfrm>
            <a:prstGeom prst="triangle">
              <a:avLst>
                <a:gd name="adj" fmla="val 100000"/>
              </a:avLst>
            </a:prstGeom>
            <a:solidFill>
              <a:srgbClr val="00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113" y="694263"/>
            <a:ext cx="7766936" cy="1646302"/>
          </a:xfrm>
          <a:solidFill>
            <a:schemeClr val="bg1"/>
          </a:solidFill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132" y="3239672"/>
            <a:ext cx="776693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40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69991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7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0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0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3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1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/>
              <a:t>ALA Strategic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GOAL 1: Defining Our Identity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4960" y="5235678"/>
            <a:ext cx="3530021" cy="189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3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62" y="396866"/>
            <a:ext cx="8063337" cy="1646302"/>
          </a:xfrm>
        </p:spPr>
        <p:txBody>
          <a:bodyPr/>
          <a:lstStyle/>
          <a:p>
            <a:r>
              <a:rPr lang="en-US"/>
              <a:t>Process Plan &amp; Timetable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73257" y="2942762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4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4000" b="0" i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09" y="5089260"/>
            <a:ext cx="3287269" cy="176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5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800" dirty="0"/>
              <a:t>Define our Identity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507" y="3239672"/>
            <a:ext cx="7766936" cy="1096899"/>
          </a:xfrm>
        </p:spPr>
        <p:txBody>
          <a:bodyPr>
            <a:normAutofit lnSpcReduction="10000"/>
          </a:bodyPr>
          <a:lstStyle/>
          <a:p>
            <a:pPr lvl="0" algn="l" defTabSz="914400" fontAlgn="base">
              <a:lnSpc>
                <a:spcPct val="90000"/>
              </a:lnSpc>
              <a:spcAft>
                <a:spcPct val="0"/>
              </a:spcAft>
              <a:buClrTx/>
              <a:buSzTx/>
            </a:pPr>
            <a:r>
              <a:rPr lang="en-US" sz="2600" i="1" dirty="0">
                <a:solidFill>
                  <a:schemeClr val="tx1"/>
                </a:solidFill>
                <a:latin typeface="Corbel" panose="020B0503020204020204"/>
              </a:rPr>
              <a:t>Define a clear, compelling organizational identity that reflects who/what the association represents and that effectively focuses its programs, services and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7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Outcome Statement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77334" y="1723869"/>
            <a:ext cx="8596668" cy="4946754"/>
          </a:xfrm>
        </p:spPr>
        <p:txBody>
          <a:bodyPr>
            <a:normAutofit fontScale="32500" lnSpcReduction="20000"/>
          </a:bodyPr>
          <a:lstStyle/>
          <a:p>
            <a:pPr algn="ctr"/>
            <a:endParaRPr lang="en-US" sz="8600" b="1" i="1" u="sng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9800" i="1">
                <a:solidFill>
                  <a:schemeClr val="tx1"/>
                </a:solidFill>
              </a:rPr>
              <a:t>The successful outcome of the Strategic Plan: Defining Our Identity initiative will result in a clearly-articulated vision for the organization’s desired essence, focus, beliefs, membership, values and position, first, followed by a roadmap of desired outcomes, outputs and strategic tasks needed, and organizational capabilities required, to become the organization we have defined.</a:t>
            </a:r>
            <a:endParaRPr lang="en-US" sz="9800">
              <a:solidFill>
                <a:schemeClr val="tx1"/>
              </a:solidFill>
            </a:endParaRPr>
          </a:p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6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Strategic Task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3909"/>
            <a:ext cx="8596668" cy="43774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Step 1: Inform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Step 2: Define Current/Future Identity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Step 3: Quantify Gap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				Step 4: Strategic Task Development</a:t>
            </a:r>
          </a:p>
          <a:p>
            <a:pPr marL="0" indent="0">
              <a:buNone/>
            </a:pPr>
            <a:r>
              <a:rPr lang="en-US" sz="3200"/>
              <a:t>							How will we get there?</a:t>
            </a:r>
          </a:p>
          <a:p>
            <a:pPr marL="0" indent="0">
              <a:buNone/>
            </a:pPr>
            <a:r>
              <a:rPr lang="en-US" sz="3200"/>
              <a:t>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77334" y="4047345"/>
            <a:ext cx="1706103" cy="839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3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DOWN THE ROAD:</a:t>
            </a:r>
            <a:br>
              <a:rPr lang="en-US"/>
            </a:br>
            <a:r>
              <a:rPr lang="en-US"/>
              <a:t>MEASURES OF SUCCESS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212194"/>
              </p:ext>
            </p:extLst>
          </p:nvPr>
        </p:nvGraphicFramePr>
        <p:xfrm>
          <a:off x="677334" y="1798820"/>
          <a:ext cx="8596668" cy="481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783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252113" y="694263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Immediate Next Steps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20113" y="2971800"/>
            <a:ext cx="9077031" cy="3608882"/>
          </a:xfrm>
        </p:spPr>
        <p:txBody>
          <a:bodyPr>
            <a:normAutofit/>
          </a:bodyPr>
          <a:lstStyle/>
          <a:p>
            <a:pPr algn="l"/>
            <a:r>
              <a:rPr lang="en-US" sz="2400" b="1" i="1" u="sng" dirty="0">
                <a:solidFill>
                  <a:schemeClr val="tx1"/>
                </a:solidFill>
              </a:rPr>
              <a:t>March 3, 2017</a:t>
            </a:r>
            <a:r>
              <a:rPr lang="en-US" sz="2400" b="1" i="1" dirty="0">
                <a:solidFill>
                  <a:schemeClr val="tx1"/>
                </a:solidFill>
              </a:rPr>
              <a:t>	Initial membership communication</a:t>
            </a:r>
          </a:p>
          <a:p>
            <a:pPr algn="l"/>
            <a:r>
              <a:rPr lang="en-US" sz="2400" b="1" i="1" u="sng" dirty="0">
                <a:solidFill>
                  <a:schemeClr val="tx1"/>
                </a:solidFill>
              </a:rPr>
              <a:t>AC17</a:t>
            </a:r>
            <a:r>
              <a:rPr lang="en-US" sz="2400" b="1" i="1" dirty="0">
                <a:solidFill>
                  <a:schemeClr val="tx1"/>
                </a:solidFill>
              </a:rPr>
              <a:t> 				Onsite Focus Groups</a:t>
            </a:r>
          </a:p>
          <a:p>
            <a:pPr algn="l"/>
            <a:r>
              <a:rPr lang="en-US" sz="2400" b="1" i="1" u="sng" dirty="0">
                <a:solidFill>
                  <a:schemeClr val="tx1"/>
                </a:solidFill>
              </a:rPr>
              <a:t>AC17</a:t>
            </a:r>
            <a:r>
              <a:rPr lang="en-US" sz="2400" b="1" i="1" dirty="0">
                <a:solidFill>
                  <a:schemeClr val="tx1"/>
                </a:solidFill>
              </a:rPr>
              <a:t> 				Onsite </a:t>
            </a:r>
            <a:r>
              <a:rPr lang="en-US" sz="2400" b="1" i="1" dirty="0" err="1">
                <a:solidFill>
                  <a:schemeClr val="tx1"/>
                </a:solidFill>
              </a:rPr>
              <a:t>Brainwriting</a:t>
            </a:r>
            <a:r>
              <a:rPr lang="en-US" sz="2400" b="1" i="1" dirty="0">
                <a:solidFill>
                  <a:schemeClr val="tx1"/>
                </a:solidFill>
              </a:rPr>
              <a:t> wall</a:t>
            </a:r>
          </a:p>
          <a:p>
            <a:pPr algn="l"/>
            <a:r>
              <a:rPr lang="en-US" sz="2400" b="1" i="1" u="sng" dirty="0">
                <a:solidFill>
                  <a:schemeClr val="tx1"/>
                </a:solidFill>
              </a:rPr>
              <a:t>Post-AC17</a:t>
            </a:r>
            <a:r>
              <a:rPr lang="en-US" sz="2400" b="1" i="1" dirty="0">
                <a:solidFill>
                  <a:schemeClr val="tx1"/>
                </a:solidFill>
              </a:rPr>
              <a:t>		Direct mail membership survey development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532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CE7CBFB0CE04B9241C4F7FCEB2370" ma:contentTypeVersion="2" ma:contentTypeDescription="Create a new document." ma:contentTypeScope="" ma:versionID="64a891b61e284f9abbc4ec2140fe774b">
  <xsd:schema xmlns:xsd="http://www.w3.org/2001/XMLSchema" xmlns:xs="http://www.w3.org/2001/XMLSchema" xmlns:p="http://schemas.microsoft.com/office/2006/metadata/properties" xmlns:ns2="b0d0b4d8-dac0-442f-a11d-e01bf3bc84e2" targetNamespace="http://schemas.microsoft.com/office/2006/metadata/properties" ma:root="true" ma:fieldsID="f388d97cd250d273d918bd633f54b740" ns2:_="">
    <xsd:import namespace="b0d0b4d8-dac0-442f-a11d-e01bf3bc84e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0b4d8-dac0-442f-a11d-e01bf3bc84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20B6E6-5DC5-4623-ADF9-057920CE55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902B86-6DF0-405C-B187-1665A0DE881A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0d0b4d8-dac0-442f-a11d-e01bf3bc84e2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C0E51D6-2469-44B4-BAA7-D0F46D001D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d0b4d8-dac0-442f-a11d-e01bf3bc84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317</Words>
  <Application>Microsoft Office PowerPoint</Application>
  <PresentationFormat>Widescreen</PresentationFormat>
  <Paragraphs>53</Paragraphs>
  <Slides>7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Trebuchet MS</vt:lpstr>
      <vt:lpstr>Wingdings</vt:lpstr>
      <vt:lpstr>Wingdings 3</vt:lpstr>
      <vt:lpstr>Facet</vt:lpstr>
      <vt:lpstr>ALA Strategic Plan</vt:lpstr>
      <vt:lpstr>Process Plan &amp; Timetable</vt:lpstr>
      <vt:lpstr>Define our Identity</vt:lpstr>
      <vt:lpstr>Outcome Statement</vt:lpstr>
      <vt:lpstr>Strategic Task Development</vt:lpstr>
      <vt:lpstr>DOWN THE ROAD: MEASURES OF SUCCESS</vt:lpstr>
      <vt:lpstr>Immediate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 Strategic Plan</dc:title>
  <dc:creator>Jeremy Decker</dc:creator>
  <cp:lastModifiedBy>Theresa Wojtalewicz</cp:lastModifiedBy>
  <cp:revision>24</cp:revision>
  <cp:lastPrinted>2017-03-03T17:08:27Z</cp:lastPrinted>
  <dcterms:modified xsi:type="dcterms:W3CDTF">2017-03-03T17:37:41Z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0x01010041ECE7CBFB0CE04B9241C4F7FCEB2370</vt:lpwstr>
  </property>
</Properties>
</file>