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4"/>
  </p:notesMasterIdLst>
  <p:handoutMasterIdLst>
    <p:handoutMasterId r:id="rId25"/>
  </p:handoutMasterIdLst>
  <p:sldIdLst>
    <p:sldId id="256" r:id="rId5"/>
    <p:sldId id="297" r:id="rId6"/>
    <p:sldId id="298" r:id="rId7"/>
    <p:sldId id="299" r:id="rId8"/>
    <p:sldId id="304" r:id="rId9"/>
    <p:sldId id="305" r:id="rId10"/>
    <p:sldId id="308" r:id="rId11"/>
    <p:sldId id="310" r:id="rId12"/>
    <p:sldId id="309" r:id="rId13"/>
    <p:sldId id="306" r:id="rId14"/>
    <p:sldId id="317" r:id="rId15"/>
    <p:sldId id="307" r:id="rId16"/>
    <p:sldId id="302" r:id="rId17"/>
    <p:sldId id="301" r:id="rId18"/>
    <p:sldId id="316" r:id="rId19"/>
    <p:sldId id="313" r:id="rId20"/>
    <p:sldId id="314" r:id="rId21"/>
    <p:sldId id="303" r:id="rId22"/>
    <p:sldId id="312"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gan Katz" initials="RK" lastIdx="6" clrIdx="0">
    <p:extLst>
      <p:ext uri="{19B8F6BF-5375-455C-9EA6-DF929625EA0E}">
        <p15:presenceInfo xmlns:p15="http://schemas.microsoft.com/office/powerpoint/2012/main" userId="S-1-5-21-293150593-2737563956-4132466148-10753" providerId="AD"/>
      </p:ext>
    </p:extLst>
  </p:cmAuthor>
  <p:cmAuthor id="2" name="Moore, Laura" initials="ML" lastIdx="10" clrIdx="1">
    <p:extLst>
      <p:ext uri="{19B8F6BF-5375-455C-9EA6-DF929625EA0E}">
        <p15:presenceInfo xmlns:p15="http://schemas.microsoft.com/office/powerpoint/2012/main" userId="Moore, Laura" providerId="None"/>
      </p:ext>
    </p:extLst>
  </p:cmAuthor>
  <p:cmAuthor id="3" name="Katz, Regan" initials="KR" lastIdx="3" clrIdx="2">
    <p:extLst>
      <p:ext uri="{19B8F6BF-5375-455C-9EA6-DF929625EA0E}">
        <p15:presenceInfo xmlns:p15="http://schemas.microsoft.com/office/powerpoint/2012/main" userId="S::regan.katz@marsh.com::cf9525fd-906e-40e6-9ec7-1663b6aa02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6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C19B69-5F7E-41A2-A60F-967389741AE9}" v="10" dt="2021-07-06T20:26:20.979"/>
    <p1510:client id="{FEE3E12F-B1A8-4625-8B88-D5D2B27F5BBB}" v="3" dt="2021-07-06T22:38:23.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87" autoAdjust="0"/>
  </p:normalViewPr>
  <p:slideViewPr>
    <p:cSldViewPr>
      <p:cViewPr varScale="1">
        <p:scale>
          <a:sx n="109" d="100"/>
          <a:sy n="109" d="100"/>
        </p:scale>
        <p:origin x="11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4.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z, Regan" userId="S::regan.katz@marsh.com::cf9525fd-906e-40e6-9ec7-1663b6aa02b4" providerId="AD" clId="Web-{FAC19B69-5F7E-41A2-A60F-967389741AE9}"/>
    <pc:docChg chg="modSld">
      <pc:chgData name="Katz, Regan" userId="S::regan.katz@marsh.com::cf9525fd-906e-40e6-9ec7-1663b6aa02b4" providerId="AD" clId="Web-{FAC19B69-5F7E-41A2-A60F-967389741AE9}" dt="2021-07-06T20:26:20.979" v="8" actId="1076"/>
      <pc:docMkLst>
        <pc:docMk/>
      </pc:docMkLst>
      <pc:sldChg chg="addSp delSp modSp">
        <pc:chgData name="Katz, Regan" userId="S::regan.katz@marsh.com::cf9525fd-906e-40e6-9ec7-1663b6aa02b4" providerId="AD" clId="Web-{FAC19B69-5F7E-41A2-A60F-967389741AE9}" dt="2021-07-06T20:26:20.979" v="8" actId="1076"/>
        <pc:sldMkLst>
          <pc:docMk/>
          <pc:sldMk cId="624995925" sldId="312"/>
        </pc:sldMkLst>
        <pc:picChg chg="add del mod">
          <ac:chgData name="Katz, Regan" userId="S::regan.katz@marsh.com::cf9525fd-906e-40e6-9ec7-1663b6aa02b4" providerId="AD" clId="Web-{FAC19B69-5F7E-41A2-A60F-967389741AE9}" dt="2021-07-06T20:26:12.322" v="5"/>
          <ac:picMkLst>
            <pc:docMk/>
            <pc:sldMk cId="624995925" sldId="312"/>
            <ac:picMk id="2" creationId="{83AB13E2-E4D6-4BE3-8CE3-02CD43415DD7}"/>
          </ac:picMkLst>
        </pc:picChg>
        <pc:picChg chg="add mod">
          <ac:chgData name="Katz, Regan" userId="S::regan.katz@marsh.com::cf9525fd-906e-40e6-9ec7-1663b6aa02b4" providerId="AD" clId="Web-{FAC19B69-5F7E-41A2-A60F-967389741AE9}" dt="2021-07-06T20:26:20.979" v="8" actId="1076"/>
          <ac:picMkLst>
            <pc:docMk/>
            <pc:sldMk cId="624995925" sldId="312"/>
            <ac:picMk id="3" creationId="{160DEEC5-7FA3-4FE7-B392-AFC537D44B12}"/>
          </ac:picMkLst>
        </pc:picChg>
        <pc:picChg chg="del">
          <ac:chgData name="Katz, Regan" userId="S::regan.katz@marsh.com::cf9525fd-906e-40e6-9ec7-1663b6aa02b4" providerId="AD" clId="Web-{FAC19B69-5F7E-41A2-A60F-967389741AE9}" dt="2021-07-06T20:25:31.804" v="0"/>
          <ac:picMkLst>
            <pc:docMk/>
            <pc:sldMk cId="624995925" sldId="312"/>
            <ac:picMk id="11" creationId="{00000000-0000-0000-0000-000000000000}"/>
          </ac:picMkLst>
        </pc:picChg>
      </pc:sldChg>
    </pc:docChg>
  </pc:docChgLst>
  <pc:docChgLst>
    <pc:chgData name="Katz, Regan" userId="S::regan.katz@marsh.com::cf9525fd-906e-40e6-9ec7-1663b6aa02b4" providerId="AD" clId="Web-{FEE3E12F-B1A8-4625-8B88-D5D2B27F5BBB}"/>
    <pc:docChg chg="">
      <pc:chgData name="Katz, Regan" userId="S::regan.katz@marsh.com::cf9525fd-906e-40e6-9ec7-1663b6aa02b4" providerId="AD" clId="Web-{FEE3E12F-B1A8-4625-8B88-D5D2B27F5BBB}" dt="2021-07-06T22:38:23.373" v="2"/>
      <pc:docMkLst>
        <pc:docMk/>
      </pc:docMkLst>
      <pc:sldChg chg="addCm">
        <pc:chgData name="Katz, Regan" userId="S::regan.katz@marsh.com::cf9525fd-906e-40e6-9ec7-1663b6aa02b4" providerId="AD" clId="Web-{FEE3E12F-B1A8-4625-8B88-D5D2B27F5BBB}" dt="2021-07-06T22:32:45.458" v="0"/>
        <pc:sldMkLst>
          <pc:docMk/>
          <pc:sldMk cId="3830338169" sldId="300"/>
        </pc:sldMkLst>
      </pc:sldChg>
      <pc:sldChg chg="addCm">
        <pc:chgData name="Katz, Regan" userId="S::regan.katz@marsh.com::cf9525fd-906e-40e6-9ec7-1663b6aa02b4" providerId="AD" clId="Web-{FEE3E12F-B1A8-4625-8B88-D5D2B27F5BBB}" dt="2021-07-06T22:38:23.373" v="2"/>
        <pc:sldMkLst>
          <pc:docMk/>
          <pc:sldMk cId="1479771230" sldId="301"/>
        </pc:sldMkLst>
      </pc:sldChg>
      <pc:sldChg chg="addCm">
        <pc:chgData name="Katz, Regan" userId="S::regan.katz@marsh.com::cf9525fd-906e-40e6-9ec7-1663b6aa02b4" providerId="AD" clId="Web-{FEE3E12F-B1A8-4625-8B88-D5D2B27F5BBB}" dt="2021-07-06T22:33:10.131" v="1"/>
        <pc:sldMkLst>
          <pc:docMk/>
          <pc:sldMk cId="2672617969" sldId="317"/>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475" cy="481045"/>
          </a:xfrm>
          <a:prstGeom prst="rect">
            <a:avLst/>
          </a:prstGeom>
        </p:spPr>
        <p:txBody>
          <a:bodyPr vert="horz" lIns="95069" tIns="47534" rIns="95069" bIns="47534" rtlCol="0"/>
          <a:lstStyle>
            <a:lvl1pPr algn="l">
              <a:defRPr sz="1200"/>
            </a:lvl1pPr>
          </a:lstStyle>
          <a:p>
            <a:endParaRPr lang="en-US"/>
          </a:p>
        </p:txBody>
      </p:sp>
      <p:sp>
        <p:nvSpPr>
          <p:cNvPr id="3" name="Date Placeholder 2"/>
          <p:cNvSpPr>
            <a:spLocks noGrp="1"/>
          </p:cNvSpPr>
          <p:nvPr>
            <p:ph type="dt" sz="quarter" idx="1"/>
          </p:nvPr>
        </p:nvSpPr>
        <p:spPr>
          <a:xfrm>
            <a:off x="4143064" y="0"/>
            <a:ext cx="3170475" cy="481045"/>
          </a:xfrm>
          <a:prstGeom prst="rect">
            <a:avLst/>
          </a:prstGeom>
        </p:spPr>
        <p:txBody>
          <a:bodyPr vert="horz" lIns="95069" tIns="47534" rIns="95069" bIns="47534" rtlCol="0"/>
          <a:lstStyle>
            <a:lvl1pPr algn="r">
              <a:defRPr sz="1200"/>
            </a:lvl1pPr>
          </a:lstStyle>
          <a:p>
            <a:fld id="{DCBB43EB-A952-4026-AF66-76CC94E2A394}" type="datetimeFigureOut">
              <a:rPr lang="en-US" smtClean="0"/>
              <a:t>7/7/2021</a:t>
            </a:fld>
            <a:endParaRPr lang="en-US"/>
          </a:p>
        </p:txBody>
      </p:sp>
      <p:sp>
        <p:nvSpPr>
          <p:cNvPr id="4" name="Footer Placeholder 3"/>
          <p:cNvSpPr>
            <a:spLocks noGrp="1"/>
          </p:cNvSpPr>
          <p:nvPr>
            <p:ph type="ftr" sz="quarter" idx="2"/>
          </p:nvPr>
        </p:nvSpPr>
        <p:spPr>
          <a:xfrm>
            <a:off x="0" y="9120156"/>
            <a:ext cx="3170475" cy="481044"/>
          </a:xfrm>
          <a:prstGeom prst="rect">
            <a:avLst/>
          </a:prstGeom>
        </p:spPr>
        <p:txBody>
          <a:bodyPr vert="horz" lIns="95069" tIns="47534" rIns="95069" bIns="47534" rtlCol="0" anchor="b"/>
          <a:lstStyle>
            <a:lvl1pPr algn="l">
              <a:defRPr sz="1200"/>
            </a:lvl1pPr>
          </a:lstStyle>
          <a:p>
            <a:endParaRPr lang="en-US"/>
          </a:p>
        </p:txBody>
      </p:sp>
      <p:sp>
        <p:nvSpPr>
          <p:cNvPr id="5" name="Slide Number Placeholder 4"/>
          <p:cNvSpPr>
            <a:spLocks noGrp="1"/>
          </p:cNvSpPr>
          <p:nvPr>
            <p:ph type="sldNum" sz="quarter" idx="3"/>
          </p:nvPr>
        </p:nvSpPr>
        <p:spPr>
          <a:xfrm>
            <a:off x="4143064" y="9120156"/>
            <a:ext cx="3170475" cy="481044"/>
          </a:xfrm>
          <a:prstGeom prst="rect">
            <a:avLst/>
          </a:prstGeom>
        </p:spPr>
        <p:txBody>
          <a:bodyPr vert="horz" lIns="95069" tIns="47534" rIns="95069" bIns="47534" rtlCol="0" anchor="b"/>
          <a:lstStyle>
            <a:lvl1pPr algn="r">
              <a:defRPr sz="1200"/>
            </a:lvl1pPr>
          </a:lstStyle>
          <a:p>
            <a:fld id="{7FD5BA2A-EFA2-497C-89F2-3457CCD6FA80}" type="slidenum">
              <a:rPr lang="en-US" smtClean="0"/>
              <a:t>‹#›</a:t>
            </a:fld>
            <a:endParaRPr lang="en-US"/>
          </a:p>
        </p:txBody>
      </p:sp>
    </p:spTree>
    <p:extLst>
      <p:ext uri="{BB962C8B-B14F-4D97-AF65-F5344CB8AC3E}">
        <p14:creationId xmlns:p14="http://schemas.microsoft.com/office/powerpoint/2010/main" val="1020720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388"/>
          </a:xfrm>
          <a:prstGeom prst="rect">
            <a:avLst/>
          </a:prstGeom>
        </p:spPr>
        <p:txBody>
          <a:bodyPr vert="horz" lIns="95069" tIns="47534" rIns="95069" bIns="47534" rtlCol="0"/>
          <a:lstStyle>
            <a:lvl1pPr algn="l">
              <a:defRPr sz="1200"/>
            </a:lvl1pPr>
          </a:lstStyle>
          <a:p>
            <a:endParaRPr lang="en-US"/>
          </a:p>
        </p:txBody>
      </p:sp>
      <p:sp>
        <p:nvSpPr>
          <p:cNvPr id="3" name="Date Placeholder 2"/>
          <p:cNvSpPr>
            <a:spLocks noGrp="1"/>
          </p:cNvSpPr>
          <p:nvPr>
            <p:ph type="dt" idx="1"/>
          </p:nvPr>
        </p:nvSpPr>
        <p:spPr>
          <a:xfrm>
            <a:off x="4143589" y="1"/>
            <a:ext cx="3169920" cy="480388"/>
          </a:xfrm>
          <a:prstGeom prst="rect">
            <a:avLst/>
          </a:prstGeom>
        </p:spPr>
        <p:txBody>
          <a:bodyPr vert="horz" lIns="95069" tIns="47534" rIns="95069" bIns="47534" rtlCol="0"/>
          <a:lstStyle>
            <a:lvl1pPr algn="r">
              <a:defRPr sz="1200"/>
            </a:lvl1pPr>
          </a:lstStyle>
          <a:p>
            <a:fld id="{BBCA6A29-1BFD-4723-B270-01C78FCE82B9}" type="datetimeFigureOut">
              <a:rPr lang="en-US" smtClean="0"/>
              <a:pPr/>
              <a:t>7/7/2021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069" tIns="47534" rIns="95069" bIns="47534" rtlCol="0" anchor="ctr"/>
          <a:lstStyle/>
          <a:p>
            <a:endParaRPr lang="en-US"/>
          </a:p>
        </p:txBody>
      </p:sp>
      <p:sp>
        <p:nvSpPr>
          <p:cNvPr id="5" name="Notes Placeholder 4"/>
          <p:cNvSpPr>
            <a:spLocks noGrp="1"/>
          </p:cNvSpPr>
          <p:nvPr>
            <p:ph type="body" sz="quarter" idx="3"/>
          </p:nvPr>
        </p:nvSpPr>
        <p:spPr>
          <a:xfrm>
            <a:off x="731521" y="4561227"/>
            <a:ext cx="5852160" cy="4320213"/>
          </a:xfrm>
          <a:prstGeom prst="rect">
            <a:avLst/>
          </a:prstGeom>
        </p:spPr>
        <p:txBody>
          <a:bodyPr vert="horz" lIns="95069" tIns="47534" rIns="95069" bIns="4753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173"/>
            <a:ext cx="3169920" cy="480388"/>
          </a:xfrm>
          <a:prstGeom prst="rect">
            <a:avLst/>
          </a:prstGeom>
        </p:spPr>
        <p:txBody>
          <a:bodyPr vert="horz" lIns="95069" tIns="47534" rIns="95069" bIns="47534"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173"/>
            <a:ext cx="3169920" cy="480388"/>
          </a:xfrm>
          <a:prstGeom prst="rect">
            <a:avLst/>
          </a:prstGeom>
        </p:spPr>
        <p:txBody>
          <a:bodyPr vert="horz" lIns="95069" tIns="47534" rIns="95069" bIns="47534" rtlCol="0" anchor="b"/>
          <a:lstStyle>
            <a:lvl1pPr algn="r">
              <a:defRPr sz="1200"/>
            </a:lvl1pPr>
          </a:lstStyle>
          <a:p>
            <a:fld id="{4DD6E679-7AC1-496E-9E0F-4E37BA168B51}" type="slidenum">
              <a:rPr lang="en-US" smtClean="0"/>
              <a:pPr/>
              <a:t>‹#›</a:t>
            </a:fld>
            <a:endParaRPr lang="en-US"/>
          </a:p>
        </p:txBody>
      </p:sp>
    </p:spTree>
    <p:extLst>
      <p:ext uri="{BB962C8B-B14F-4D97-AF65-F5344CB8AC3E}">
        <p14:creationId xmlns:p14="http://schemas.microsoft.com/office/powerpoint/2010/main" val="340459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E95A19-FAA6-4212-9D69-F76B075058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8233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C: gradi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nvPr>
        </p:nvGraphicFramePr>
        <p:xfrm>
          <a:off x="1192" y="1588"/>
          <a:ext cx="920" cy="1588"/>
        </p:xfrm>
        <a:graphic>
          <a:graphicData uri="http://schemas.openxmlformats.org/presentationml/2006/ole">
            <mc:AlternateContent xmlns:mc="http://schemas.openxmlformats.org/markup-compatibility/2006">
              <mc:Choice xmlns:v="urn:schemas-microsoft-com:vml" Requires="v">
                <p:oleObj spid="_x0000_s1060"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6"/>
                      <a:stretch>
                        <a:fillRect/>
                      </a:stretch>
                    </p:blipFill>
                    <p:spPr>
                      <a:xfrm>
                        <a:off x="1192" y="1588"/>
                        <a:ext cx="920" cy="1588"/>
                      </a:xfrm>
                      <a:prstGeom prst="rect">
                        <a:avLst/>
                      </a:prstGeom>
                    </p:spPr>
                  </p:pic>
                </p:oleObj>
              </mc:Fallback>
            </mc:AlternateContent>
          </a:graphicData>
        </a:graphic>
      </p:graphicFrame>
      <p:sp>
        <p:nvSpPr>
          <p:cNvPr id="2" name="Title 1"/>
          <p:cNvSpPr>
            <a:spLocks noGrp="1"/>
          </p:cNvSpPr>
          <p:nvPr>
            <p:ph type="ctrTitle" hasCustomPrompt="1"/>
          </p:nvPr>
        </p:nvSpPr>
        <p:spPr>
          <a:xfrm>
            <a:off x="307372" y="2350190"/>
            <a:ext cx="7072122" cy="1516960"/>
          </a:xfrm>
        </p:spPr>
        <p:txBody>
          <a:bodyPr vert="horz" lIns="0" tIns="0" rIns="0" bIns="0" rtlCol="0" anchor="t">
            <a:noAutofit/>
          </a:bodyPr>
          <a:lstStyle>
            <a:lvl1pPr>
              <a:defRPr lang="en-US" sz="9000" i="0" cap="none" baseline="0" dirty="0">
                <a:solidFill>
                  <a:schemeClr val="bg1"/>
                </a:solidFill>
                <a:latin typeface="Arial" panose="020B0604020202020204" pitchFamily="34" charset="0"/>
                <a:cs typeface="Arial" panose="020B0604020202020204" pitchFamily="34" charset="0"/>
              </a:defRPr>
            </a:lvl1pPr>
          </a:lstStyle>
          <a:p>
            <a:pPr lvl="0"/>
            <a:r>
              <a:rPr lang="en-US" dirty="0"/>
              <a:t>Heading 1</a:t>
            </a:r>
          </a:p>
        </p:txBody>
      </p:sp>
      <p:sp>
        <p:nvSpPr>
          <p:cNvPr id="3" name="Subtitle 2"/>
          <p:cNvSpPr>
            <a:spLocks noGrp="1"/>
          </p:cNvSpPr>
          <p:nvPr>
            <p:ph type="subTitle" idx="1" hasCustomPrompt="1"/>
          </p:nvPr>
        </p:nvSpPr>
        <p:spPr>
          <a:xfrm>
            <a:off x="348901" y="1783080"/>
            <a:ext cx="6982968" cy="384048"/>
          </a:xfrm>
        </p:spPr>
        <p:txBody>
          <a:bodyPr anchor="b"/>
          <a:lstStyle>
            <a:lvl1pPr marL="0" indent="0" algn="l">
              <a:buNone/>
              <a:defRPr sz="1800" b="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Heading 2</a:t>
            </a:r>
          </a:p>
        </p:txBody>
      </p:sp>
      <p:pic>
        <p:nvPicPr>
          <p:cNvPr id="13" name="Graphic 12">
            <a:extLst>
              <a:ext uri="{FF2B5EF4-FFF2-40B4-BE49-F238E27FC236}">
                <a16:creationId xmlns:a16="http://schemas.microsoft.com/office/drawing/2014/main" id="{1BA474F9-B22C-C040-A8F5-54032CC0E97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65102" y="341762"/>
            <a:ext cx="1463698" cy="338328"/>
          </a:xfrm>
          <a:prstGeom prst="rect">
            <a:avLst/>
          </a:prstGeom>
        </p:spPr>
      </p:pic>
      <p:sp>
        <p:nvSpPr>
          <p:cNvPr id="14" name="Text Placeholder 3">
            <a:extLst>
              <a:ext uri="{FF2B5EF4-FFF2-40B4-BE49-F238E27FC236}">
                <a16:creationId xmlns:a16="http://schemas.microsoft.com/office/drawing/2014/main" id="{BE2A3662-8B11-554F-91F3-6F854BB72FA3}"/>
              </a:ext>
            </a:extLst>
          </p:cNvPr>
          <p:cNvSpPr>
            <a:spLocks noGrp="1"/>
          </p:cNvSpPr>
          <p:nvPr>
            <p:ph type="body" sz="half" idx="2" hasCustomPrompt="1"/>
          </p:nvPr>
        </p:nvSpPr>
        <p:spPr>
          <a:xfrm>
            <a:off x="364332" y="4870890"/>
            <a:ext cx="5550694" cy="1038525"/>
          </a:xfrm>
        </p:spPr>
        <p:txBody>
          <a:bodyPr anchor="b" anchorCtr="0"/>
          <a:lstStyle>
            <a:lvl1pPr marL="0" marR="0" indent="0" algn="l" defTabSz="342900" rtl="0" eaLnBrk="1" fontAlgn="auto" latinLnBrk="0" hangingPunct="1">
              <a:lnSpc>
                <a:spcPct val="100000"/>
              </a:lnSpc>
              <a:spcBef>
                <a:spcPts val="0"/>
              </a:spcBef>
              <a:spcAft>
                <a:spcPts val="0"/>
              </a:spcAft>
              <a:buClrTx/>
              <a:buSzTx/>
              <a:buFont typeface="Arial"/>
              <a:buNone/>
              <a:tabLst/>
              <a:defRPr lang="en-US" sz="1050">
                <a:solidFill>
                  <a:schemeClr val="bg1"/>
                </a:solidFill>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3429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5" name="Rectangle 14">
            <a:extLst>
              <a:ext uri="{FF2B5EF4-FFF2-40B4-BE49-F238E27FC236}">
                <a16:creationId xmlns:a16="http://schemas.microsoft.com/office/drawing/2014/main" id="{147B2DAB-CB78-D146-B818-52855D95EA0D}"/>
              </a:ext>
            </a:extLst>
          </p:cNvPr>
          <p:cNvSpPr/>
          <p:nvPr/>
        </p:nvSpPr>
        <p:spPr>
          <a:xfrm>
            <a:off x="364331" y="6257135"/>
            <a:ext cx="1341714" cy="115416"/>
          </a:xfrm>
          <a:prstGeom prst="rect">
            <a:avLst/>
          </a:prstGeom>
        </p:spPr>
        <p:txBody>
          <a:bodyPr wrap="none" lIns="0" tIns="0" rIns="0" bIns="0">
            <a:spAutoFit/>
          </a:bodyPr>
          <a:lstStyle/>
          <a:p>
            <a:r>
              <a:rPr lang="en-US" sz="750" dirty="0">
                <a:solidFill>
                  <a:schemeClr val="bg1"/>
                </a:solidFill>
                <a:effectLst/>
                <a:latin typeface="Arial" panose="020B0604020202020204" pitchFamily="34" charset="0"/>
              </a:rPr>
              <a:t>A business of Marsh McLennan</a:t>
            </a:r>
            <a:endParaRPr lang="en-US" sz="750" dirty="0">
              <a:solidFill>
                <a:schemeClr val="bg1"/>
              </a:solidFill>
            </a:endParaRPr>
          </a:p>
        </p:txBody>
      </p:sp>
    </p:spTree>
    <p:extLst>
      <p:ext uri="{BB962C8B-B14F-4D97-AF65-F5344CB8AC3E}">
        <p14:creationId xmlns:p14="http://schemas.microsoft.com/office/powerpoint/2010/main" val="115554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1550BB80-52FA-402D-8D81-DD907D53BDD6}" type="datetimeFigureOut">
              <a:rPr lang="en-US" smtClean="0"/>
              <a:pPr/>
              <a:t>7/7/2021</a:t>
            </a:fld>
            <a:endParaRPr lang="en-US"/>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fld id="{15F21B32-8549-439B-8E92-03414BFDB27A}" type="slidenum">
              <a:rPr lang="en-US" smtClean="0"/>
              <a:pPr/>
              <a:t>‹#›</a:t>
            </a:fld>
            <a:endParaRPr lang="en-US"/>
          </a:p>
        </p:txBody>
      </p:sp>
    </p:spTree>
    <p:extLst>
      <p:ext uri="{BB962C8B-B14F-4D97-AF65-F5344CB8AC3E}">
        <p14:creationId xmlns:p14="http://schemas.microsoft.com/office/powerpoint/2010/main" val="230885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7/7/2021</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9427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7/7/2021</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0472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7/7/2021</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7262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7/7/2021</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823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B61BEF0D-F0BB-DE4B-95CE-6DB70DBA9567}" type="datetimeFigureOut">
              <a:rPr lang="en-US" dirty="0"/>
              <a:pPr/>
              <a:t>7/7/2021</a:t>
            </a:fld>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815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1550BB80-52FA-402D-8D81-DD907D53BDD6}" type="datetimeFigureOut">
              <a:rPr lang="en-US" smtClean="0"/>
              <a:pPr/>
              <a:t>7/7/2021</a:t>
            </a:fld>
            <a:endParaRPr lang="en-US"/>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15F21B32-8549-439B-8E92-03414BFDB27A}" type="slidenum">
              <a:rPr lang="en-US" smtClean="0"/>
              <a:pPr/>
              <a:t>‹#›</a:t>
            </a:fld>
            <a:endParaRPr lang="en-US"/>
          </a:p>
        </p:txBody>
      </p:sp>
    </p:spTree>
    <p:extLst>
      <p:ext uri="{BB962C8B-B14F-4D97-AF65-F5344CB8AC3E}">
        <p14:creationId xmlns:p14="http://schemas.microsoft.com/office/powerpoint/2010/main" val="680197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1550BB80-52FA-402D-8D81-DD907D53BDD6}" type="datetimeFigureOut">
              <a:rPr lang="en-US" smtClean="0"/>
              <a:pPr/>
              <a:t>7/7/2021</a:t>
            </a:fld>
            <a:endParaRPr lang="en-US"/>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15F21B32-8549-439B-8E92-03414BFDB27A}" type="slidenum">
              <a:rPr lang="en-US" smtClean="0"/>
              <a:pPr/>
              <a:t>‹#›</a:t>
            </a:fld>
            <a:endParaRPr lang="en-US"/>
          </a:p>
        </p:txBody>
      </p:sp>
    </p:spTree>
    <p:extLst>
      <p:ext uri="{BB962C8B-B14F-4D97-AF65-F5344CB8AC3E}">
        <p14:creationId xmlns:p14="http://schemas.microsoft.com/office/powerpoint/2010/main" val="187454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1550BB80-52FA-402D-8D81-DD907D53BDD6}" type="datetimeFigureOut">
              <a:rPr lang="en-US" smtClean="0"/>
              <a:pPr/>
              <a:t>7/7/2021</a:t>
            </a:fld>
            <a:endParaRPr lang="en-US"/>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925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1550BB80-52FA-402D-8D81-DD907D53BDD6}" type="datetimeFigureOut">
              <a:rPr lang="en-US" smtClean="0"/>
              <a:pPr/>
              <a:t>7/7/2021</a:t>
            </a:fld>
            <a:endParaRPr lang="en-US"/>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15F21B32-8549-439B-8E92-03414BFDB27A}" type="slidenum">
              <a:rPr lang="en-US" smtClean="0"/>
              <a:pPr/>
              <a:t>‹#›</a:t>
            </a:fld>
            <a:endParaRPr lang="en-US"/>
          </a:p>
        </p:txBody>
      </p:sp>
    </p:spTree>
    <p:extLst>
      <p:ext uri="{BB962C8B-B14F-4D97-AF65-F5344CB8AC3E}">
        <p14:creationId xmlns:p14="http://schemas.microsoft.com/office/powerpoint/2010/main" val="3681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fld id="{1550BB80-52FA-402D-8D81-DD907D53BDD6}" type="datetimeFigureOut">
              <a:rPr lang="en-US" smtClean="0"/>
              <a:pPr/>
              <a:t>7/7/2021</a:t>
            </a:fld>
            <a:endParaRPr lang="en-US"/>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15F21B32-8549-439B-8E92-03414BFDB27A}" type="slidenum">
              <a:rPr lang="en-US" smtClean="0"/>
              <a:pPr/>
              <a:t>‹#›</a:t>
            </a:fld>
            <a:endParaRPr lang="en-US"/>
          </a:p>
        </p:txBody>
      </p:sp>
    </p:spTree>
    <p:extLst>
      <p:ext uri="{BB962C8B-B14F-4D97-AF65-F5344CB8AC3E}">
        <p14:creationId xmlns:p14="http://schemas.microsoft.com/office/powerpoint/2010/main" val="75803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1550BB80-52FA-402D-8D81-DD907D53BDD6}" type="datetimeFigureOut">
              <a:rPr lang="en-US" smtClean="0"/>
              <a:pPr/>
              <a:t>7/7/2021</a:t>
            </a:fld>
            <a:endParaRPr lang="en-US"/>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fld id="{15F21B32-8549-439B-8E92-03414BFDB27A}" type="slidenum">
              <a:rPr lang="en-US" smtClean="0"/>
              <a:pPr/>
              <a:t>‹#›</a:t>
            </a:fld>
            <a:endParaRPr lang="en-US"/>
          </a:p>
        </p:txBody>
      </p:sp>
    </p:spTree>
    <p:extLst>
      <p:ext uri="{BB962C8B-B14F-4D97-AF65-F5344CB8AC3E}">
        <p14:creationId xmlns:p14="http://schemas.microsoft.com/office/powerpoint/2010/main" val="96171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405258" y="6041363"/>
            <a:ext cx="684132" cy="365125"/>
          </a:xfrm>
          <a:prstGeom prst="rect">
            <a:avLst/>
          </a:prstGeom>
        </p:spPr>
        <p:txBody>
          <a:bodyPr/>
          <a:lstStyle/>
          <a:p>
            <a:fld id="{1550BB80-52FA-402D-8D81-DD907D53BDD6}" type="datetimeFigureOut">
              <a:rPr lang="en-US" smtClean="0"/>
              <a:pPr/>
              <a:t>7/7/2021</a:t>
            </a:fld>
            <a:endParaRPr lang="en-US"/>
          </a:p>
        </p:txBody>
      </p:sp>
      <p:sp>
        <p:nvSpPr>
          <p:cNvPr id="8" name="Footer Placeholder 7"/>
          <p:cNvSpPr>
            <a:spLocks noGrp="1"/>
          </p:cNvSpPr>
          <p:nvPr>
            <p:ph type="ftr" sz="quarter" idx="11"/>
          </p:nvPr>
        </p:nvSpPr>
        <p:spPr>
          <a:xfrm>
            <a:off x="609599" y="6041363"/>
            <a:ext cx="4622973"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44676" y="6041363"/>
            <a:ext cx="512638" cy="365125"/>
          </a:xfrm>
          <a:prstGeom prst="rect">
            <a:avLst/>
          </a:prstGeom>
        </p:spPr>
        <p:txBody>
          <a:bodyPr/>
          <a:lstStyle/>
          <a:p>
            <a:fld id="{15F21B32-8549-439B-8E92-03414BFDB27A}" type="slidenum">
              <a:rPr lang="en-US" smtClean="0"/>
              <a:pPr/>
              <a:t>‹#›</a:t>
            </a:fld>
            <a:endParaRPr lang="en-US"/>
          </a:p>
        </p:txBody>
      </p:sp>
    </p:spTree>
    <p:extLst>
      <p:ext uri="{BB962C8B-B14F-4D97-AF65-F5344CB8AC3E}">
        <p14:creationId xmlns:p14="http://schemas.microsoft.com/office/powerpoint/2010/main" val="54893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5405258" y="6041363"/>
            <a:ext cx="684132" cy="365125"/>
          </a:xfrm>
          <a:prstGeom prst="rect">
            <a:avLst/>
          </a:prstGeom>
        </p:spPr>
        <p:txBody>
          <a:bodyPr/>
          <a:lstStyle/>
          <a:p>
            <a:fld id="{1550BB80-52FA-402D-8D81-DD907D53BDD6}" type="datetimeFigureOut">
              <a:rPr lang="en-US" smtClean="0"/>
              <a:pPr/>
              <a:t>7/7/2021</a:t>
            </a:fld>
            <a:endParaRPr lang="en-US"/>
          </a:p>
        </p:txBody>
      </p:sp>
      <p:sp>
        <p:nvSpPr>
          <p:cNvPr id="4" name="Footer Placeholder 3"/>
          <p:cNvSpPr>
            <a:spLocks noGrp="1"/>
          </p:cNvSpPr>
          <p:nvPr>
            <p:ph type="ftr" sz="quarter" idx="11"/>
          </p:nvPr>
        </p:nvSpPr>
        <p:spPr>
          <a:xfrm>
            <a:off x="609599" y="6041363"/>
            <a:ext cx="4622973"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44676" y="6041363"/>
            <a:ext cx="512638" cy="365125"/>
          </a:xfrm>
          <a:prstGeom prst="rect">
            <a:avLst/>
          </a:prstGeom>
        </p:spPr>
        <p:txBody>
          <a:bodyPr/>
          <a:lstStyle/>
          <a:p>
            <a:fld id="{15F21B32-8549-439B-8E92-03414BFDB27A}" type="slidenum">
              <a:rPr lang="en-US" smtClean="0"/>
              <a:pPr/>
              <a:t>‹#›</a:t>
            </a:fld>
            <a:endParaRPr lang="en-US"/>
          </a:p>
        </p:txBody>
      </p:sp>
    </p:spTree>
    <p:extLst>
      <p:ext uri="{BB962C8B-B14F-4D97-AF65-F5344CB8AC3E}">
        <p14:creationId xmlns:p14="http://schemas.microsoft.com/office/powerpoint/2010/main" val="27001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5258" y="6041363"/>
            <a:ext cx="684132" cy="365125"/>
          </a:xfrm>
          <a:prstGeom prst="rect">
            <a:avLst/>
          </a:prstGeom>
        </p:spPr>
        <p:txBody>
          <a:bodyPr/>
          <a:lstStyle/>
          <a:p>
            <a:fld id="{1550BB80-52FA-402D-8D81-DD907D53BDD6}" type="datetimeFigureOut">
              <a:rPr lang="en-US" smtClean="0"/>
              <a:pPr/>
              <a:t>7/7/2021</a:t>
            </a:fld>
            <a:endParaRPr lang="en-US"/>
          </a:p>
        </p:txBody>
      </p:sp>
      <p:sp>
        <p:nvSpPr>
          <p:cNvPr id="3" name="Footer Placeholder 2"/>
          <p:cNvSpPr>
            <a:spLocks noGrp="1"/>
          </p:cNvSpPr>
          <p:nvPr>
            <p:ph type="ftr" sz="quarter" idx="11"/>
          </p:nvPr>
        </p:nvSpPr>
        <p:spPr>
          <a:xfrm>
            <a:off x="609599" y="6041363"/>
            <a:ext cx="462297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44676" y="6041363"/>
            <a:ext cx="512638" cy="365125"/>
          </a:xfrm>
          <a:prstGeom prst="rect">
            <a:avLst/>
          </a:prstGeom>
        </p:spPr>
        <p:txBody>
          <a:bodyPr/>
          <a:lstStyle/>
          <a:p>
            <a:fld id="{15F21B32-8549-439B-8E92-03414BFDB27A}" type="slidenum">
              <a:rPr lang="en-US" smtClean="0"/>
              <a:pPr/>
              <a:t>‹#›</a:t>
            </a:fld>
            <a:endParaRPr lang="en-US"/>
          </a:p>
        </p:txBody>
      </p:sp>
    </p:spTree>
    <p:extLst>
      <p:ext uri="{BB962C8B-B14F-4D97-AF65-F5344CB8AC3E}">
        <p14:creationId xmlns:p14="http://schemas.microsoft.com/office/powerpoint/2010/main" val="383633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fld id="{1550BB80-52FA-402D-8D81-DD907D53BDD6}" type="datetimeFigureOut">
              <a:rPr lang="en-US" smtClean="0"/>
              <a:pPr/>
              <a:t>7/7/2021</a:t>
            </a:fld>
            <a:endParaRPr lang="en-US"/>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fld id="{15F21B32-8549-439B-8E92-03414BFDB27A}" type="slidenum">
              <a:rPr lang="en-US" smtClean="0"/>
              <a:pPr/>
              <a:t>‹#›</a:t>
            </a:fld>
            <a:endParaRPr lang="en-US"/>
          </a:p>
        </p:txBody>
      </p:sp>
    </p:spTree>
    <p:extLst>
      <p:ext uri="{BB962C8B-B14F-4D97-AF65-F5344CB8AC3E}">
        <p14:creationId xmlns:p14="http://schemas.microsoft.com/office/powerpoint/2010/main" val="237085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04800"/>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693200"/>
      </p:ext>
    </p:extLst>
  </p:cSld>
  <p:clrMap bg1="lt1" tx1="dk1" bg2="lt2" tx2="dk2" accent1="accent1" accent2="accent2" accent3="accent3" accent4="accent4" accent5="accent5" accent6="accent6" hlink="hlink" folHlink="folHlink"/>
  <p:sldLayoutIdLst>
    <p:sldLayoutId id="2147483680"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u="sng"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1"/>
        </a:buClr>
        <a:buSzPct val="80000"/>
        <a:buFont typeface="Wingdings 3" charset="2"/>
        <a:buChar char=""/>
        <a:defRPr sz="1800" kern="1200">
          <a:solidFill>
            <a:schemeClr val="bg1"/>
          </a:solidFill>
          <a:latin typeface="+mn-lt"/>
          <a:ea typeface="+mn-ea"/>
          <a:cs typeface="+mn-cs"/>
        </a:defRPr>
      </a:lvl1pPr>
      <a:lvl2pPr marL="742950" indent="-285750" algn="l" defTabSz="457200" rtl="0" eaLnBrk="1" latinLnBrk="0" hangingPunct="1">
        <a:spcBef>
          <a:spcPts val="1000"/>
        </a:spcBef>
        <a:spcAft>
          <a:spcPts val="0"/>
        </a:spcAft>
        <a:buClr>
          <a:schemeClr val="bg1"/>
        </a:buClr>
        <a:buSzPct val="80000"/>
        <a:buFont typeface="Wingdings 3" charset="2"/>
        <a:buChar char=""/>
        <a:defRPr sz="1600" kern="1200">
          <a:solidFill>
            <a:schemeClr val="bg1"/>
          </a:solidFill>
          <a:latin typeface="+mn-lt"/>
          <a:ea typeface="+mn-ea"/>
          <a:cs typeface="+mn-cs"/>
        </a:defRPr>
      </a:lvl2pPr>
      <a:lvl3pPr marL="1143000" indent="-228600" algn="l" defTabSz="457200" rtl="0" eaLnBrk="1" latinLnBrk="0" hangingPunct="1">
        <a:spcBef>
          <a:spcPts val="1000"/>
        </a:spcBef>
        <a:spcAft>
          <a:spcPts val="0"/>
        </a:spcAft>
        <a:buClr>
          <a:schemeClr val="bg1"/>
        </a:buClr>
        <a:buSzPct val="80000"/>
        <a:buFont typeface="Wingdings 3" charset="2"/>
        <a:buChar char=""/>
        <a:defRPr sz="1400" kern="1200">
          <a:solidFill>
            <a:schemeClr val="bg1"/>
          </a:solidFill>
          <a:latin typeface="+mn-lt"/>
          <a:ea typeface="+mn-ea"/>
          <a:cs typeface="+mn-cs"/>
        </a:defRPr>
      </a:lvl3pPr>
      <a:lvl4pPr marL="1600200" indent="-228600" algn="l" defTabSz="457200" rtl="0" eaLnBrk="1" latinLnBrk="0" hangingPunct="1">
        <a:spcBef>
          <a:spcPts val="1000"/>
        </a:spcBef>
        <a:spcAft>
          <a:spcPts val="0"/>
        </a:spcAft>
        <a:buClr>
          <a:schemeClr val="bg1"/>
        </a:buClr>
        <a:buSzPct val="80000"/>
        <a:buFont typeface="Wingdings 3" charset="2"/>
        <a:buChar char=""/>
        <a:defRPr sz="1200" kern="1200">
          <a:solidFill>
            <a:schemeClr val="bg1"/>
          </a:solidFill>
          <a:latin typeface="+mn-lt"/>
          <a:ea typeface="+mn-ea"/>
          <a:cs typeface="+mn-cs"/>
        </a:defRPr>
      </a:lvl4pPr>
      <a:lvl5pPr marL="2057400" indent="-228600" algn="l" defTabSz="457200" rtl="0" eaLnBrk="1" latinLnBrk="0" hangingPunct="1">
        <a:spcBef>
          <a:spcPts val="1000"/>
        </a:spcBef>
        <a:spcAft>
          <a:spcPts val="0"/>
        </a:spcAft>
        <a:buClr>
          <a:schemeClr val="bg1"/>
        </a:buClr>
        <a:buSzPct val="80000"/>
        <a:buFont typeface="Wingdings 3" charset="2"/>
        <a:buChar char=""/>
        <a:defRPr sz="1200" kern="1200">
          <a:solidFill>
            <a:schemeClr val="bg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848600" cy="1752600"/>
          </a:xfrm>
        </p:spPr>
        <p:txBody>
          <a:bodyPr>
            <a:normAutofit/>
          </a:bodyPr>
          <a:lstStyle/>
          <a:p>
            <a:pPr algn="ctr"/>
            <a:r>
              <a:rPr lang="en-US" sz="4800" b="1" u="sng" dirty="0">
                <a:solidFill>
                  <a:schemeClr val="bg1"/>
                </a:solidFill>
              </a:rPr>
              <a:t>ALA Chapters Insurance:</a:t>
            </a:r>
            <a:r>
              <a:rPr lang="en-US" sz="4800" b="1" dirty="0">
                <a:solidFill>
                  <a:schemeClr val="bg1"/>
                </a:solidFill>
              </a:rPr>
              <a:t/>
            </a:r>
            <a:br>
              <a:rPr lang="en-US" sz="4800" b="1" dirty="0">
                <a:solidFill>
                  <a:schemeClr val="bg1"/>
                </a:solidFill>
              </a:rPr>
            </a:br>
            <a:r>
              <a:rPr lang="en-US" sz="4400" b="1" dirty="0">
                <a:solidFill>
                  <a:schemeClr val="bg1"/>
                </a:solidFill>
              </a:rPr>
              <a:t>What You Need to Know</a:t>
            </a:r>
            <a:endParaRPr lang="en-US" sz="3600" b="1" i="1" dirty="0">
              <a:solidFill>
                <a:schemeClr val="bg1"/>
              </a:solidFill>
            </a:endParaRPr>
          </a:p>
        </p:txBody>
      </p:sp>
      <p:sp>
        <p:nvSpPr>
          <p:cNvPr id="3" name="Subtitle 2"/>
          <p:cNvSpPr>
            <a:spLocks noGrp="1"/>
          </p:cNvSpPr>
          <p:nvPr>
            <p:ph type="subTitle" idx="1"/>
          </p:nvPr>
        </p:nvSpPr>
        <p:spPr>
          <a:xfrm>
            <a:off x="609600" y="3733800"/>
            <a:ext cx="7848600" cy="2057400"/>
          </a:xfrm>
        </p:spPr>
        <p:txBody>
          <a:bodyPr>
            <a:normAutofit/>
          </a:bodyPr>
          <a:lstStyle/>
          <a:p>
            <a:pPr algn="l"/>
            <a:r>
              <a:rPr lang="en-US" sz="2400" b="1" dirty="0">
                <a:solidFill>
                  <a:schemeClr val="bg1"/>
                </a:solidFill>
              </a:rPr>
              <a:t>Regan E. Katz, Managing Director / Sales Leader</a:t>
            </a:r>
          </a:p>
          <a:p>
            <a:pPr algn="l"/>
            <a:r>
              <a:rPr lang="en-US" sz="2000" b="1" dirty="0">
                <a:solidFill>
                  <a:schemeClr val="bg1"/>
                </a:solidFill>
              </a:rPr>
              <a:t>Marsh USA, Inc.</a:t>
            </a:r>
          </a:p>
          <a:p>
            <a:pPr algn="l"/>
            <a:endParaRPr lang="en-US" dirty="0">
              <a:solidFill>
                <a:schemeClr val="bg1"/>
              </a:solidFill>
            </a:endParaRPr>
          </a:p>
          <a:p>
            <a:pPr algn="l"/>
            <a:r>
              <a:rPr lang="en-US" dirty="0">
                <a:solidFill>
                  <a:schemeClr val="bg1"/>
                </a:solidFill>
              </a:rPr>
              <a:t>July 7, 2021</a:t>
            </a:r>
          </a:p>
        </p:txBody>
      </p:sp>
      <p:pic>
        <p:nvPicPr>
          <p:cNvPr id="5" name="Graphic 12">
            <a:extLst>
              <a:ext uri="{FF2B5EF4-FFF2-40B4-BE49-F238E27FC236}">
                <a16:creationId xmlns:a16="http://schemas.microsoft.com/office/drawing/2014/main" id="{1BA474F9-B22C-C040-A8F5-54032CC0E97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834226" y="6019800"/>
            <a:ext cx="1623974" cy="3383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862208"/>
          </a:xfrm>
        </p:spPr>
        <p:txBody>
          <a:bodyPr>
            <a:normAutofit/>
          </a:bodyPr>
          <a:lstStyle/>
          <a:p>
            <a:r>
              <a:rPr lang="en-US" dirty="0">
                <a:solidFill>
                  <a:schemeClr val="bg1"/>
                </a:solidFill>
              </a:rPr>
              <a:t>Add On: Social Engineering Coverage</a:t>
            </a:r>
          </a:p>
        </p:txBody>
      </p:sp>
      <p:sp>
        <p:nvSpPr>
          <p:cNvPr id="5" name="Content Placeholder 2"/>
          <p:cNvSpPr>
            <a:spLocks noGrp="1"/>
          </p:cNvSpPr>
          <p:nvPr>
            <p:ph idx="1"/>
          </p:nvPr>
        </p:nvSpPr>
        <p:spPr>
          <a:xfrm>
            <a:off x="533400" y="1375788"/>
            <a:ext cx="6347714" cy="3880773"/>
          </a:xfrm>
        </p:spPr>
        <p:txBody>
          <a:bodyPr/>
          <a:lstStyle/>
          <a:p>
            <a:r>
              <a:rPr lang="en-US" dirty="0"/>
              <a:t>This coverage was offered upon renewal in 2018. </a:t>
            </a:r>
          </a:p>
          <a:p>
            <a:r>
              <a:rPr lang="en-US" dirty="0"/>
              <a:t>Coverage is still available upon 2021 renewal.</a:t>
            </a:r>
          </a:p>
        </p:txBody>
      </p:sp>
      <p:pic>
        <p:nvPicPr>
          <p:cNvPr id="4" name="Picture 3"/>
          <p:cNvPicPr>
            <a:picLocks noChangeAspect="1"/>
          </p:cNvPicPr>
          <p:nvPr/>
        </p:nvPicPr>
        <p:blipFill>
          <a:blip r:embed="rId2"/>
          <a:stretch>
            <a:fillRect/>
          </a:stretch>
        </p:blipFill>
        <p:spPr>
          <a:xfrm>
            <a:off x="1017443" y="2336220"/>
            <a:ext cx="7032914" cy="1959911"/>
          </a:xfrm>
          <a:prstGeom prst="rect">
            <a:avLst/>
          </a:prstGeom>
        </p:spPr>
      </p:pic>
      <p:pic>
        <p:nvPicPr>
          <p:cNvPr id="7" name="Picture 6"/>
          <p:cNvPicPr>
            <a:picLocks noChangeAspect="1"/>
          </p:cNvPicPr>
          <p:nvPr/>
        </p:nvPicPr>
        <p:blipFill>
          <a:blip r:embed="rId3"/>
          <a:stretch>
            <a:fillRect/>
          </a:stretch>
        </p:blipFill>
        <p:spPr>
          <a:xfrm>
            <a:off x="2758004" y="4603265"/>
            <a:ext cx="3138488" cy="1868308"/>
          </a:xfrm>
          <a:prstGeom prst="rect">
            <a:avLst/>
          </a:prstGeom>
        </p:spPr>
      </p:pic>
    </p:spTree>
    <p:extLst>
      <p:ext uri="{BB962C8B-B14F-4D97-AF65-F5344CB8AC3E}">
        <p14:creationId xmlns:p14="http://schemas.microsoft.com/office/powerpoint/2010/main" val="2363441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347713" cy="838200"/>
          </a:xfrm>
        </p:spPr>
        <p:txBody>
          <a:bodyPr/>
          <a:lstStyle/>
          <a:p>
            <a:r>
              <a:rPr lang="en-US" dirty="0"/>
              <a:t>Directors &amp; Officers Liability</a:t>
            </a:r>
          </a:p>
        </p:txBody>
      </p:sp>
      <p:sp>
        <p:nvSpPr>
          <p:cNvPr id="4" name="Title 1"/>
          <p:cNvSpPr txBox="1">
            <a:spLocks/>
          </p:cNvSpPr>
          <p:nvPr/>
        </p:nvSpPr>
        <p:spPr>
          <a:xfrm>
            <a:off x="895734" y="2971800"/>
            <a:ext cx="7461441" cy="1066800"/>
          </a:xfrm>
          <a:prstGeom prst="rect">
            <a:avLst/>
          </a:prstGeom>
          <a:solidFill>
            <a:schemeClr val="bg1"/>
          </a:solidFill>
          <a:effectLst>
            <a:softEdge rad="31750"/>
          </a:effectLst>
        </p:spPr>
        <p:txBody>
          <a:bodyPr vert="horz" lIns="91440" tIns="45720" rIns="91440" bIns="45720" rtlCol="0" anchor="t">
            <a:noAutofit/>
          </a:bodyPr>
          <a:lstStyle>
            <a:lvl1pPr algn="l" defTabSz="457200" rtl="0" eaLnBrk="1" latinLnBrk="0" hangingPunct="1">
              <a:spcBef>
                <a:spcPct val="0"/>
              </a:spcBef>
              <a:buNone/>
              <a:defRPr sz="3600" u="sng"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ysClr val="windowText" lastClr="000000"/>
                </a:solidFill>
                <a:latin typeface="Calibri" panose="020F0502020204030204" pitchFamily="34" charset="0"/>
                <a:cs typeface="Calibri" panose="020F0502020204030204" pitchFamily="34" charset="0"/>
              </a:rPr>
              <a:t>Top 10 Current Business and Legal Trends Affecting Management Liability for Private and Not-For-Profit (NFP) Companies </a:t>
            </a:r>
            <a:br>
              <a:rPr lang="en-US" sz="2000" b="1" dirty="0">
                <a:solidFill>
                  <a:sysClr val="windowText" lastClr="000000"/>
                </a:solidFill>
                <a:latin typeface="Calibri" panose="020F0502020204030204" pitchFamily="34" charset="0"/>
                <a:cs typeface="Calibri" panose="020F0502020204030204" pitchFamily="34" charset="0"/>
              </a:rPr>
            </a:br>
            <a:r>
              <a:rPr lang="en-US" sz="1800" i="1" dirty="0">
                <a:solidFill>
                  <a:sysClr val="windowText" lastClr="000000"/>
                </a:solidFill>
                <a:latin typeface="Calibri" panose="020F0502020204030204" pitchFamily="34" charset="0"/>
                <a:cs typeface="Calibri" panose="020F0502020204030204" pitchFamily="34" charset="0"/>
              </a:rPr>
              <a:t>Winter 2020 Update </a:t>
            </a:r>
          </a:p>
        </p:txBody>
      </p:sp>
      <p:sp>
        <p:nvSpPr>
          <p:cNvPr id="5" name="TextBox 4"/>
          <p:cNvSpPr txBox="1"/>
          <p:nvPr/>
        </p:nvSpPr>
        <p:spPr>
          <a:xfrm>
            <a:off x="895735" y="4191000"/>
            <a:ext cx="3761257" cy="1384995"/>
          </a:xfrm>
          <a:prstGeom prst="rect">
            <a:avLst/>
          </a:prstGeom>
          <a:solidFill>
            <a:schemeClr val="bg1"/>
          </a:solidFill>
          <a:ln>
            <a:solidFill>
              <a:schemeClr val="accent1"/>
            </a:solidFill>
          </a:ln>
          <a:effectLst>
            <a:glow rad="101600">
              <a:schemeClr val="accent1">
                <a:satMod val="175000"/>
                <a:alpha val="40000"/>
              </a:schemeClr>
            </a:glow>
          </a:effectLst>
        </p:spPr>
        <p:txBody>
          <a:bodyPr wrap="square" rtlCol="0">
            <a:spAutoFit/>
          </a:bodyPr>
          <a:lstStyle/>
          <a:p>
            <a:pPr marL="228600" lvl="0" indent="-228600">
              <a:buFont typeface="+mj-lt"/>
              <a:buAutoNum type="arabicPeriod"/>
            </a:pPr>
            <a:r>
              <a:rPr lang="en-US" sz="1400" b="1" i="1" dirty="0">
                <a:latin typeface="Calibri" panose="020F0502020204030204" pitchFamily="34" charset="0"/>
                <a:cs typeface="Calibri" panose="020F0502020204030204" pitchFamily="34" charset="0"/>
              </a:rPr>
              <a:t>Employment Practices and Private Companies </a:t>
            </a:r>
          </a:p>
          <a:p>
            <a:pPr marL="228600" lvl="0" indent="-228600">
              <a:buFont typeface="+mj-lt"/>
              <a:buAutoNum type="arabicPeriod"/>
            </a:pPr>
            <a:r>
              <a:rPr lang="en-US" sz="1400" b="1" i="1" dirty="0">
                <a:latin typeface="Calibri" panose="020F0502020204030204" pitchFamily="34" charset="0"/>
                <a:cs typeface="Calibri" panose="020F0502020204030204" pitchFamily="34" charset="0"/>
              </a:rPr>
              <a:t>Merger and Acquisition Liability</a:t>
            </a:r>
          </a:p>
          <a:p>
            <a:pPr marL="228600" lvl="0" indent="-228600">
              <a:buFont typeface="+mj-lt"/>
              <a:buAutoNum type="arabicPeriod"/>
            </a:pPr>
            <a:r>
              <a:rPr lang="en-US" sz="1400" b="1" i="1" dirty="0">
                <a:latin typeface="Calibri" panose="020F0502020204030204" pitchFamily="34" charset="0"/>
                <a:cs typeface="Calibri" panose="020F0502020204030204" pitchFamily="34" charset="0"/>
              </a:rPr>
              <a:t>Securities Actions Against Private Companies </a:t>
            </a:r>
          </a:p>
          <a:p>
            <a:pPr marL="228600" lvl="0" indent="-228600">
              <a:buFont typeface="+mj-lt"/>
              <a:buAutoNum type="arabicPeriod"/>
            </a:pPr>
            <a:r>
              <a:rPr lang="en-US" sz="1400" b="1" i="1" dirty="0">
                <a:latin typeface="Calibri" panose="020F0502020204030204" pitchFamily="34" charset="0"/>
                <a:cs typeface="Calibri" panose="020F0502020204030204" pitchFamily="34" charset="0"/>
              </a:rPr>
              <a:t>Anti-Trust Litigation</a:t>
            </a:r>
          </a:p>
          <a:p>
            <a:pPr marL="228600" indent="-228600">
              <a:buFont typeface="+mj-lt"/>
              <a:buAutoNum type="arabicPeriod"/>
            </a:pPr>
            <a:r>
              <a:rPr lang="en-US" sz="1400" b="1" i="1" dirty="0">
                <a:latin typeface="Calibri" panose="020F0502020204030204" pitchFamily="34" charset="0"/>
                <a:cs typeface="Calibri" panose="020F0502020204030204" pitchFamily="34" charset="0"/>
              </a:rPr>
              <a:t>Risks Associated with Foundations </a:t>
            </a:r>
          </a:p>
        </p:txBody>
      </p:sp>
      <p:sp>
        <p:nvSpPr>
          <p:cNvPr id="6" name="TextBox 5"/>
          <p:cNvSpPr txBox="1"/>
          <p:nvPr/>
        </p:nvSpPr>
        <p:spPr>
          <a:xfrm>
            <a:off x="4961792" y="4191000"/>
            <a:ext cx="3395383" cy="1384995"/>
          </a:xfrm>
          <a:prstGeom prst="rect">
            <a:avLst/>
          </a:prstGeom>
          <a:solidFill>
            <a:schemeClr val="bg1"/>
          </a:solidFill>
          <a:ln>
            <a:solidFill>
              <a:schemeClr val="accent1"/>
            </a:solidFill>
          </a:ln>
          <a:effectLst>
            <a:glow rad="101600">
              <a:schemeClr val="accent1">
                <a:satMod val="175000"/>
                <a:alpha val="40000"/>
              </a:schemeClr>
            </a:glow>
          </a:effectLst>
        </p:spPr>
        <p:txBody>
          <a:bodyPr wrap="square" rtlCol="0">
            <a:spAutoFit/>
          </a:bodyPr>
          <a:lstStyle/>
          <a:p>
            <a:pPr marL="228600" indent="-228600">
              <a:buFontTx/>
              <a:buAutoNum type="arabicPeriod" startAt="6"/>
            </a:pPr>
            <a:r>
              <a:rPr lang="en-US" sz="1400" b="1" i="1" dirty="0">
                <a:latin typeface="Calibri" panose="020F0502020204030204" pitchFamily="34" charset="0"/>
                <a:cs typeface="Calibri" panose="020F0502020204030204" pitchFamily="34" charset="0"/>
              </a:rPr>
              <a:t>Risks Associated with Not For Profit Higher Education </a:t>
            </a:r>
          </a:p>
          <a:p>
            <a:pPr marL="228600" lvl="0" indent="-228600">
              <a:buAutoNum type="arabicPeriod" startAt="6"/>
            </a:pPr>
            <a:r>
              <a:rPr lang="en-US" sz="1400" b="1" i="1" dirty="0">
                <a:latin typeface="Calibri" panose="020F0502020204030204" pitchFamily="34" charset="0"/>
                <a:cs typeface="Calibri" panose="020F0502020204030204" pitchFamily="34" charset="0"/>
              </a:rPr>
              <a:t>Private Companies in Financial Distress </a:t>
            </a:r>
          </a:p>
          <a:p>
            <a:pPr marL="228600" lvl="0" indent="-228600">
              <a:buAutoNum type="arabicPeriod" startAt="6"/>
            </a:pPr>
            <a:r>
              <a:rPr lang="en-US" sz="1400" b="1" i="1" dirty="0">
                <a:latin typeface="Calibri" panose="020F0502020204030204" pitchFamily="34" charset="0"/>
                <a:cs typeface="Calibri" panose="020F0502020204030204" pitchFamily="34" charset="0"/>
              </a:rPr>
              <a:t>Cyber</a:t>
            </a:r>
          </a:p>
          <a:p>
            <a:pPr marL="228600" lvl="0" indent="-228600">
              <a:buAutoNum type="arabicPeriod" startAt="6"/>
            </a:pPr>
            <a:r>
              <a:rPr lang="en-US" sz="1400" b="1" i="1" dirty="0">
                <a:latin typeface="Calibri" panose="020F0502020204030204" pitchFamily="34" charset="0"/>
                <a:cs typeface="Calibri" panose="020F0502020204030204" pitchFamily="34" charset="0"/>
              </a:rPr>
              <a:t>Excessive Fee Litigation (Fiduciary) </a:t>
            </a:r>
          </a:p>
          <a:p>
            <a:pPr marL="228600" lvl="0" indent="-228600">
              <a:buAutoNum type="arabicPeriod" startAt="6"/>
            </a:pPr>
            <a:r>
              <a:rPr lang="en-US" sz="1400" b="1" i="1" dirty="0">
                <a:solidFill>
                  <a:schemeClr val="tx1"/>
                </a:solidFill>
                <a:latin typeface="Calibri" panose="020F0502020204030204" pitchFamily="34" charset="0"/>
                <a:cs typeface="Calibri" panose="020F0502020204030204" pitchFamily="34" charset="0"/>
              </a:rPr>
              <a:t>Increased Focus On Healthcare</a:t>
            </a:r>
          </a:p>
        </p:txBody>
      </p:sp>
      <p:sp>
        <p:nvSpPr>
          <p:cNvPr id="8" name="Content Placeholder 2"/>
          <p:cNvSpPr>
            <a:spLocks noGrp="1"/>
          </p:cNvSpPr>
          <p:nvPr>
            <p:ph idx="1"/>
          </p:nvPr>
        </p:nvSpPr>
        <p:spPr>
          <a:xfrm>
            <a:off x="860565" y="1277487"/>
            <a:ext cx="6477001" cy="1330788"/>
          </a:xfrm>
        </p:spPr>
        <p:txBody>
          <a:bodyPr/>
          <a:lstStyle/>
          <a:p>
            <a:r>
              <a:rPr lang="en-US" dirty="0" smtClean="0"/>
              <a:t>Over 63</a:t>
            </a:r>
            <a:r>
              <a:rPr lang="en-US" dirty="0"/>
              <a:t>% of nonprofit organizations experienced a Directors &amp; Officers Liability claim in the past 10 years, which is higher than the percentage for both private and public companies</a:t>
            </a:r>
          </a:p>
        </p:txBody>
      </p:sp>
    </p:spTree>
    <p:extLst>
      <p:ext uri="{BB962C8B-B14F-4D97-AF65-F5344CB8AC3E}">
        <p14:creationId xmlns:p14="http://schemas.microsoft.com/office/powerpoint/2010/main" val="267261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Reasons to consider D&amp;O</a:t>
            </a:r>
          </a:p>
        </p:txBody>
      </p:sp>
      <p:sp>
        <p:nvSpPr>
          <p:cNvPr id="3" name="Content Placeholder 2"/>
          <p:cNvSpPr>
            <a:spLocks noGrp="1"/>
          </p:cNvSpPr>
          <p:nvPr>
            <p:ph idx="1"/>
          </p:nvPr>
        </p:nvSpPr>
        <p:spPr>
          <a:xfrm>
            <a:off x="571498" y="1371600"/>
            <a:ext cx="7581901" cy="3880773"/>
          </a:xfrm>
        </p:spPr>
        <p:txBody>
          <a:bodyPr>
            <a:normAutofit fontScale="92500" lnSpcReduction="20000"/>
          </a:bodyPr>
          <a:lstStyle/>
          <a:p>
            <a:r>
              <a:rPr lang="en-US" dirty="0"/>
              <a:t>Protection of Personal Assets (as individual director, volunteer… if there is no or there is not enough indemnification available, this policy responds)</a:t>
            </a:r>
          </a:p>
          <a:p>
            <a:pPr lvl="1"/>
            <a:r>
              <a:rPr lang="en-US" dirty="0"/>
              <a:t>If small ALA Chapter, assets may not cover defense</a:t>
            </a:r>
          </a:p>
          <a:p>
            <a:pPr lvl="1"/>
            <a:r>
              <a:rPr lang="en-US" dirty="0"/>
              <a:t>If large ALA Chapter, multiple defendants share limits</a:t>
            </a:r>
          </a:p>
          <a:p>
            <a:endParaRPr lang="en-US" dirty="0"/>
          </a:p>
          <a:p>
            <a:r>
              <a:rPr lang="en-US" dirty="0"/>
              <a:t>Exposure to Third Parties</a:t>
            </a:r>
          </a:p>
          <a:p>
            <a:pPr lvl="1"/>
            <a:r>
              <a:rPr lang="en-US" dirty="0"/>
              <a:t>Vendors</a:t>
            </a:r>
          </a:p>
          <a:p>
            <a:pPr lvl="1"/>
            <a:r>
              <a:rPr lang="en-US" dirty="0"/>
              <a:t>Other competing organizations</a:t>
            </a:r>
          </a:p>
          <a:p>
            <a:pPr lvl="1"/>
            <a:r>
              <a:rPr lang="en-US" dirty="0"/>
              <a:t>Misappropriation of funds</a:t>
            </a:r>
          </a:p>
          <a:p>
            <a:endParaRPr lang="en-US" dirty="0"/>
          </a:p>
          <a:p>
            <a:r>
              <a:rPr lang="en-US" dirty="0"/>
              <a:t>Nuisance Lawsuits</a:t>
            </a:r>
          </a:p>
        </p:txBody>
      </p:sp>
      <p:pic>
        <p:nvPicPr>
          <p:cNvPr id="2050" name="Picture 2" descr="https://cdn-assets-us.frontify.com/s3/frontify-enterprise-files-us/eyJwYXRoIjoibWVyY2VyXC9hY2NvdW50c1wvYmVcLzQwMDA2MTNcL3Byb2plY3RzXC84MThcL2Fzc2V0c1wvMjdcLzYxMDMzXC83NjcyZWUwM2MyN2FmYjAzYTY3YzMyODMzYTkwMDIzYy0xNjE4MDE4NzgxLmpwZWcifQ:mercer:-Hq8yFXkgHg2PVaHdjSr5fhfQUNFHYw-nMo-t7n6Af0?width=24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599" y="3687563"/>
            <a:ext cx="3947413" cy="26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06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D&amp;O Claims Examples</a:t>
            </a:r>
          </a:p>
        </p:txBody>
      </p:sp>
      <p:sp>
        <p:nvSpPr>
          <p:cNvPr id="3" name="Content Placeholder 2"/>
          <p:cNvSpPr>
            <a:spLocks noGrp="1"/>
          </p:cNvSpPr>
          <p:nvPr>
            <p:ph idx="1"/>
          </p:nvPr>
        </p:nvSpPr>
        <p:spPr>
          <a:xfrm>
            <a:off x="609599" y="1371600"/>
            <a:ext cx="6347714" cy="3880773"/>
          </a:xfrm>
        </p:spPr>
        <p:txBody>
          <a:bodyPr>
            <a:normAutofit/>
          </a:bodyPr>
          <a:lstStyle/>
          <a:p>
            <a:r>
              <a:rPr lang="en-US" dirty="0"/>
              <a:t>Breach of Fiduciary Duty </a:t>
            </a:r>
          </a:p>
          <a:p>
            <a:r>
              <a:rPr lang="en-US" dirty="0"/>
              <a:t>Failure to Fulfill the Organization’s NFP Mission </a:t>
            </a:r>
          </a:p>
          <a:p>
            <a:r>
              <a:rPr lang="en-US" dirty="0"/>
              <a:t>Misuse of Funds</a:t>
            </a:r>
          </a:p>
          <a:p>
            <a:r>
              <a:rPr lang="en-US" dirty="0"/>
              <a:t>Improper Conduct of Volunteers (or Employees)</a:t>
            </a:r>
          </a:p>
        </p:txBody>
      </p:sp>
      <p:sp>
        <p:nvSpPr>
          <p:cNvPr id="4" name="Rectangle 3"/>
          <p:cNvSpPr/>
          <p:nvPr/>
        </p:nvSpPr>
        <p:spPr>
          <a:xfrm>
            <a:off x="632713" y="3962400"/>
            <a:ext cx="3657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“But we are protected by the Volunteer Protection Act”</a:t>
            </a:r>
          </a:p>
        </p:txBody>
      </p:sp>
      <p:sp>
        <p:nvSpPr>
          <p:cNvPr id="5" name="Left Arrow 4"/>
          <p:cNvSpPr/>
          <p:nvPr/>
        </p:nvSpPr>
        <p:spPr>
          <a:xfrm>
            <a:off x="4461763" y="4305300"/>
            <a:ext cx="9906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23813" y="3962400"/>
            <a:ext cx="2667000" cy="1447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act does not provide defense costs, gross negligence or reckless misconduct</a:t>
            </a:r>
          </a:p>
        </p:txBody>
      </p:sp>
    </p:spTree>
    <p:extLst>
      <p:ext uri="{BB962C8B-B14F-4D97-AF65-F5344CB8AC3E}">
        <p14:creationId xmlns:p14="http://schemas.microsoft.com/office/powerpoint/2010/main" val="376015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Cyber/Privacy Exposure</a:t>
            </a:r>
            <a:endParaRPr lang="en-US" dirty="0">
              <a:solidFill>
                <a:schemeClr val="bg1"/>
              </a:solidFill>
            </a:endParaRPr>
          </a:p>
        </p:txBody>
      </p:sp>
      <p:sp>
        <p:nvSpPr>
          <p:cNvPr id="3" name="Content Placeholder 2"/>
          <p:cNvSpPr>
            <a:spLocks noGrp="1"/>
          </p:cNvSpPr>
          <p:nvPr>
            <p:ph idx="1"/>
          </p:nvPr>
        </p:nvSpPr>
        <p:spPr>
          <a:xfrm>
            <a:off x="609600" y="1219200"/>
            <a:ext cx="6347714" cy="3880773"/>
          </a:xfrm>
        </p:spPr>
        <p:txBody>
          <a:bodyPr/>
          <a:lstStyle/>
          <a:p>
            <a:r>
              <a:rPr lang="en-US" dirty="0"/>
              <a:t>Data on membership (PII) </a:t>
            </a:r>
          </a:p>
          <a:p>
            <a:r>
              <a:rPr lang="en-US" dirty="0"/>
              <a:t>Credit cards – large chapters a/o PayPal type relations</a:t>
            </a:r>
          </a:p>
          <a:p>
            <a:r>
              <a:rPr lang="en-US" dirty="0"/>
              <a:t>Chapter Cyber extorted </a:t>
            </a:r>
          </a:p>
        </p:txBody>
      </p:sp>
      <p:pic>
        <p:nvPicPr>
          <p:cNvPr id="4" name="Picture 3"/>
          <p:cNvPicPr>
            <a:picLocks noChangeAspect="1"/>
          </p:cNvPicPr>
          <p:nvPr/>
        </p:nvPicPr>
        <p:blipFill>
          <a:blip r:embed="rId2"/>
          <a:stretch>
            <a:fillRect/>
          </a:stretch>
        </p:blipFill>
        <p:spPr>
          <a:xfrm>
            <a:off x="2579243" y="2819400"/>
            <a:ext cx="3985514" cy="3493909"/>
          </a:xfrm>
          <a:prstGeom prst="rect">
            <a:avLst/>
          </a:prstGeom>
        </p:spPr>
      </p:pic>
    </p:spTree>
    <p:extLst>
      <p:ext uri="{BB962C8B-B14F-4D97-AF65-F5344CB8AC3E}">
        <p14:creationId xmlns:p14="http://schemas.microsoft.com/office/powerpoint/2010/main" val="1479771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75710" cy="884834"/>
          </a:xfrm>
        </p:spPr>
        <p:txBody>
          <a:bodyPr/>
          <a:lstStyle/>
          <a:p>
            <a:r>
              <a:rPr lang="en-US" dirty="0"/>
              <a:t>Cyber Insurance Market Snapshot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6815465"/>
              </p:ext>
            </p:extLst>
          </p:nvPr>
        </p:nvGraphicFramePr>
        <p:xfrm>
          <a:off x="433596" y="1520309"/>
          <a:ext cx="8417826" cy="3325682"/>
        </p:xfrm>
        <a:graphic>
          <a:graphicData uri="http://schemas.openxmlformats.org/drawingml/2006/table">
            <a:tbl>
              <a:tblPr firstRow="1" bandRow="1">
                <a:tableStyleId>{0505E3EF-67EA-436B-97B2-0124C06EBD24}</a:tableStyleId>
              </a:tblPr>
              <a:tblGrid>
                <a:gridCol w="1402971">
                  <a:extLst>
                    <a:ext uri="{9D8B030D-6E8A-4147-A177-3AD203B41FA5}">
                      <a16:colId xmlns:a16="http://schemas.microsoft.com/office/drawing/2014/main" val="3940598733"/>
                    </a:ext>
                  </a:extLst>
                </a:gridCol>
                <a:gridCol w="1402971">
                  <a:extLst>
                    <a:ext uri="{9D8B030D-6E8A-4147-A177-3AD203B41FA5}">
                      <a16:colId xmlns:a16="http://schemas.microsoft.com/office/drawing/2014/main" val="2025469561"/>
                    </a:ext>
                  </a:extLst>
                </a:gridCol>
                <a:gridCol w="1402971">
                  <a:extLst>
                    <a:ext uri="{9D8B030D-6E8A-4147-A177-3AD203B41FA5}">
                      <a16:colId xmlns:a16="http://schemas.microsoft.com/office/drawing/2014/main" val="1910538360"/>
                    </a:ext>
                  </a:extLst>
                </a:gridCol>
                <a:gridCol w="1402971">
                  <a:extLst>
                    <a:ext uri="{9D8B030D-6E8A-4147-A177-3AD203B41FA5}">
                      <a16:colId xmlns:a16="http://schemas.microsoft.com/office/drawing/2014/main" val="933948015"/>
                    </a:ext>
                  </a:extLst>
                </a:gridCol>
                <a:gridCol w="1402971">
                  <a:extLst>
                    <a:ext uri="{9D8B030D-6E8A-4147-A177-3AD203B41FA5}">
                      <a16:colId xmlns:a16="http://schemas.microsoft.com/office/drawing/2014/main" val="2752793413"/>
                    </a:ext>
                  </a:extLst>
                </a:gridCol>
                <a:gridCol w="1402971">
                  <a:extLst>
                    <a:ext uri="{9D8B030D-6E8A-4147-A177-3AD203B41FA5}">
                      <a16:colId xmlns:a16="http://schemas.microsoft.com/office/drawing/2014/main" val="2295414062"/>
                    </a:ext>
                  </a:extLst>
                </a:gridCol>
              </a:tblGrid>
              <a:tr h="323402">
                <a:tc gridSpan="2">
                  <a:txBody>
                    <a:bodyPr/>
                    <a:lstStyle/>
                    <a:p>
                      <a:pPr algn="ctr"/>
                      <a:r>
                        <a:rPr lang="en-US" sz="1500" dirty="0"/>
                        <a:t>Pricing</a:t>
                      </a:r>
                      <a:r>
                        <a:rPr lang="en-US" sz="1500" baseline="0" dirty="0"/>
                        <a:t> &amp; Terms</a:t>
                      </a:r>
                      <a:endParaRPr lang="en-US" sz="1500" b="1" dirty="0">
                        <a:solidFill>
                          <a:schemeClr val="accent2"/>
                        </a:solidFill>
                      </a:endParaRPr>
                    </a:p>
                  </a:txBody>
                  <a:tcPr/>
                </a:tc>
                <a:tc hMerge="1">
                  <a:txBody>
                    <a:bodyPr/>
                    <a:lstStyle/>
                    <a:p>
                      <a:endParaRPr lang="en-US" dirty="0"/>
                    </a:p>
                  </a:txBody>
                  <a:tcPr/>
                </a:tc>
                <a:tc gridSpan="2">
                  <a:txBody>
                    <a:bodyPr/>
                    <a:lstStyle/>
                    <a:p>
                      <a:pPr algn="ctr"/>
                      <a:r>
                        <a:rPr lang="en-US" sz="1500" dirty="0"/>
                        <a:t>Claims</a:t>
                      </a:r>
                      <a:endParaRPr lang="en-US" sz="1500" b="1" dirty="0">
                        <a:solidFill>
                          <a:schemeClr val="accent2"/>
                        </a:solidFill>
                      </a:endParaRPr>
                    </a:p>
                  </a:txBody>
                  <a:tcPr/>
                </a:tc>
                <a:tc hMerge="1">
                  <a:txBody>
                    <a:bodyPr/>
                    <a:lstStyle/>
                    <a:p>
                      <a:endParaRPr lang="en-US" dirty="0"/>
                    </a:p>
                  </a:txBody>
                  <a:tcPr/>
                </a:tc>
                <a:tc gridSpan="2">
                  <a:txBody>
                    <a:bodyPr/>
                    <a:lstStyle/>
                    <a:p>
                      <a:pPr algn="ctr"/>
                      <a:r>
                        <a:rPr lang="en-US" sz="1500" dirty="0"/>
                        <a:t>Underwriting</a:t>
                      </a:r>
                      <a:endParaRPr lang="en-US" sz="1500" b="1" dirty="0">
                        <a:solidFill>
                          <a:schemeClr val="accent2"/>
                        </a:solidFill>
                      </a:endParaRPr>
                    </a:p>
                  </a:txBody>
                  <a:tcPr/>
                </a:tc>
                <a:tc hMerge="1">
                  <a:txBody>
                    <a:bodyPr/>
                    <a:lstStyle/>
                    <a:p>
                      <a:endParaRPr lang="en-US" dirty="0"/>
                    </a:p>
                  </a:txBody>
                  <a:tcPr/>
                </a:tc>
                <a:extLst>
                  <a:ext uri="{0D108BD9-81ED-4DB2-BD59-A6C34878D82A}">
                    <a16:rowId xmlns:a16="http://schemas.microsoft.com/office/drawing/2014/main" val="3962852298"/>
                  </a:ext>
                </a:extLst>
              </a:tr>
              <a:tr h="1539240">
                <a:tc>
                  <a:txBody>
                    <a:bodyPr/>
                    <a:lstStyle/>
                    <a:p>
                      <a:pPr algn="ctr"/>
                      <a:r>
                        <a:rPr lang="en-US" sz="1800" dirty="0"/>
                        <a:t>Rates</a:t>
                      </a:r>
                    </a:p>
                    <a:p>
                      <a:endParaRPr lang="en-US" sz="1800" dirty="0"/>
                    </a:p>
                    <a:p>
                      <a:endParaRPr lang="en-US" sz="1800" dirty="0"/>
                    </a:p>
                    <a:p>
                      <a:endParaRPr lang="en-US" sz="1800" dirty="0"/>
                    </a:p>
                    <a:p>
                      <a:endParaRPr lang="en-US" sz="1800" dirty="0"/>
                    </a:p>
                  </a:txBody>
                  <a:tcPr/>
                </a:tc>
                <a:tc>
                  <a:txBody>
                    <a:bodyPr/>
                    <a:lstStyle/>
                    <a:p>
                      <a:pPr algn="ctr"/>
                      <a:r>
                        <a:rPr lang="en-US" sz="1800" dirty="0"/>
                        <a:t>Limits</a:t>
                      </a:r>
                      <a:r>
                        <a:rPr lang="en-US" sz="1800" baseline="0" dirty="0"/>
                        <a:t> </a:t>
                      </a:r>
                      <a:r>
                        <a:rPr lang="en-US" sz="1800" dirty="0"/>
                        <a:t>/ Coverage</a:t>
                      </a:r>
                    </a:p>
                    <a:p>
                      <a:pPr algn="ctr"/>
                      <a:endParaRPr lang="en-US" sz="1800" dirty="0"/>
                    </a:p>
                    <a:p>
                      <a:pPr algn="ctr"/>
                      <a:endParaRPr lang="en-US" sz="1800" dirty="0"/>
                    </a:p>
                    <a:p>
                      <a:pPr algn="ctr"/>
                      <a:endParaRPr lang="en-US" sz="1800" dirty="0"/>
                    </a:p>
                  </a:txBody>
                  <a:tcPr/>
                </a:tc>
                <a:tc>
                  <a:txBody>
                    <a:bodyPr/>
                    <a:lstStyle/>
                    <a:p>
                      <a:pPr algn="ctr"/>
                      <a:r>
                        <a:rPr lang="en-US" sz="1800" dirty="0"/>
                        <a:t>Frequency</a:t>
                      </a:r>
                    </a:p>
                  </a:txBody>
                  <a:tcPr/>
                </a:tc>
                <a:tc>
                  <a:txBody>
                    <a:bodyPr/>
                    <a:lstStyle/>
                    <a:p>
                      <a:pPr algn="ctr"/>
                      <a:r>
                        <a:rPr lang="en-US" sz="1800" dirty="0"/>
                        <a:t>Severity</a:t>
                      </a:r>
                    </a:p>
                  </a:txBody>
                  <a:tcPr/>
                </a:tc>
                <a:tc>
                  <a:txBody>
                    <a:bodyPr/>
                    <a:lstStyle/>
                    <a:p>
                      <a:pPr algn="ctr"/>
                      <a:r>
                        <a:rPr lang="en-US" sz="1800" dirty="0"/>
                        <a:t>Information Needs</a:t>
                      </a:r>
                    </a:p>
                    <a:p>
                      <a:pPr algn="ctr"/>
                      <a:endParaRPr lang="en-US" sz="1800" dirty="0"/>
                    </a:p>
                  </a:txBody>
                  <a:tcPr/>
                </a:tc>
                <a:tc>
                  <a:txBody>
                    <a:bodyPr/>
                    <a:lstStyle/>
                    <a:p>
                      <a:pPr algn="ctr"/>
                      <a:r>
                        <a:rPr lang="en-US" sz="1800" dirty="0"/>
                        <a:t>Carrier Flexibility</a:t>
                      </a:r>
                    </a:p>
                  </a:txBody>
                  <a:tcPr/>
                </a:tc>
                <a:extLst>
                  <a:ext uri="{0D108BD9-81ED-4DB2-BD59-A6C34878D82A}">
                    <a16:rowId xmlns:a16="http://schemas.microsoft.com/office/drawing/2014/main" val="4264469365"/>
                  </a:ext>
                </a:extLst>
              </a:tr>
              <a:tr h="1463040">
                <a:tc>
                  <a:txBody>
                    <a:bodyPr/>
                    <a:lstStyle/>
                    <a:p>
                      <a:pPr algn="ctr">
                        <a:lnSpc>
                          <a:spcPct val="100000"/>
                        </a:lnSpc>
                      </a:pPr>
                      <a:r>
                        <a:rPr lang="en-US" sz="900" kern="1200" dirty="0"/>
                        <a:t>Average premium increase in: </a:t>
                      </a:r>
                    </a:p>
                    <a:p>
                      <a:pPr algn="ctr">
                        <a:lnSpc>
                          <a:spcPct val="100000"/>
                        </a:lnSpc>
                      </a:pPr>
                      <a:r>
                        <a:rPr lang="en-US" sz="800" u="none" kern="1200" dirty="0"/>
                        <a:t>Oct 2020: 11%</a:t>
                      </a:r>
                    </a:p>
                    <a:p>
                      <a:pPr algn="ctr">
                        <a:lnSpc>
                          <a:spcPct val="100000"/>
                        </a:lnSpc>
                      </a:pPr>
                      <a:r>
                        <a:rPr lang="en-US" sz="800" u="none" kern="1200" dirty="0"/>
                        <a:t>Nov 2020: 17%</a:t>
                      </a:r>
                    </a:p>
                    <a:p>
                      <a:pPr algn="ctr">
                        <a:lnSpc>
                          <a:spcPct val="100000"/>
                        </a:lnSpc>
                      </a:pPr>
                      <a:r>
                        <a:rPr lang="en-US" sz="800" u="none" kern="1200" dirty="0"/>
                        <a:t>Dec 2020: 26%</a:t>
                      </a:r>
                    </a:p>
                    <a:p>
                      <a:pPr algn="ctr">
                        <a:lnSpc>
                          <a:spcPct val="100000"/>
                        </a:lnSpc>
                      </a:pPr>
                      <a:r>
                        <a:rPr lang="en-US" sz="800" u="none" kern="1200" dirty="0"/>
                        <a:t>Jan 2021: 29%</a:t>
                      </a:r>
                    </a:p>
                    <a:p>
                      <a:pPr algn="ctr">
                        <a:lnSpc>
                          <a:spcPct val="100000"/>
                        </a:lnSpc>
                      </a:pPr>
                      <a:r>
                        <a:rPr lang="en-US" sz="800" u="none" kern="1200" dirty="0"/>
                        <a:t>Feb 2021: 32% </a:t>
                      </a:r>
                    </a:p>
                    <a:p>
                      <a:pPr algn="ctr">
                        <a:lnSpc>
                          <a:spcPct val="100000"/>
                        </a:lnSpc>
                      </a:pPr>
                      <a:r>
                        <a:rPr lang="en-US" sz="800" u="none" kern="1200" dirty="0"/>
                        <a:t>Mar 2021:  39%</a:t>
                      </a:r>
                    </a:p>
                    <a:p>
                      <a:pPr algn="ctr">
                        <a:lnSpc>
                          <a:spcPct val="100000"/>
                        </a:lnSpc>
                      </a:pPr>
                      <a:r>
                        <a:rPr lang="en-US" sz="800" u="none" kern="1200" dirty="0"/>
                        <a:t>April 2021: 40%</a:t>
                      </a:r>
                      <a:endParaRPr lang="en-US" sz="800" b="1" u="none" kern="1200" dirty="0"/>
                    </a:p>
                  </a:txBody>
                  <a:tcPr/>
                </a:tc>
                <a:tc>
                  <a:txBody>
                    <a:bodyPr/>
                    <a:lstStyle/>
                    <a:p>
                      <a:pPr algn="ctr"/>
                      <a:r>
                        <a:rPr lang="en-US" sz="900" dirty="0"/>
                        <a:t>Many</a:t>
                      </a:r>
                      <a:r>
                        <a:rPr lang="en-US" sz="900" baseline="0" dirty="0"/>
                        <a:t> c</a:t>
                      </a:r>
                      <a:r>
                        <a:rPr lang="en-US" sz="900" dirty="0"/>
                        <a:t>arriers are reducing capacity exposed. Some</a:t>
                      </a:r>
                      <a:r>
                        <a:rPr lang="en-US" sz="900" baseline="0" dirty="0"/>
                        <a:t> carriers are s</a:t>
                      </a:r>
                      <a:r>
                        <a:rPr lang="en-US" sz="900" dirty="0"/>
                        <a:t>caling back ransomware-related coverages</a:t>
                      </a:r>
                      <a:r>
                        <a:rPr lang="en-US" sz="900" baseline="0" dirty="0"/>
                        <a:t> (or not offering coverage at all) for clients that don’t have adequate controls.</a:t>
                      </a:r>
                      <a:endParaRPr lang="en-US" sz="900" dirty="0"/>
                    </a:p>
                  </a:txBody>
                  <a:tcPr/>
                </a:tc>
                <a:tc>
                  <a:txBody>
                    <a:bodyPr/>
                    <a:lstStyle/>
                    <a:p>
                      <a:pPr algn="ctr"/>
                      <a:r>
                        <a:rPr lang="en-US" sz="900" dirty="0"/>
                        <a:t>Ransomware is more accessible for bad actors.</a:t>
                      </a:r>
                      <a:r>
                        <a:rPr lang="en-US" sz="900" baseline="0" dirty="0"/>
                        <a:t> </a:t>
                      </a:r>
                      <a:r>
                        <a:rPr lang="en-US" sz="900" dirty="0"/>
                        <a:t>Short tail</a:t>
                      </a:r>
                      <a:r>
                        <a:rPr lang="en-US" sz="900" baseline="0" dirty="0"/>
                        <a:t> </a:t>
                      </a:r>
                      <a:r>
                        <a:rPr lang="en-US" sz="900" dirty="0"/>
                        <a:t>nature of losses is changing insurer profitability weekly. </a:t>
                      </a:r>
                    </a:p>
                  </a:txBody>
                  <a:tcPr/>
                </a:tc>
                <a:tc>
                  <a:txBody>
                    <a:bodyPr/>
                    <a:lstStyle/>
                    <a:p>
                      <a:pPr algn="ctr"/>
                      <a:r>
                        <a:rPr lang="en-US" sz="900" dirty="0"/>
                        <a:t>Ransom payments</a:t>
                      </a:r>
                      <a:r>
                        <a:rPr lang="en-US" sz="900" baseline="0" dirty="0"/>
                        <a:t> in the millions.  Business interruption and data recovery loss. Solar Winds &amp; MS Exchange attacks have increased carrier uncertainty around systemic nature of cyber risk.</a:t>
                      </a:r>
                    </a:p>
                    <a:p>
                      <a:pPr algn="ctr"/>
                      <a:endParaRPr lang="en-US" sz="900" dirty="0"/>
                    </a:p>
                  </a:txBody>
                  <a:tcPr/>
                </a:tc>
                <a:tc>
                  <a:txBody>
                    <a:bodyPr/>
                    <a:lstStyle/>
                    <a:p>
                      <a:pPr algn="ctr"/>
                      <a:r>
                        <a:rPr lang="en-US" sz="900" dirty="0"/>
                        <a:t>Full application &amp; responses to ransomware Q’s. Underwriters will inquire about usage of Solar Winds</a:t>
                      </a:r>
                      <a:r>
                        <a:rPr lang="en-US" sz="900" baseline="0" dirty="0"/>
                        <a:t> services and Microsoft Exchange servers.</a:t>
                      </a:r>
                      <a:endParaRPr lang="en-US" sz="900" dirty="0"/>
                    </a:p>
                  </a:txBody>
                  <a:tcPr/>
                </a:tc>
                <a:tc>
                  <a:txBody>
                    <a:bodyPr/>
                    <a:lstStyle/>
                    <a:p>
                      <a:pPr algn="ctr"/>
                      <a:r>
                        <a:rPr lang="en-US" sz="900" dirty="0"/>
                        <a:t>Ransomware responses</a:t>
                      </a:r>
                      <a:r>
                        <a:rPr lang="en-US" sz="900" baseline="0" dirty="0"/>
                        <a:t> required prior to quoting.</a:t>
                      </a:r>
                    </a:p>
                    <a:p>
                      <a:pPr algn="ctr"/>
                      <a:r>
                        <a:rPr lang="en-US" sz="900" baseline="0" dirty="0"/>
                        <a:t>Third party scans may lead to remediation requests. Minimum controls are required to obtain a quote.</a:t>
                      </a:r>
                    </a:p>
                    <a:p>
                      <a:pPr algn="ctr"/>
                      <a:endParaRPr lang="en-US" sz="900" dirty="0"/>
                    </a:p>
                    <a:p>
                      <a:pPr algn="ctr"/>
                      <a:endParaRPr lang="en-US" sz="900" dirty="0"/>
                    </a:p>
                  </a:txBody>
                  <a:tcPr/>
                </a:tc>
                <a:extLst>
                  <a:ext uri="{0D108BD9-81ED-4DB2-BD59-A6C34878D82A}">
                    <a16:rowId xmlns:a16="http://schemas.microsoft.com/office/drawing/2014/main" val="2673742958"/>
                  </a:ext>
                </a:extLst>
              </a:tr>
            </a:tbl>
          </a:graphicData>
        </a:graphic>
      </p:graphicFrame>
      <p:grpSp>
        <p:nvGrpSpPr>
          <p:cNvPr id="6" name="Group 5"/>
          <p:cNvGrpSpPr/>
          <p:nvPr/>
        </p:nvGrpSpPr>
        <p:grpSpPr>
          <a:xfrm>
            <a:off x="597461" y="2487279"/>
            <a:ext cx="1006157" cy="839800"/>
            <a:chOff x="785383" y="4311517"/>
            <a:chExt cx="271861" cy="387043"/>
          </a:xfrm>
          <a:solidFill>
            <a:srgbClr val="BA2C2B"/>
          </a:solidFill>
        </p:grpSpPr>
        <p:sp>
          <p:nvSpPr>
            <p:cNvPr id="7" name="Chevron 6"/>
            <p:cNvSpPr/>
            <p:nvPr/>
          </p:nvSpPr>
          <p:spPr bwMode="auto">
            <a:xfrm rot="16200000">
              <a:off x="803992" y="42929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sp>
          <p:nvSpPr>
            <p:cNvPr id="8" name="Chevron 7"/>
            <p:cNvSpPr/>
            <p:nvPr/>
          </p:nvSpPr>
          <p:spPr bwMode="auto">
            <a:xfrm rot="16200000">
              <a:off x="803992" y="44453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grpSp>
      <p:sp>
        <p:nvSpPr>
          <p:cNvPr id="12" name="Rectangle 11"/>
          <p:cNvSpPr/>
          <p:nvPr/>
        </p:nvSpPr>
        <p:spPr bwMode="auto">
          <a:xfrm>
            <a:off x="419105" y="1511897"/>
            <a:ext cx="2810796" cy="3334094"/>
          </a:xfrm>
          <a:prstGeom prst="rect">
            <a:avLst/>
          </a:prstGeom>
          <a:noFill/>
          <a:ln w="95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202020"/>
              </a:solidFill>
              <a:latin typeface="Arial" panose="020B0604020202020204"/>
            </a:endParaRPr>
          </a:p>
        </p:txBody>
      </p:sp>
      <p:sp>
        <p:nvSpPr>
          <p:cNvPr id="13" name="Rectangle 12"/>
          <p:cNvSpPr/>
          <p:nvPr/>
        </p:nvSpPr>
        <p:spPr bwMode="auto">
          <a:xfrm>
            <a:off x="3229865" y="1511897"/>
            <a:ext cx="2810796" cy="3334094"/>
          </a:xfrm>
          <a:prstGeom prst="rect">
            <a:avLst/>
          </a:prstGeom>
          <a:noFill/>
          <a:ln w="95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202020"/>
              </a:solidFill>
              <a:latin typeface="Arial" panose="020B0604020202020204"/>
            </a:endParaRPr>
          </a:p>
        </p:txBody>
      </p:sp>
      <p:sp>
        <p:nvSpPr>
          <p:cNvPr id="14" name="Rectangle 13"/>
          <p:cNvSpPr/>
          <p:nvPr/>
        </p:nvSpPr>
        <p:spPr bwMode="auto">
          <a:xfrm>
            <a:off x="6040626" y="1511897"/>
            <a:ext cx="2810796" cy="3334094"/>
          </a:xfrm>
          <a:prstGeom prst="rect">
            <a:avLst/>
          </a:prstGeom>
          <a:noFill/>
          <a:ln w="95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202020"/>
              </a:solidFill>
              <a:latin typeface="Arial" panose="020B0604020202020204"/>
            </a:endParaRPr>
          </a:p>
        </p:txBody>
      </p:sp>
      <p:sp>
        <p:nvSpPr>
          <p:cNvPr id="19" name="TextBox 18"/>
          <p:cNvSpPr txBox="1"/>
          <p:nvPr/>
        </p:nvSpPr>
        <p:spPr>
          <a:xfrm>
            <a:off x="3423944" y="6050142"/>
            <a:ext cx="3520440" cy="19454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342892">
              <a:lnSpc>
                <a:spcPct val="83000"/>
              </a:lnSpc>
              <a:defRPr/>
            </a:pPr>
            <a:r>
              <a:rPr lang="en-US" sz="800" b="1" dirty="0">
                <a:solidFill>
                  <a:srgbClr val="00B050"/>
                </a:solidFill>
                <a:latin typeface="Arial" panose="020B0604020202020204"/>
                <a:cs typeface="Calibri" panose="020F0502020204030204" pitchFamily="34" charset="0"/>
              </a:rPr>
              <a:t>Favors Buyer 	                     </a:t>
            </a:r>
            <a:r>
              <a:rPr lang="en-US" sz="800" b="1" dirty="0">
                <a:solidFill>
                  <a:srgbClr val="FFC000"/>
                </a:solidFill>
                <a:latin typeface="Arial" panose="020B0604020202020204"/>
                <a:cs typeface="Calibri" panose="020F0502020204030204" pitchFamily="34" charset="0"/>
              </a:rPr>
              <a:t>Neutral                      </a:t>
            </a:r>
            <a:r>
              <a:rPr lang="en-US" sz="800" b="1" dirty="0">
                <a:solidFill>
                  <a:srgbClr val="C00000"/>
                </a:solidFill>
                <a:latin typeface="Arial" panose="020B0604020202020204"/>
                <a:cs typeface="Calibri" panose="020F0502020204030204" pitchFamily="34" charset="0"/>
              </a:rPr>
              <a:t>Favors I</a:t>
            </a:r>
            <a:r>
              <a:rPr lang="en-US" sz="800" b="1" dirty="0" err="1">
                <a:solidFill>
                  <a:srgbClr val="C00000"/>
                </a:solidFill>
                <a:latin typeface="Arial" panose="020B0604020202020204"/>
                <a:cs typeface="Calibri" panose="020F0502020204030204" pitchFamily="34" charset="0"/>
              </a:rPr>
              <a:t>nsurers</a:t>
            </a:r>
            <a:r>
              <a:rPr lang="en-US" sz="800" b="1" dirty="0">
                <a:solidFill>
                  <a:srgbClr val="C00000"/>
                </a:solidFill>
                <a:latin typeface="Arial" panose="020B0604020202020204"/>
                <a:cs typeface="Calibri" panose="020F0502020204030204" pitchFamily="34" charset="0"/>
              </a:rPr>
              <a:t> </a:t>
            </a:r>
          </a:p>
        </p:txBody>
      </p:sp>
      <p:sp>
        <p:nvSpPr>
          <p:cNvPr id="20" name="Pentagon 19"/>
          <p:cNvSpPr/>
          <p:nvPr/>
        </p:nvSpPr>
        <p:spPr bwMode="auto">
          <a:xfrm>
            <a:off x="458827" y="5088404"/>
            <a:ext cx="2732993" cy="733047"/>
          </a:xfrm>
          <a:prstGeom prst="homePlate">
            <a:avLst>
              <a:gd name="adj" fmla="val 0"/>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45720" tIns="45720" rIns="0" bIns="45720" numCol="1" rtlCol="0" anchor="t" anchorCtr="0" compatLnSpc="1">
            <a:prstTxWarp prst="textNoShape">
              <a:avLst/>
            </a:prstTxWarp>
          </a:bodyPr>
          <a:lstStyle/>
          <a:p>
            <a:pPr marL="0" lvl="1" defTabSz="342892">
              <a:defRPr/>
            </a:pPr>
            <a:r>
              <a:rPr lang="en-US" sz="1100" b="1" dirty="0">
                <a:solidFill>
                  <a:srgbClr val="009DE0"/>
                </a:solidFill>
                <a:latin typeface="Arial" panose="020B0604020202020204"/>
                <a:cs typeface="Calibri" panose="020F0502020204030204" pitchFamily="34" charset="0"/>
              </a:rPr>
              <a:t>Future Expectations </a:t>
            </a:r>
          </a:p>
          <a:p>
            <a:pPr marL="0" lvl="1" defTabSz="342892">
              <a:defRPr/>
            </a:pPr>
            <a:r>
              <a:rPr lang="en-US" sz="1100" dirty="0">
                <a:solidFill>
                  <a:srgbClr val="009DE0"/>
                </a:solidFill>
                <a:latin typeface="Arial" panose="020B0604020202020204"/>
                <a:cs typeface="Calibri" panose="020F0502020204030204" pitchFamily="34" charset="0"/>
              </a:rPr>
              <a:t>Anticipate increases to accelerate, likely </a:t>
            </a:r>
            <a:r>
              <a:rPr lang="en-US" sz="1100" b="1" u="sng" dirty="0">
                <a:solidFill>
                  <a:schemeClr val="accent2"/>
                </a:solidFill>
                <a:latin typeface="Arial" panose="020B0604020202020204"/>
                <a:cs typeface="Calibri" panose="020F0502020204030204" pitchFamily="34" charset="0"/>
              </a:rPr>
              <a:t>50% or greater</a:t>
            </a:r>
            <a:r>
              <a:rPr lang="en-US" sz="1100" dirty="0">
                <a:solidFill>
                  <a:schemeClr val="accent2"/>
                </a:solidFill>
                <a:latin typeface="Arial" panose="020B0604020202020204"/>
                <a:cs typeface="Calibri" panose="020F0502020204030204" pitchFamily="34" charset="0"/>
              </a:rPr>
              <a:t> </a:t>
            </a:r>
            <a:r>
              <a:rPr lang="en-US" sz="1100" dirty="0">
                <a:solidFill>
                  <a:srgbClr val="009DE0"/>
                </a:solidFill>
                <a:latin typeface="Arial" panose="020B0604020202020204"/>
                <a:cs typeface="Calibri" panose="020F0502020204030204" pitchFamily="34" charset="0"/>
              </a:rPr>
              <a:t>in Q2 and beyond; terms dependent on risk profile &amp; controls.</a:t>
            </a:r>
          </a:p>
        </p:txBody>
      </p:sp>
      <p:sp>
        <p:nvSpPr>
          <p:cNvPr id="21" name="Pentagon 20"/>
          <p:cNvSpPr/>
          <p:nvPr/>
        </p:nvSpPr>
        <p:spPr bwMode="auto">
          <a:xfrm>
            <a:off x="3300351" y="5088401"/>
            <a:ext cx="2688950" cy="733048"/>
          </a:xfrm>
          <a:prstGeom prst="homePlate">
            <a:avLst>
              <a:gd name="adj" fmla="val 0"/>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45720" tIns="45720" rIns="0" bIns="45720" numCol="1" rtlCol="0" anchor="t" anchorCtr="0" compatLnSpc="1">
            <a:prstTxWarp prst="textNoShape">
              <a:avLst/>
            </a:prstTxWarp>
          </a:bodyPr>
          <a:lstStyle/>
          <a:p>
            <a:pPr marL="0" lvl="1" defTabSz="793533">
              <a:defRPr/>
            </a:pPr>
            <a:r>
              <a:rPr lang="en-US" sz="1100" b="1" dirty="0">
                <a:solidFill>
                  <a:srgbClr val="009DE0"/>
                </a:solidFill>
                <a:latin typeface="Arial" panose="020B0604020202020204"/>
                <a:cs typeface="Calibri" panose="020F0502020204030204" pitchFamily="34" charset="0"/>
              </a:rPr>
              <a:t>Future Expectations</a:t>
            </a:r>
          </a:p>
          <a:p>
            <a:pPr marL="0" lvl="1" defTabSz="793533">
              <a:defRPr/>
            </a:pPr>
            <a:r>
              <a:rPr lang="en-US" sz="1100" dirty="0">
                <a:solidFill>
                  <a:srgbClr val="009DE0"/>
                </a:solidFill>
                <a:latin typeface="Arial" panose="020B0604020202020204"/>
                <a:cs typeface="Calibri" panose="020F0502020204030204" pitchFamily="34" charset="0"/>
              </a:rPr>
              <a:t>Ransomware attacks will continue to increase in sophistication; systemic risks concerns; privacy risk concerns.</a:t>
            </a:r>
          </a:p>
        </p:txBody>
      </p:sp>
      <p:sp>
        <p:nvSpPr>
          <p:cNvPr id="22" name="Pentagon 21"/>
          <p:cNvSpPr/>
          <p:nvPr/>
        </p:nvSpPr>
        <p:spPr bwMode="auto">
          <a:xfrm>
            <a:off x="6097836" y="5088401"/>
            <a:ext cx="2730140" cy="733048"/>
          </a:xfrm>
          <a:prstGeom prst="homePlate">
            <a:avLst>
              <a:gd name="adj" fmla="val 0"/>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marL="0" lvl="1" defTabSz="342892">
              <a:defRPr/>
            </a:pPr>
            <a:r>
              <a:rPr lang="en-US" sz="1100" b="1" dirty="0">
                <a:solidFill>
                  <a:srgbClr val="009DE0"/>
                </a:solidFill>
                <a:latin typeface="Arial" panose="020B0604020202020204"/>
                <a:cs typeface="Calibri" panose="020F0502020204030204" pitchFamily="34" charset="0"/>
              </a:rPr>
              <a:t>Future Expectations</a:t>
            </a:r>
          </a:p>
          <a:p>
            <a:pPr marL="0" lvl="1" defTabSz="342892">
              <a:defRPr/>
            </a:pPr>
            <a:r>
              <a:rPr lang="en-US" sz="1100" dirty="0">
                <a:solidFill>
                  <a:srgbClr val="009DE0"/>
                </a:solidFill>
                <a:latin typeface="Arial" panose="020B0604020202020204"/>
                <a:cs typeface="Calibri" panose="020F0502020204030204" pitchFamily="34" charset="0"/>
              </a:rPr>
              <a:t>Underwriters will demand additional information to assess risk and may require certain cyber controls to quote. </a:t>
            </a:r>
          </a:p>
        </p:txBody>
      </p:sp>
      <p:grpSp>
        <p:nvGrpSpPr>
          <p:cNvPr id="23" name="Group 22"/>
          <p:cNvGrpSpPr/>
          <p:nvPr/>
        </p:nvGrpSpPr>
        <p:grpSpPr>
          <a:xfrm>
            <a:off x="3408256" y="2487279"/>
            <a:ext cx="1006157" cy="839800"/>
            <a:chOff x="785383" y="4311517"/>
            <a:chExt cx="271861" cy="387043"/>
          </a:xfrm>
          <a:solidFill>
            <a:srgbClr val="BA2C2B"/>
          </a:solidFill>
        </p:grpSpPr>
        <p:sp>
          <p:nvSpPr>
            <p:cNvPr id="24" name="Chevron 23"/>
            <p:cNvSpPr/>
            <p:nvPr/>
          </p:nvSpPr>
          <p:spPr bwMode="auto">
            <a:xfrm rot="16200000">
              <a:off x="803992" y="42929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sp>
          <p:nvSpPr>
            <p:cNvPr id="25" name="Chevron 24"/>
            <p:cNvSpPr/>
            <p:nvPr/>
          </p:nvSpPr>
          <p:spPr bwMode="auto">
            <a:xfrm rot="16200000">
              <a:off x="803992" y="44453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grpSp>
      <p:grpSp>
        <p:nvGrpSpPr>
          <p:cNvPr id="26" name="Group 25"/>
          <p:cNvGrpSpPr/>
          <p:nvPr/>
        </p:nvGrpSpPr>
        <p:grpSpPr>
          <a:xfrm>
            <a:off x="4806388" y="2487279"/>
            <a:ext cx="1006157" cy="839800"/>
            <a:chOff x="785383" y="4311517"/>
            <a:chExt cx="271861" cy="387043"/>
          </a:xfrm>
          <a:solidFill>
            <a:srgbClr val="BA2C2B"/>
          </a:solidFill>
        </p:grpSpPr>
        <p:sp>
          <p:nvSpPr>
            <p:cNvPr id="27" name="Chevron 26"/>
            <p:cNvSpPr/>
            <p:nvPr/>
          </p:nvSpPr>
          <p:spPr bwMode="auto">
            <a:xfrm rot="16200000">
              <a:off x="803992" y="42929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sp>
          <p:nvSpPr>
            <p:cNvPr id="28" name="Chevron 27"/>
            <p:cNvSpPr/>
            <p:nvPr/>
          </p:nvSpPr>
          <p:spPr bwMode="auto">
            <a:xfrm rot="16200000">
              <a:off x="803992" y="44453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grpSp>
      <p:grpSp>
        <p:nvGrpSpPr>
          <p:cNvPr id="29" name="Group 28"/>
          <p:cNvGrpSpPr/>
          <p:nvPr/>
        </p:nvGrpSpPr>
        <p:grpSpPr>
          <a:xfrm>
            <a:off x="6219016" y="2495768"/>
            <a:ext cx="1006157" cy="839800"/>
            <a:chOff x="785383" y="4311517"/>
            <a:chExt cx="271861" cy="387043"/>
          </a:xfrm>
          <a:solidFill>
            <a:srgbClr val="BA2C2B"/>
          </a:solidFill>
        </p:grpSpPr>
        <p:sp>
          <p:nvSpPr>
            <p:cNvPr id="30" name="Chevron 29"/>
            <p:cNvSpPr/>
            <p:nvPr/>
          </p:nvSpPr>
          <p:spPr bwMode="auto">
            <a:xfrm rot="16200000">
              <a:off x="803992" y="42929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sp>
          <p:nvSpPr>
            <p:cNvPr id="31" name="Chevron 30"/>
            <p:cNvSpPr/>
            <p:nvPr/>
          </p:nvSpPr>
          <p:spPr bwMode="auto">
            <a:xfrm rot="16200000">
              <a:off x="803992" y="44453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grpSp>
      <p:grpSp>
        <p:nvGrpSpPr>
          <p:cNvPr id="32" name="Group 31"/>
          <p:cNvGrpSpPr/>
          <p:nvPr/>
        </p:nvGrpSpPr>
        <p:grpSpPr>
          <a:xfrm rot="10800000">
            <a:off x="7650553" y="2504256"/>
            <a:ext cx="1006157" cy="839800"/>
            <a:chOff x="785383" y="4311517"/>
            <a:chExt cx="271861" cy="387043"/>
          </a:xfrm>
          <a:solidFill>
            <a:srgbClr val="BA2C2B"/>
          </a:solidFill>
        </p:grpSpPr>
        <p:sp>
          <p:nvSpPr>
            <p:cNvPr id="33" name="Chevron 32"/>
            <p:cNvSpPr/>
            <p:nvPr/>
          </p:nvSpPr>
          <p:spPr bwMode="auto">
            <a:xfrm rot="16200000">
              <a:off x="803992" y="42929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sp>
          <p:nvSpPr>
            <p:cNvPr id="34" name="Chevron 33"/>
            <p:cNvSpPr/>
            <p:nvPr/>
          </p:nvSpPr>
          <p:spPr bwMode="auto">
            <a:xfrm rot="16200000">
              <a:off x="803992" y="44453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grpSp>
      <p:grpSp>
        <p:nvGrpSpPr>
          <p:cNvPr id="35" name="Group 34"/>
          <p:cNvGrpSpPr/>
          <p:nvPr/>
        </p:nvGrpSpPr>
        <p:grpSpPr>
          <a:xfrm rot="5400000">
            <a:off x="3198526" y="6020890"/>
            <a:ext cx="240521" cy="232869"/>
            <a:chOff x="785383" y="4311517"/>
            <a:chExt cx="271861" cy="387043"/>
          </a:xfrm>
          <a:solidFill>
            <a:srgbClr val="00B050"/>
          </a:solidFill>
        </p:grpSpPr>
        <p:sp>
          <p:nvSpPr>
            <p:cNvPr id="36" name="Chevron 35"/>
            <p:cNvSpPr/>
            <p:nvPr/>
          </p:nvSpPr>
          <p:spPr bwMode="auto">
            <a:xfrm rot="16200000">
              <a:off x="803992" y="42929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sp>
          <p:nvSpPr>
            <p:cNvPr id="37" name="Chevron 36"/>
            <p:cNvSpPr/>
            <p:nvPr/>
          </p:nvSpPr>
          <p:spPr bwMode="auto">
            <a:xfrm rot="16200000">
              <a:off x="803992" y="44453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grpSp>
      <p:grpSp>
        <p:nvGrpSpPr>
          <p:cNvPr id="38" name="Group 37"/>
          <p:cNvGrpSpPr/>
          <p:nvPr/>
        </p:nvGrpSpPr>
        <p:grpSpPr>
          <a:xfrm rot="5400000">
            <a:off x="4515262" y="6030979"/>
            <a:ext cx="240521" cy="232869"/>
            <a:chOff x="785383" y="4311517"/>
            <a:chExt cx="271861" cy="387043"/>
          </a:xfrm>
          <a:solidFill>
            <a:srgbClr val="FFC000"/>
          </a:solidFill>
        </p:grpSpPr>
        <p:sp>
          <p:nvSpPr>
            <p:cNvPr id="39" name="Chevron 38"/>
            <p:cNvSpPr/>
            <p:nvPr/>
          </p:nvSpPr>
          <p:spPr bwMode="auto">
            <a:xfrm rot="16200000">
              <a:off x="803992" y="42929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sp>
          <p:nvSpPr>
            <p:cNvPr id="40" name="Chevron 39"/>
            <p:cNvSpPr/>
            <p:nvPr/>
          </p:nvSpPr>
          <p:spPr bwMode="auto">
            <a:xfrm rot="16200000">
              <a:off x="803992" y="44453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grpSp>
      <p:grpSp>
        <p:nvGrpSpPr>
          <p:cNvPr id="41" name="Group 40"/>
          <p:cNvGrpSpPr/>
          <p:nvPr/>
        </p:nvGrpSpPr>
        <p:grpSpPr>
          <a:xfrm rot="5400000">
            <a:off x="5506242" y="6037378"/>
            <a:ext cx="240521" cy="232869"/>
            <a:chOff x="785383" y="4311517"/>
            <a:chExt cx="271861" cy="387043"/>
          </a:xfrm>
          <a:solidFill>
            <a:srgbClr val="C00000"/>
          </a:solidFill>
        </p:grpSpPr>
        <p:sp>
          <p:nvSpPr>
            <p:cNvPr id="42" name="Chevron 41"/>
            <p:cNvSpPr/>
            <p:nvPr/>
          </p:nvSpPr>
          <p:spPr bwMode="auto">
            <a:xfrm rot="16200000">
              <a:off x="803992" y="42929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sp>
          <p:nvSpPr>
            <p:cNvPr id="43" name="Chevron 42"/>
            <p:cNvSpPr/>
            <p:nvPr/>
          </p:nvSpPr>
          <p:spPr bwMode="auto">
            <a:xfrm rot="16200000">
              <a:off x="803992" y="44453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grpSp>
      <p:grpSp>
        <p:nvGrpSpPr>
          <p:cNvPr id="44" name="Group 43"/>
          <p:cNvGrpSpPr/>
          <p:nvPr/>
        </p:nvGrpSpPr>
        <p:grpSpPr>
          <a:xfrm rot="10800000">
            <a:off x="2011020" y="2504256"/>
            <a:ext cx="1006157" cy="839800"/>
            <a:chOff x="785383" y="4311517"/>
            <a:chExt cx="271861" cy="387043"/>
          </a:xfrm>
          <a:solidFill>
            <a:srgbClr val="BA2C2B"/>
          </a:solidFill>
        </p:grpSpPr>
        <p:sp>
          <p:nvSpPr>
            <p:cNvPr id="45" name="Chevron 44"/>
            <p:cNvSpPr/>
            <p:nvPr/>
          </p:nvSpPr>
          <p:spPr bwMode="auto">
            <a:xfrm rot="16200000">
              <a:off x="803992" y="42929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sp>
          <p:nvSpPr>
            <p:cNvPr id="46" name="Chevron 45"/>
            <p:cNvSpPr/>
            <p:nvPr/>
          </p:nvSpPr>
          <p:spPr bwMode="auto">
            <a:xfrm rot="16200000">
              <a:off x="803992" y="4445308"/>
              <a:ext cx="234643" cy="271861"/>
            </a:xfrm>
            <a:prstGeom prst="chevron">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4397">
                <a:defRPr/>
              </a:pPr>
              <a:endParaRPr lang="en-US" sz="2000" dirty="0">
                <a:solidFill>
                  <a:srgbClr val="FF0000"/>
                </a:solidFill>
                <a:latin typeface="Arial" panose="020B0604020202020204"/>
              </a:endParaRPr>
            </a:p>
          </p:txBody>
        </p:sp>
      </p:grpSp>
    </p:spTree>
    <p:extLst>
      <p:ext uri="{BB962C8B-B14F-4D97-AF65-F5344CB8AC3E}">
        <p14:creationId xmlns:p14="http://schemas.microsoft.com/office/powerpoint/2010/main" val="751482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347713" cy="762000"/>
          </a:xfrm>
        </p:spPr>
        <p:txBody>
          <a:bodyPr/>
          <a:lstStyle/>
          <a:p>
            <a:r>
              <a:rPr lang="en-US" dirty="0">
                <a:cs typeface="Arial" pitchFamily="34" charset="0"/>
              </a:rPr>
              <a:t>Cyber Liability Insurance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41514280"/>
              </p:ext>
            </p:extLst>
          </p:nvPr>
        </p:nvGraphicFramePr>
        <p:xfrm>
          <a:off x="457200" y="1066800"/>
          <a:ext cx="8303867" cy="5525190"/>
        </p:xfrm>
        <a:graphic>
          <a:graphicData uri="http://schemas.openxmlformats.org/drawingml/2006/table">
            <a:tbl>
              <a:tblPr firstRow="1">
                <a:tableStyleId>{C4B1156A-380E-4F78-BDF5-A606A8083BF9}</a:tableStyleId>
              </a:tblPr>
              <a:tblGrid>
                <a:gridCol w="1636870">
                  <a:extLst>
                    <a:ext uri="{9D8B030D-6E8A-4147-A177-3AD203B41FA5}">
                      <a16:colId xmlns:a16="http://schemas.microsoft.com/office/drawing/2014/main" val="3299283106"/>
                    </a:ext>
                  </a:extLst>
                </a:gridCol>
                <a:gridCol w="2035975">
                  <a:extLst>
                    <a:ext uri="{9D8B030D-6E8A-4147-A177-3AD203B41FA5}">
                      <a16:colId xmlns:a16="http://schemas.microsoft.com/office/drawing/2014/main" val="741976028"/>
                    </a:ext>
                  </a:extLst>
                </a:gridCol>
                <a:gridCol w="1420214">
                  <a:extLst>
                    <a:ext uri="{9D8B030D-6E8A-4147-A177-3AD203B41FA5}">
                      <a16:colId xmlns:a16="http://schemas.microsoft.com/office/drawing/2014/main" val="123305495"/>
                    </a:ext>
                  </a:extLst>
                </a:gridCol>
                <a:gridCol w="3210808">
                  <a:extLst>
                    <a:ext uri="{9D8B030D-6E8A-4147-A177-3AD203B41FA5}">
                      <a16:colId xmlns:a16="http://schemas.microsoft.com/office/drawing/2014/main" val="3980283108"/>
                    </a:ext>
                  </a:extLst>
                </a:gridCol>
              </a:tblGrid>
              <a:tr h="275264">
                <a:tc>
                  <a:txBody>
                    <a:bodyPr/>
                    <a:lstStyle>
                      <a:lvl1pPr marL="0" algn="l" defTabSz="914400" rtl="0" eaLnBrk="1" latinLnBrk="0" hangingPunct="1">
                        <a:defRPr sz="1800" kern="1200">
                          <a:solidFill>
                            <a:schemeClr val="tx1"/>
                          </a:solidFill>
                          <a:latin typeface="Arial"/>
                          <a:ea typeface="MS PGothic"/>
                        </a:defRPr>
                      </a:lvl1pPr>
                      <a:lvl2pPr marL="457200" algn="l" defTabSz="914400" rtl="0" eaLnBrk="1" latinLnBrk="0" hangingPunct="1">
                        <a:defRPr sz="1800" kern="1200">
                          <a:solidFill>
                            <a:schemeClr val="tx1"/>
                          </a:solidFill>
                          <a:latin typeface="Arial"/>
                          <a:ea typeface="MS PGothic"/>
                        </a:defRPr>
                      </a:lvl2pPr>
                      <a:lvl3pPr marL="914400" algn="l" defTabSz="914400" rtl="0" eaLnBrk="1" latinLnBrk="0" hangingPunct="1">
                        <a:defRPr sz="1800" kern="1200">
                          <a:solidFill>
                            <a:schemeClr val="tx1"/>
                          </a:solidFill>
                          <a:latin typeface="Arial"/>
                          <a:ea typeface="MS PGothic"/>
                        </a:defRPr>
                      </a:lvl3pPr>
                      <a:lvl4pPr marL="1371600" algn="l" defTabSz="914400" rtl="0" eaLnBrk="1" latinLnBrk="0" hangingPunct="1">
                        <a:defRPr sz="1800" kern="1200">
                          <a:solidFill>
                            <a:schemeClr val="tx1"/>
                          </a:solidFill>
                          <a:latin typeface="Arial"/>
                          <a:ea typeface="MS PGothic"/>
                        </a:defRPr>
                      </a:lvl4pPr>
                      <a:lvl5pPr marL="1828800" algn="l" defTabSz="914400" rtl="0" eaLnBrk="1" latinLnBrk="0" hangingPunct="1">
                        <a:defRPr sz="1800" kern="1200">
                          <a:solidFill>
                            <a:schemeClr val="tx1"/>
                          </a:solidFill>
                          <a:latin typeface="Arial"/>
                          <a:ea typeface="MS PGothic"/>
                        </a:defRPr>
                      </a:lvl5pPr>
                      <a:lvl6pPr marL="2286000" algn="l" defTabSz="914400" rtl="0" eaLnBrk="1" latinLnBrk="0" hangingPunct="1">
                        <a:defRPr sz="1800" kern="1200">
                          <a:solidFill>
                            <a:schemeClr val="tx1"/>
                          </a:solidFill>
                          <a:latin typeface="Arial"/>
                          <a:ea typeface="MS PGothic"/>
                        </a:defRPr>
                      </a:lvl6pPr>
                      <a:lvl7pPr marL="2743200" algn="l" defTabSz="914400" rtl="0" eaLnBrk="1" latinLnBrk="0" hangingPunct="1">
                        <a:defRPr sz="1800" kern="1200">
                          <a:solidFill>
                            <a:schemeClr val="tx1"/>
                          </a:solidFill>
                          <a:latin typeface="Arial"/>
                          <a:ea typeface="MS PGothic"/>
                        </a:defRPr>
                      </a:lvl7pPr>
                      <a:lvl8pPr marL="3200400" algn="l" defTabSz="914400" rtl="0" eaLnBrk="1" latinLnBrk="0" hangingPunct="1">
                        <a:defRPr sz="1800" kern="1200">
                          <a:solidFill>
                            <a:schemeClr val="tx1"/>
                          </a:solidFill>
                          <a:latin typeface="Arial"/>
                          <a:ea typeface="MS PGothic"/>
                        </a:defRPr>
                      </a:lvl8pPr>
                      <a:lvl9pPr marL="3657600" algn="l" defTabSz="914400" rtl="0" eaLnBrk="1" latinLnBrk="0" hangingPunct="1">
                        <a:defRPr sz="1800" kern="1200">
                          <a:solidFill>
                            <a:schemeClr val="tx1"/>
                          </a:solidFill>
                          <a:latin typeface="Arial"/>
                          <a:ea typeface="MS PGothic"/>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n-US" sz="1000" b="1" i="0" u="none" strike="noStrike" cap="none" normalizeH="0" baseline="0" dirty="0">
                        <a:ln>
                          <a:noFill/>
                        </a:ln>
                        <a:solidFill>
                          <a:srgbClr val="43527A"/>
                        </a:solidFill>
                        <a:effectLst/>
                        <a:latin typeface="Calibri" panose="020F0502020204030204" pitchFamily="34" charset="0"/>
                        <a:cs typeface="Calibri" panose="020F0502020204030204" pitchFamily="34" charset="0"/>
                      </a:endParaRPr>
                    </a:p>
                  </a:txBody>
                  <a:tcPr marL="60960" marR="60960" marT="121920" marB="60960" horzOverflow="overflow">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u="none" strike="noStrike" cap="none" normalizeH="0" baseline="0" dirty="0">
                          <a:ln>
                            <a:noFill/>
                          </a:ln>
                          <a:effectLst/>
                        </a:rPr>
                        <a:t>DESCRIPTION</a:t>
                      </a:r>
                      <a:endParaRPr kumimoji="0" lang="en-US" sz="1000" b="1" i="0" u="none" strike="noStrike" cap="none" normalizeH="0" baseline="0" dirty="0">
                        <a:ln>
                          <a:noFill/>
                        </a:ln>
                        <a:solidFill>
                          <a:srgbClr val="43527A"/>
                        </a:solidFill>
                        <a:effectLst/>
                        <a:latin typeface="Calibri" panose="020F0502020204030204" pitchFamily="34" charset="0"/>
                        <a:cs typeface="Calibri" panose="020F0502020204030204" pitchFamily="34" charset="0"/>
                      </a:endParaRPr>
                    </a:p>
                  </a:txBody>
                  <a:tcPr marL="60960" marR="60960" marT="121920" marB="60960" anchor="ctr" horzOverflow="overflow">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u="none" strike="noStrike" cap="none" normalizeH="0" baseline="0" dirty="0">
                          <a:ln>
                            <a:noFill/>
                          </a:ln>
                          <a:effectLst/>
                        </a:rPr>
                        <a:t>COVERED COSTS</a:t>
                      </a:r>
                      <a:endParaRPr kumimoji="0" lang="en-US" sz="1000" b="1" i="0" u="none" strike="noStrike" cap="none" normalizeH="0" baseline="0" dirty="0">
                        <a:ln>
                          <a:noFill/>
                        </a:ln>
                        <a:solidFill>
                          <a:srgbClr val="43527A"/>
                        </a:solidFill>
                        <a:effectLst/>
                        <a:latin typeface="Calibri" panose="020F0502020204030204" pitchFamily="34" charset="0"/>
                        <a:cs typeface="Calibri" panose="020F0502020204030204" pitchFamily="34" charset="0"/>
                      </a:endParaRPr>
                    </a:p>
                  </a:txBody>
                  <a:tcPr marL="60960" marR="60960" marT="121920" marB="60960" anchor="ctr" horzOverflow="overflow">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u="none" strike="noStrike" cap="none" normalizeH="0" baseline="0" dirty="0">
                          <a:ln>
                            <a:noFill/>
                          </a:ln>
                          <a:effectLst/>
                        </a:rPr>
                        <a:t>CLAIMS EXAMPLES</a:t>
                      </a:r>
                      <a:endParaRPr kumimoji="0" lang="en-US" sz="1000" b="1" i="0" u="none" strike="noStrike" cap="none" normalizeH="0" baseline="0" dirty="0">
                        <a:ln>
                          <a:noFill/>
                        </a:ln>
                        <a:solidFill>
                          <a:srgbClr val="43527A"/>
                        </a:solidFill>
                        <a:effectLst/>
                        <a:latin typeface="Calibri" panose="020F0502020204030204" pitchFamily="34" charset="0"/>
                        <a:cs typeface="Calibri" panose="020F0502020204030204" pitchFamily="34" charset="0"/>
                      </a:endParaRPr>
                    </a:p>
                  </a:txBody>
                  <a:tcPr marL="60960" marR="60960" marT="121920" marB="60960" anchor="ctr" horzOverflow="overflow">
                    <a:solidFill>
                      <a:schemeClr val="accent4">
                        <a:lumMod val="60000"/>
                        <a:lumOff val="40000"/>
                      </a:schemeClr>
                    </a:solidFill>
                  </a:tcPr>
                </a:tc>
                <a:extLst>
                  <a:ext uri="{0D108BD9-81ED-4DB2-BD59-A6C34878D82A}">
                    <a16:rowId xmlns:a16="http://schemas.microsoft.com/office/drawing/2014/main" val="10000"/>
                  </a:ext>
                </a:extLst>
              </a:tr>
              <a:tr h="396380">
                <a:tc gridSpan="4">
                  <a:txBody>
                    <a:bodyPr/>
                    <a:lstStyle>
                      <a:lvl1pPr marL="0" algn="l" defTabSz="793535" rtl="0" eaLnBrk="1" latinLnBrk="0" hangingPunct="1">
                        <a:defRPr sz="1600" kern="1200">
                          <a:solidFill>
                            <a:schemeClr val="tx1"/>
                          </a:solidFill>
                          <a:latin typeface="Calibri"/>
                          <a:ea typeface="MS PGothic"/>
                        </a:defRPr>
                      </a:lvl1pPr>
                      <a:lvl2pPr marL="396767" algn="l" defTabSz="793535" rtl="0" eaLnBrk="1" latinLnBrk="0" hangingPunct="1">
                        <a:defRPr sz="1600" kern="1200">
                          <a:solidFill>
                            <a:schemeClr val="tx1"/>
                          </a:solidFill>
                          <a:latin typeface="Calibri"/>
                          <a:ea typeface="MS PGothic"/>
                        </a:defRPr>
                      </a:lvl2pPr>
                      <a:lvl3pPr marL="793535" algn="l" defTabSz="793535" rtl="0" eaLnBrk="1" latinLnBrk="0" hangingPunct="1">
                        <a:defRPr sz="1600" kern="1200">
                          <a:solidFill>
                            <a:schemeClr val="tx1"/>
                          </a:solidFill>
                          <a:latin typeface="Calibri"/>
                          <a:ea typeface="MS PGothic"/>
                        </a:defRPr>
                      </a:lvl3pPr>
                      <a:lvl4pPr marL="1190302" algn="l" defTabSz="793535" rtl="0" eaLnBrk="1" latinLnBrk="0" hangingPunct="1">
                        <a:defRPr sz="1600" kern="1200">
                          <a:solidFill>
                            <a:schemeClr val="tx1"/>
                          </a:solidFill>
                          <a:latin typeface="Calibri"/>
                          <a:ea typeface="MS PGothic"/>
                        </a:defRPr>
                      </a:lvl4pPr>
                      <a:lvl5pPr marL="1587070" algn="l" defTabSz="793535" rtl="0" eaLnBrk="1" latinLnBrk="0" hangingPunct="1">
                        <a:defRPr sz="1600" kern="1200">
                          <a:solidFill>
                            <a:schemeClr val="tx1"/>
                          </a:solidFill>
                          <a:latin typeface="Calibri"/>
                          <a:ea typeface="MS PGothic"/>
                        </a:defRPr>
                      </a:lvl5pPr>
                      <a:lvl6pPr marL="1983835" algn="l" defTabSz="793535" rtl="0" eaLnBrk="1" latinLnBrk="0" hangingPunct="1">
                        <a:defRPr sz="1600" kern="1200">
                          <a:solidFill>
                            <a:schemeClr val="tx1"/>
                          </a:solidFill>
                          <a:latin typeface="Calibri"/>
                          <a:ea typeface="MS PGothic"/>
                        </a:defRPr>
                      </a:lvl6pPr>
                      <a:lvl7pPr marL="2380603" algn="l" defTabSz="793535" rtl="0" eaLnBrk="1" latinLnBrk="0" hangingPunct="1">
                        <a:defRPr sz="1600" kern="1200">
                          <a:solidFill>
                            <a:schemeClr val="tx1"/>
                          </a:solidFill>
                          <a:latin typeface="Calibri"/>
                          <a:ea typeface="MS PGothic"/>
                        </a:defRPr>
                      </a:lvl7pPr>
                      <a:lvl8pPr marL="2777370" algn="l" defTabSz="793535" rtl="0" eaLnBrk="1" latinLnBrk="0" hangingPunct="1">
                        <a:defRPr sz="1600" kern="1200">
                          <a:solidFill>
                            <a:schemeClr val="tx1"/>
                          </a:solidFill>
                          <a:latin typeface="Calibri"/>
                          <a:ea typeface="MS PGothic"/>
                        </a:defRPr>
                      </a:lvl8pPr>
                      <a:lvl9pPr marL="3174138" algn="l" defTabSz="793535" rtl="0" eaLnBrk="1" latinLnBrk="0" hangingPunct="1">
                        <a:defRPr sz="1600" kern="1200">
                          <a:solidFill>
                            <a:schemeClr val="tx1"/>
                          </a:solidFill>
                          <a:latin typeface="Calibri"/>
                          <a:ea typeface="MS PGothic"/>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b="1" dirty="0"/>
                        <a:t>First Party Cover</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000" b="1" dirty="0"/>
                        <a:t>1</a:t>
                      </a:r>
                      <a:r>
                        <a:rPr lang="en-US" sz="1000" b="1" baseline="30000" dirty="0"/>
                        <a:t>st</a:t>
                      </a:r>
                      <a:r>
                        <a:rPr lang="en-US" sz="1000" b="1" dirty="0"/>
                        <a:t> Party Insurance coverage: direct loss and out of pocket expense incurred by insured.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000" b="1" i="0" dirty="0">
                          <a:solidFill>
                            <a:schemeClr val="tx1"/>
                          </a:solidFill>
                          <a:latin typeface="Calibri" panose="020F0502020204030204" pitchFamily="34" charset="0"/>
                          <a:cs typeface="Calibri" panose="020F0502020204030204" pitchFamily="34" charset="0"/>
                        </a:rPr>
                        <a:t>Triggered upon</a:t>
                      </a:r>
                      <a:r>
                        <a:rPr lang="en-US" sz="1000" b="1" i="0" baseline="0" dirty="0">
                          <a:solidFill>
                            <a:schemeClr val="tx1"/>
                          </a:solidFill>
                          <a:latin typeface="Calibri" panose="020F0502020204030204" pitchFamily="34" charset="0"/>
                          <a:cs typeface="Calibri" panose="020F0502020204030204" pitchFamily="34" charset="0"/>
                        </a:rPr>
                        <a:t> discovery of an event.</a:t>
                      </a:r>
                      <a:endParaRPr lang="en-US" sz="1000" b="1" i="0" dirty="0">
                        <a:solidFill>
                          <a:schemeClr val="tx1"/>
                        </a:solidFill>
                        <a:latin typeface="Calibri" panose="020F0502020204030204" pitchFamily="34" charset="0"/>
                        <a:cs typeface="Calibri" panose="020F0502020204030204" pitchFamily="34" charset="0"/>
                      </a:endParaRPr>
                    </a:p>
                  </a:txBody>
                  <a:tcPr marL="60960" marR="60960" marT="60960" marB="60960" horzOverflow="overflow">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9623713"/>
                  </a:ext>
                </a:extLst>
              </a:tr>
              <a:tr h="1189140">
                <a:tc>
                  <a:txBody>
                    <a:bodyPr/>
                    <a:lstStyle>
                      <a:lvl1pPr marL="0" algn="l" defTabSz="793535" rtl="0" eaLnBrk="1" latinLnBrk="0" hangingPunct="1">
                        <a:defRPr sz="1600" kern="1200">
                          <a:solidFill>
                            <a:schemeClr val="tx1"/>
                          </a:solidFill>
                          <a:latin typeface="Calibri"/>
                          <a:ea typeface="MS PGothic"/>
                        </a:defRPr>
                      </a:lvl1pPr>
                      <a:lvl2pPr marL="396767" algn="l" defTabSz="793535" rtl="0" eaLnBrk="1" latinLnBrk="0" hangingPunct="1">
                        <a:defRPr sz="1600" kern="1200">
                          <a:solidFill>
                            <a:schemeClr val="tx1"/>
                          </a:solidFill>
                          <a:latin typeface="Calibri"/>
                          <a:ea typeface="MS PGothic"/>
                        </a:defRPr>
                      </a:lvl2pPr>
                      <a:lvl3pPr marL="793535" algn="l" defTabSz="793535" rtl="0" eaLnBrk="1" latinLnBrk="0" hangingPunct="1">
                        <a:defRPr sz="1600" kern="1200">
                          <a:solidFill>
                            <a:schemeClr val="tx1"/>
                          </a:solidFill>
                          <a:latin typeface="Calibri"/>
                          <a:ea typeface="MS PGothic"/>
                        </a:defRPr>
                      </a:lvl3pPr>
                      <a:lvl4pPr marL="1190302" algn="l" defTabSz="793535" rtl="0" eaLnBrk="1" latinLnBrk="0" hangingPunct="1">
                        <a:defRPr sz="1600" kern="1200">
                          <a:solidFill>
                            <a:schemeClr val="tx1"/>
                          </a:solidFill>
                          <a:latin typeface="Calibri"/>
                          <a:ea typeface="MS PGothic"/>
                        </a:defRPr>
                      </a:lvl4pPr>
                      <a:lvl5pPr marL="1587070" algn="l" defTabSz="793535" rtl="0" eaLnBrk="1" latinLnBrk="0" hangingPunct="1">
                        <a:defRPr sz="1600" kern="1200">
                          <a:solidFill>
                            <a:schemeClr val="tx1"/>
                          </a:solidFill>
                          <a:latin typeface="Calibri"/>
                          <a:ea typeface="MS PGothic"/>
                        </a:defRPr>
                      </a:lvl5pPr>
                      <a:lvl6pPr marL="1983835" algn="l" defTabSz="793535" rtl="0" eaLnBrk="1" latinLnBrk="0" hangingPunct="1">
                        <a:defRPr sz="1600" kern="1200">
                          <a:solidFill>
                            <a:schemeClr val="tx1"/>
                          </a:solidFill>
                          <a:latin typeface="Calibri"/>
                          <a:ea typeface="MS PGothic"/>
                        </a:defRPr>
                      </a:lvl6pPr>
                      <a:lvl7pPr marL="2380603" algn="l" defTabSz="793535" rtl="0" eaLnBrk="1" latinLnBrk="0" hangingPunct="1">
                        <a:defRPr sz="1600" kern="1200">
                          <a:solidFill>
                            <a:schemeClr val="tx1"/>
                          </a:solidFill>
                          <a:latin typeface="Calibri"/>
                          <a:ea typeface="MS PGothic"/>
                        </a:defRPr>
                      </a:lvl7pPr>
                      <a:lvl8pPr marL="2777370" algn="l" defTabSz="793535" rtl="0" eaLnBrk="1" latinLnBrk="0" hangingPunct="1">
                        <a:defRPr sz="1600" kern="1200">
                          <a:solidFill>
                            <a:schemeClr val="tx1"/>
                          </a:solidFill>
                          <a:latin typeface="Calibri"/>
                          <a:ea typeface="MS PGothic"/>
                        </a:defRPr>
                      </a:lvl8pPr>
                      <a:lvl9pPr marL="3174138" algn="l" defTabSz="793535" rtl="0" eaLnBrk="1" latinLnBrk="0" hangingPunct="1">
                        <a:defRPr sz="1600" kern="1200">
                          <a:solidFill>
                            <a:schemeClr val="tx1"/>
                          </a:solidFill>
                          <a:latin typeface="Calibri"/>
                          <a:ea typeface="MS PGothic"/>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b="1" u="none" strike="noStrike" cap="none" normalizeH="0" baseline="0" dirty="0">
                          <a:ln>
                            <a:noFill/>
                          </a:ln>
                          <a:effectLst/>
                        </a:rPr>
                        <a:t>Business Income/</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b="1" u="none" strike="noStrike" cap="none" normalizeH="0" baseline="0" dirty="0">
                          <a:ln>
                            <a:noFill/>
                          </a:ln>
                          <a:effectLst/>
                        </a:rPr>
                        <a:t>Extra Expense</a:t>
                      </a:r>
                      <a:endParaRPr kumimoji="0" 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dirty="0"/>
                        <a:t>Interruption or suspension of computer systems due to a network</a:t>
                      </a:r>
                      <a:r>
                        <a:rPr lang="en-US" sz="1000" baseline="0" dirty="0"/>
                        <a:t> security breach. Coverage may be added to include system failure and can extend to contingent businesses.</a:t>
                      </a:r>
                      <a:endParaRPr lang="en-US" sz="1000" dirty="0">
                        <a:solidFill>
                          <a:schemeClr val="tx1"/>
                        </a:solidFill>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dirty="0"/>
                        <a:t>Loss of Income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dirty="0"/>
                        <a:t>Costs</a:t>
                      </a:r>
                      <a:r>
                        <a:rPr lang="en-US" sz="1000" baseline="0" dirty="0"/>
                        <a:t> in excess of normal operating expenses required to restore systems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t>Forensic expenses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t>Dependent business interruption</a:t>
                      </a:r>
                      <a:endParaRPr lang="en-US" sz="1000" dirty="0">
                        <a:solidFill>
                          <a:schemeClr val="tx1"/>
                        </a:solidFill>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Pct val="100000"/>
                        <a:buFont typeface="Arial" panose="020B0604020202020204" pitchFamily="34" charset="0"/>
                        <a:buChar char="•"/>
                        <a:tabLst/>
                        <a:defRPr/>
                      </a:pPr>
                      <a:r>
                        <a:rPr lang="en-US" sz="1000" baseline="0" dirty="0"/>
                        <a:t>Malware gets into the computerized factory controllers  causing the line to cease operating. IT forensics must be performed to restore system operations.</a:t>
                      </a:r>
                    </a:p>
                    <a:p>
                      <a:pPr marL="171450" marR="0" lvl="0" indent="-171450" algn="l" defTabSz="914400" rtl="0" eaLnBrk="1" fontAlgn="base"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000" u="none" strike="noStrike" cap="none" normalizeH="0" baseline="0" dirty="0">
                          <a:ln>
                            <a:noFill/>
                          </a:ln>
                          <a:effectLst/>
                        </a:rPr>
                        <a:t>During routine network patching duties, an IT employee accidentally crashes the critical IT infrastructure causing operational disruption when the IT systems are inaccessible.</a:t>
                      </a:r>
                    </a:p>
                    <a:p>
                      <a:pPr marL="171450" marR="0" lvl="0" indent="-171450" algn="l" defTabSz="914400" rtl="0" eaLnBrk="1" fontAlgn="base" latinLnBrk="0" hangingPunct="1">
                        <a:lnSpc>
                          <a:spcPct val="100000"/>
                        </a:lnSpc>
                        <a:spcBef>
                          <a:spcPts val="0"/>
                        </a:spcBef>
                        <a:spcAft>
                          <a:spcPts val="0"/>
                        </a:spcAft>
                        <a:buClrTx/>
                        <a:buSzPct val="100000"/>
                        <a:buFont typeface="Arial" panose="020B0604020202020204" pitchFamily="34" charset="0"/>
                        <a:buChar char="•"/>
                        <a:tabLst/>
                        <a:defRPr/>
                      </a:pPr>
                      <a:r>
                        <a:rPr lang="en-US" sz="1000" dirty="0"/>
                        <a:t>A supplier you</a:t>
                      </a:r>
                      <a:r>
                        <a:rPr lang="en-US" sz="1000" baseline="0" dirty="0"/>
                        <a:t> depend for delivery of your end service to customers s</a:t>
                      </a:r>
                      <a:r>
                        <a:rPr lang="en-US" sz="1000" dirty="0"/>
                        <a:t>uffers a cyber event</a:t>
                      </a:r>
                      <a:r>
                        <a:rPr lang="en-US" sz="1000" baseline="0" dirty="0"/>
                        <a:t> that prevents them from delivering critical parts/services to you. You sustain a business income loss.</a:t>
                      </a:r>
                      <a:endParaRPr lang="en-US" sz="1000" dirty="0">
                        <a:solidFill>
                          <a:schemeClr val="tx1"/>
                        </a:solidFill>
                        <a:latin typeface="Calibri" panose="020F0502020204030204" pitchFamily="34" charset="0"/>
                        <a:cs typeface="Calibri" panose="020F0502020204030204" pitchFamily="34" charset="0"/>
                      </a:endParaRPr>
                    </a:p>
                  </a:txBody>
                  <a:tcPr marL="60960" marR="60960" marT="60960" marB="60960" anchor="ctr" horzOverflow="overflow"/>
                </a:tc>
                <a:extLst>
                  <a:ext uri="{0D108BD9-81ED-4DB2-BD59-A6C34878D82A}">
                    <a16:rowId xmlns:a16="http://schemas.microsoft.com/office/drawing/2014/main" val="10001"/>
                  </a:ext>
                </a:extLst>
              </a:tr>
              <a:tr h="675250">
                <a:tc>
                  <a:txBody>
                    <a:bodyPr/>
                    <a:lstStyle>
                      <a:lvl1pPr marL="0" algn="l" defTabSz="793535" rtl="0" eaLnBrk="1" latinLnBrk="0" hangingPunct="1">
                        <a:defRPr sz="1600" kern="1200">
                          <a:solidFill>
                            <a:schemeClr val="tx1"/>
                          </a:solidFill>
                          <a:latin typeface="Calibri"/>
                          <a:ea typeface="MS PGothic"/>
                        </a:defRPr>
                      </a:lvl1pPr>
                      <a:lvl2pPr marL="396767" algn="l" defTabSz="793535" rtl="0" eaLnBrk="1" latinLnBrk="0" hangingPunct="1">
                        <a:defRPr sz="1600" kern="1200">
                          <a:solidFill>
                            <a:schemeClr val="tx1"/>
                          </a:solidFill>
                          <a:latin typeface="Calibri"/>
                          <a:ea typeface="MS PGothic"/>
                        </a:defRPr>
                      </a:lvl2pPr>
                      <a:lvl3pPr marL="793535" algn="l" defTabSz="793535" rtl="0" eaLnBrk="1" latinLnBrk="0" hangingPunct="1">
                        <a:defRPr sz="1600" kern="1200">
                          <a:solidFill>
                            <a:schemeClr val="tx1"/>
                          </a:solidFill>
                          <a:latin typeface="Calibri"/>
                          <a:ea typeface="MS PGothic"/>
                        </a:defRPr>
                      </a:lvl3pPr>
                      <a:lvl4pPr marL="1190302" algn="l" defTabSz="793535" rtl="0" eaLnBrk="1" latinLnBrk="0" hangingPunct="1">
                        <a:defRPr sz="1600" kern="1200">
                          <a:solidFill>
                            <a:schemeClr val="tx1"/>
                          </a:solidFill>
                          <a:latin typeface="Calibri"/>
                          <a:ea typeface="MS PGothic"/>
                        </a:defRPr>
                      </a:lvl4pPr>
                      <a:lvl5pPr marL="1587070" algn="l" defTabSz="793535" rtl="0" eaLnBrk="1" latinLnBrk="0" hangingPunct="1">
                        <a:defRPr sz="1600" kern="1200">
                          <a:solidFill>
                            <a:schemeClr val="tx1"/>
                          </a:solidFill>
                          <a:latin typeface="Calibri"/>
                          <a:ea typeface="MS PGothic"/>
                        </a:defRPr>
                      </a:lvl5pPr>
                      <a:lvl6pPr marL="1983835" algn="l" defTabSz="793535" rtl="0" eaLnBrk="1" latinLnBrk="0" hangingPunct="1">
                        <a:defRPr sz="1600" kern="1200">
                          <a:solidFill>
                            <a:schemeClr val="tx1"/>
                          </a:solidFill>
                          <a:latin typeface="Calibri"/>
                          <a:ea typeface="MS PGothic"/>
                        </a:defRPr>
                      </a:lvl6pPr>
                      <a:lvl7pPr marL="2380603" algn="l" defTabSz="793535" rtl="0" eaLnBrk="1" latinLnBrk="0" hangingPunct="1">
                        <a:defRPr sz="1600" kern="1200">
                          <a:solidFill>
                            <a:schemeClr val="tx1"/>
                          </a:solidFill>
                          <a:latin typeface="Calibri"/>
                          <a:ea typeface="MS PGothic"/>
                        </a:defRPr>
                      </a:lvl7pPr>
                      <a:lvl8pPr marL="2777370" algn="l" defTabSz="793535" rtl="0" eaLnBrk="1" latinLnBrk="0" hangingPunct="1">
                        <a:defRPr sz="1600" kern="1200">
                          <a:solidFill>
                            <a:schemeClr val="tx1"/>
                          </a:solidFill>
                          <a:latin typeface="Calibri"/>
                          <a:ea typeface="MS PGothic"/>
                        </a:defRPr>
                      </a:lvl8pPr>
                      <a:lvl9pPr marL="3174138" algn="l" defTabSz="793535" rtl="0" eaLnBrk="1" latinLnBrk="0" hangingPunct="1">
                        <a:defRPr sz="1600" kern="1200">
                          <a:solidFill>
                            <a:schemeClr val="tx1"/>
                          </a:solidFill>
                          <a:latin typeface="Calibri"/>
                          <a:ea typeface="MS PGothic"/>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lang="en-US" sz="1000" b="1" dirty="0"/>
                        <a:t>Data Asset</a:t>
                      </a:r>
                      <a:r>
                        <a:rPr lang="en-US" sz="1000" b="1" baseline="0" dirty="0"/>
                        <a:t> Protection</a:t>
                      </a:r>
                      <a:endParaRPr kumimoji="0" 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1000" kern="0" dirty="0"/>
                        <a:t>Costs to restore, recreate, or replace electronic data and other digital / intangible</a:t>
                      </a:r>
                      <a:r>
                        <a:rPr lang="en-US" sz="1000" kern="0" baseline="0" dirty="0"/>
                        <a:t> </a:t>
                      </a:r>
                      <a:r>
                        <a:rPr lang="en-US" sz="1000" kern="0" dirty="0"/>
                        <a:t>assets that are corrupted or destroyed.</a:t>
                      </a:r>
                      <a:endParaRPr lang="en-US" sz="1000" b="0" kern="0" baseline="0" dirty="0">
                        <a:solidFill>
                          <a:schemeClr val="tx1"/>
                        </a:solidFill>
                        <a:latin typeface="Calibri" panose="020F0502020204030204" pitchFamily="34" charset="0"/>
                        <a:ea typeface="+mn-ea"/>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lang="en-US" sz="1000" dirty="0"/>
                        <a:t>Restoration</a:t>
                      </a:r>
                      <a:r>
                        <a:rPr lang="en-US" sz="1000" baseline="0" dirty="0"/>
                        <a:t> of corrupted data</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lang="en-US" sz="1000" baseline="0" dirty="0"/>
                        <a:t>Vendor costs to recreate lost data</a:t>
                      </a:r>
                      <a:endParaRPr lang="en-US" sz="1000" dirty="0">
                        <a:solidFill>
                          <a:schemeClr val="tx1"/>
                        </a:solidFill>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dirty="0"/>
                        <a:t>After a cyber event that impairs your IT (or</a:t>
                      </a:r>
                      <a:r>
                        <a:rPr lang="en-US" sz="1000" baseline="0" dirty="0"/>
                        <a:t> OT) network, c</a:t>
                      </a:r>
                      <a:r>
                        <a:rPr lang="en-US" sz="1000" dirty="0"/>
                        <a:t>osts are incurred to hire an IT forensics firm to </a:t>
                      </a:r>
                      <a:r>
                        <a:rPr lang="en-US" sz="1000" baseline="0" dirty="0"/>
                        <a:t>determine whether the information can be restored. The data is recreated and restored.</a:t>
                      </a:r>
                      <a:endParaRPr lang="en-US" sz="1000" dirty="0">
                        <a:solidFill>
                          <a:schemeClr val="tx1"/>
                        </a:solidFill>
                        <a:latin typeface="Calibri" panose="020F0502020204030204" pitchFamily="34" charset="0"/>
                        <a:cs typeface="Calibri" panose="020F0502020204030204" pitchFamily="34" charset="0"/>
                      </a:endParaRPr>
                    </a:p>
                  </a:txBody>
                  <a:tcPr marL="60512" marR="60512" marT="62345" marB="62345" anchor="ctr" horzOverflow="overflow"/>
                </a:tc>
                <a:extLst>
                  <a:ext uri="{0D108BD9-81ED-4DB2-BD59-A6C34878D82A}">
                    <a16:rowId xmlns:a16="http://schemas.microsoft.com/office/drawing/2014/main" val="10002"/>
                  </a:ext>
                </a:extLst>
              </a:tr>
              <a:tr h="741451">
                <a:tc>
                  <a:txBody>
                    <a:bodyPr/>
                    <a:lstStyle>
                      <a:lvl1pPr marL="0" algn="l" defTabSz="793535" rtl="0" eaLnBrk="1" latinLnBrk="0" hangingPunct="1">
                        <a:defRPr sz="1600" kern="1200">
                          <a:solidFill>
                            <a:schemeClr val="tx1"/>
                          </a:solidFill>
                          <a:latin typeface="Calibri"/>
                          <a:ea typeface="MS PGothic"/>
                        </a:defRPr>
                      </a:lvl1pPr>
                      <a:lvl2pPr marL="396767" algn="l" defTabSz="793535" rtl="0" eaLnBrk="1" latinLnBrk="0" hangingPunct="1">
                        <a:defRPr sz="1600" kern="1200">
                          <a:solidFill>
                            <a:schemeClr val="tx1"/>
                          </a:solidFill>
                          <a:latin typeface="Calibri"/>
                          <a:ea typeface="MS PGothic"/>
                        </a:defRPr>
                      </a:lvl2pPr>
                      <a:lvl3pPr marL="793535" algn="l" defTabSz="793535" rtl="0" eaLnBrk="1" latinLnBrk="0" hangingPunct="1">
                        <a:defRPr sz="1600" kern="1200">
                          <a:solidFill>
                            <a:schemeClr val="tx1"/>
                          </a:solidFill>
                          <a:latin typeface="Calibri"/>
                          <a:ea typeface="MS PGothic"/>
                        </a:defRPr>
                      </a:lvl3pPr>
                      <a:lvl4pPr marL="1190302" algn="l" defTabSz="793535" rtl="0" eaLnBrk="1" latinLnBrk="0" hangingPunct="1">
                        <a:defRPr sz="1600" kern="1200">
                          <a:solidFill>
                            <a:schemeClr val="tx1"/>
                          </a:solidFill>
                          <a:latin typeface="Calibri"/>
                          <a:ea typeface="MS PGothic"/>
                        </a:defRPr>
                      </a:lvl4pPr>
                      <a:lvl5pPr marL="1587070" algn="l" defTabSz="793535" rtl="0" eaLnBrk="1" latinLnBrk="0" hangingPunct="1">
                        <a:defRPr sz="1600" kern="1200">
                          <a:solidFill>
                            <a:schemeClr val="tx1"/>
                          </a:solidFill>
                          <a:latin typeface="Calibri"/>
                          <a:ea typeface="MS PGothic"/>
                        </a:defRPr>
                      </a:lvl5pPr>
                      <a:lvl6pPr marL="1983835" algn="l" defTabSz="793535" rtl="0" eaLnBrk="1" latinLnBrk="0" hangingPunct="1">
                        <a:defRPr sz="1600" kern="1200">
                          <a:solidFill>
                            <a:schemeClr val="tx1"/>
                          </a:solidFill>
                          <a:latin typeface="Calibri"/>
                          <a:ea typeface="MS PGothic"/>
                        </a:defRPr>
                      </a:lvl6pPr>
                      <a:lvl7pPr marL="2380603" algn="l" defTabSz="793535" rtl="0" eaLnBrk="1" latinLnBrk="0" hangingPunct="1">
                        <a:defRPr sz="1600" kern="1200">
                          <a:solidFill>
                            <a:schemeClr val="tx1"/>
                          </a:solidFill>
                          <a:latin typeface="Calibri"/>
                          <a:ea typeface="MS PGothic"/>
                        </a:defRPr>
                      </a:lvl7pPr>
                      <a:lvl8pPr marL="2777370" algn="l" defTabSz="793535" rtl="0" eaLnBrk="1" latinLnBrk="0" hangingPunct="1">
                        <a:defRPr sz="1600" kern="1200">
                          <a:solidFill>
                            <a:schemeClr val="tx1"/>
                          </a:solidFill>
                          <a:latin typeface="Calibri"/>
                          <a:ea typeface="MS PGothic"/>
                        </a:defRPr>
                      </a:lvl8pPr>
                      <a:lvl9pPr marL="3174138" algn="l" defTabSz="793535" rtl="0" eaLnBrk="1" latinLnBrk="0" hangingPunct="1">
                        <a:defRPr sz="1600" kern="1200">
                          <a:solidFill>
                            <a:schemeClr val="tx1"/>
                          </a:solidFill>
                          <a:latin typeface="Calibri"/>
                          <a:ea typeface="MS PGothic"/>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b="1" u="none" strike="noStrike" cap="none" normalizeH="0" baseline="0" dirty="0">
                          <a:ln>
                            <a:noFill/>
                          </a:ln>
                          <a:effectLst/>
                        </a:rPr>
                        <a:t>Event Management / Breach Response</a:t>
                      </a:r>
                      <a:endParaRPr kumimoji="0" 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u="none" strike="noStrike" cap="none" normalizeH="0" baseline="0" dirty="0">
                          <a:ln>
                            <a:noFill/>
                          </a:ln>
                          <a:effectLst/>
                        </a:rPr>
                        <a:t>Costs incurred responding to a network security or privacy breach.</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000" u="none" strike="noStrike" cap="none" normalizeH="0" baseline="0" dirty="0">
                          <a:ln>
                            <a:noFill/>
                          </a:ln>
                          <a:effectLst/>
                        </a:rPr>
                        <a:t>Forensics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000" u="none" strike="noStrike" cap="none" normalizeH="0" baseline="0" dirty="0">
                          <a:ln>
                            <a:noFill/>
                          </a:ln>
                          <a:effectLst/>
                        </a:rPr>
                        <a:t>Notification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000" u="none" strike="noStrike" cap="none" normalizeH="0" baseline="0" dirty="0">
                          <a:ln>
                            <a:noFill/>
                          </a:ln>
                          <a:effectLst/>
                        </a:rPr>
                        <a:t>Credit Monitoring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000" u="none" strike="noStrike" cap="none" normalizeH="0" baseline="0" dirty="0">
                          <a:ln>
                            <a:noFill/>
                          </a:ln>
                          <a:effectLst/>
                        </a:rPr>
                        <a:t>Call Center</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000" u="none" strike="noStrike" cap="none" normalizeH="0" baseline="0" dirty="0">
                          <a:ln>
                            <a:noFill/>
                          </a:ln>
                          <a:effectLst/>
                        </a:rPr>
                        <a:t>Public Relations</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u="none" strike="noStrike" cap="none" normalizeH="0" baseline="0" dirty="0">
                          <a:ln>
                            <a:noFill/>
                          </a:ln>
                          <a:effectLst/>
                        </a:rPr>
                        <a:t>You suffer a data breach and incur costs ranging from IT forensic analysis, legal advice, costs to notify affected parties, credit monitoring for affected parties, and public relations assistance to help restore public trust in your firm.</a:t>
                      </a:r>
                      <a:endParaRPr kumimoji="0" lang="en-US"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0512" marR="60512" marT="62345" marB="62345" anchor="ctr" horzOverflow="overflow"/>
                </a:tc>
                <a:extLst>
                  <a:ext uri="{0D108BD9-81ED-4DB2-BD59-A6C34878D82A}">
                    <a16:rowId xmlns:a16="http://schemas.microsoft.com/office/drawing/2014/main" val="10003"/>
                  </a:ext>
                </a:extLst>
              </a:tr>
              <a:tr h="675250">
                <a:tc>
                  <a:txBody>
                    <a:bodyPr/>
                    <a:lstStyle>
                      <a:lvl1pPr marL="0" algn="l" defTabSz="793535" rtl="0" eaLnBrk="1" latinLnBrk="0" hangingPunct="1">
                        <a:defRPr sz="1600" kern="1200">
                          <a:solidFill>
                            <a:schemeClr val="tx1"/>
                          </a:solidFill>
                          <a:latin typeface="Calibri"/>
                          <a:ea typeface="MS PGothic"/>
                        </a:defRPr>
                      </a:lvl1pPr>
                      <a:lvl2pPr marL="396767" algn="l" defTabSz="793535" rtl="0" eaLnBrk="1" latinLnBrk="0" hangingPunct="1">
                        <a:defRPr sz="1600" kern="1200">
                          <a:solidFill>
                            <a:schemeClr val="tx1"/>
                          </a:solidFill>
                          <a:latin typeface="Calibri"/>
                          <a:ea typeface="MS PGothic"/>
                        </a:defRPr>
                      </a:lvl2pPr>
                      <a:lvl3pPr marL="793535" algn="l" defTabSz="793535" rtl="0" eaLnBrk="1" latinLnBrk="0" hangingPunct="1">
                        <a:defRPr sz="1600" kern="1200">
                          <a:solidFill>
                            <a:schemeClr val="tx1"/>
                          </a:solidFill>
                          <a:latin typeface="Calibri"/>
                          <a:ea typeface="MS PGothic"/>
                        </a:defRPr>
                      </a:lvl3pPr>
                      <a:lvl4pPr marL="1190302" algn="l" defTabSz="793535" rtl="0" eaLnBrk="1" latinLnBrk="0" hangingPunct="1">
                        <a:defRPr sz="1600" kern="1200">
                          <a:solidFill>
                            <a:schemeClr val="tx1"/>
                          </a:solidFill>
                          <a:latin typeface="Calibri"/>
                          <a:ea typeface="MS PGothic"/>
                        </a:defRPr>
                      </a:lvl4pPr>
                      <a:lvl5pPr marL="1587070" algn="l" defTabSz="793535" rtl="0" eaLnBrk="1" latinLnBrk="0" hangingPunct="1">
                        <a:defRPr sz="1600" kern="1200">
                          <a:solidFill>
                            <a:schemeClr val="tx1"/>
                          </a:solidFill>
                          <a:latin typeface="Calibri"/>
                          <a:ea typeface="MS PGothic"/>
                        </a:defRPr>
                      </a:lvl5pPr>
                      <a:lvl6pPr marL="1983835" algn="l" defTabSz="793535" rtl="0" eaLnBrk="1" latinLnBrk="0" hangingPunct="1">
                        <a:defRPr sz="1600" kern="1200">
                          <a:solidFill>
                            <a:schemeClr val="tx1"/>
                          </a:solidFill>
                          <a:latin typeface="Calibri"/>
                          <a:ea typeface="MS PGothic"/>
                        </a:defRPr>
                      </a:lvl6pPr>
                      <a:lvl7pPr marL="2380603" algn="l" defTabSz="793535" rtl="0" eaLnBrk="1" latinLnBrk="0" hangingPunct="1">
                        <a:defRPr sz="1600" kern="1200">
                          <a:solidFill>
                            <a:schemeClr val="tx1"/>
                          </a:solidFill>
                          <a:latin typeface="Calibri"/>
                          <a:ea typeface="MS PGothic"/>
                        </a:defRPr>
                      </a:lvl7pPr>
                      <a:lvl8pPr marL="2777370" algn="l" defTabSz="793535" rtl="0" eaLnBrk="1" latinLnBrk="0" hangingPunct="1">
                        <a:defRPr sz="1600" kern="1200">
                          <a:solidFill>
                            <a:schemeClr val="tx1"/>
                          </a:solidFill>
                          <a:latin typeface="Calibri"/>
                          <a:ea typeface="MS PGothic"/>
                        </a:defRPr>
                      </a:lvl8pPr>
                      <a:lvl9pPr marL="3174138" algn="l" defTabSz="793535" rtl="0" eaLnBrk="1" latinLnBrk="0" hangingPunct="1">
                        <a:defRPr sz="1600" kern="1200">
                          <a:solidFill>
                            <a:schemeClr val="tx1"/>
                          </a:solidFill>
                          <a:latin typeface="Calibri"/>
                          <a:ea typeface="MS PGothic"/>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b="1" u="none" strike="noStrike" cap="none" normalizeH="0" baseline="0" dirty="0">
                          <a:ln>
                            <a:noFill/>
                          </a:ln>
                          <a:effectLst/>
                        </a:rPr>
                        <a:t>Cyber Extortion</a:t>
                      </a:r>
                      <a:endParaRPr kumimoji="0" 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0" lang="en-US" sz="1000" u="none" strike="noStrike" cap="none" normalizeH="0" baseline="0" dirty="0">
                          <a:ln>
                            <a:noFill/>
                          </a:ln>
                          <a:effectLst/>
                        </a:rPr>
                        <a:t>Costs associated with a ransomware event, regardless of whether or not a ransom demand is paid.</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u="none" strike="noStrike" cap="none" normalizeH="0" baseline="0" dirty="0">
                          <a:ln>
                            <a:noFill/>
                          </a:ln>
                          <a:effectLst/>
                        </a:rPr>
                        <a:t>Negotiation &amp; ransom payments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u="none" strike="noStrike" cap="none" normalizeH="0" baseline="0" dirty="0">
                          <a:ln>
                            <a:noFill/>
                          </a:ln>
                          <a:effectLst/>
                        </a:rPr>
                        <a:t>Forensics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u="none" strike="noStrike" cap="none" normalizeH="0" baseline="0" dirty="0">
                          <a:ln>
                            <a:noFill/>
                          </a:ln>
                          <a:effectLst/>
                        </a:rPr>
                        <a:t>Investigation</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u="none" strike="noStrike" cap="none" normalizeH="0" baseline="0" dirty="0">
                          <a:ln>
                            <a:noFill/>
                          </a:ln>
                          <a:effectLst/>
                        </a:rPr>
                        <a:t>Your employee unwittingly  clicks  a link in a phishing email resulting in ransomware locking out your ability to utilize business critical technology until a ransom demand is paid (or you’re able to restore your network from back-ups).</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0512" marR="60512" marT="62345" marB="62345"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244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347713" cy="762000"/>
          </a:xfrm>
        </p:spPr>
        <p:txBody>
          <a:bodyPr/>
          <a:lstStyle/>
          <a:p>
            <a:r>
              <a:rPr lang="en-US" dirty="0">
                <a:cs typeface="Arial" pitchFamily="34" charset="0"/>
              </a:rPr>
              <a:t>Cyber Liability Insurance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03878743"/>
              </p:ext>
            </p:extLst>
          </p:nvPr>
        </p:nvGraphicFramePr>
        <p:xfrm>
          <a:off x="354623" y="1066800"/>
          <a:ext cx="8484576" cy="5370108"/>
        </p:xfrm>
        <a:graphic>
          <a:graphicData uri="http://schemas.openxmlformats.org/drawingml/2006/table">
            <a:tbl>
              <a:tblPr firstRow="1">
                <a:tableStyleId>{C4B1156A-380E-4F78-BDF5-A606A8083BF9}</a:tableStyleId>
              </a:tblPr>
              <a:tblGrid>
                <a:gridCol w="1672492">
                  <a:extLst>
                    <a:ext uri="{9D8B030D-6E8A-4147-A177-3AD203B41FA5}">
                      <a16:colId xmlns:a16="http://schemas.microsoft.com/office/drawing/2014/main" val="3299283106"/>
                    </a:ext>
                  </a:extLst>
                </a:gridCol>
                <a:gridCol w="2080282">
                  <a:extLst>
                    <a:ext uri="{9D8B030D-6E8A-4147-A177-3AD203B41FA5}">
                      <a16:colId xmlns:a16="http://schemas.microsoft.com/office/drawing/2014/main" val="741976028"/>
                    </a:ext>
                  </a:extLst>
                </a:gridCol>
                <a:gridCol w="1451121">
                  <a:extLst>
                    <a:ext uri="{9D8B030D-6E8A-4147-A177-3AD203B41FA5}">
                      <a16:colId xmlns:a16="http://schemas.microsoft.com/office/drawing/2014/main" val="123305495"/>
                    </a:ext>
                  </a:extLst>
                </a:gridCol>
                <a:gridCol w="3280681">
                  <a:extLst>
                    <a:ext uri="{9D8B030D-6E8A-4147-A177-3AD203B41FA5}">
                      <a16:colId xmlns:a16="http://schemas.microsoft.com/office/drawing/2014/main" val="3980283108"/>
                    </a:ext>
                  </a:extLst>
                </a:gridCol>
              </a:tblGrid>
              <a:tr h="348196">
                <a:tc>
                  <a:txBody>
                    <a:bodyPr/>
                    <a:lstStyle>
                      <a:lvl1pPr marL="0" algn="l" defTabSz="914400" rtl="0" eaLnBrk="1" latinLnBrk="0" hangingPunct="1">
                        <a:defRPr sz="1800" kern="1200">
                          <a:solidFill>
                            <a:schemeClr val="tx1"/>
                          </a:solidFill>
                          <a:latin typeface="Arial"/>
                          <a:ea typeface="MS PGothic"/>
                        </a:defRPr>
                      </a:lvl1pPr>
                      <a:lvl2pPr marL="457200" algn="l" defTabSz="914400" rtl="0" eaLnBrk="1" latinLnBrk="0" hangingPunct="1">
                        <a:defRPr sz="1800" kern="1200">
                          <a:solidFill>
                            <a:schemeClr val="tx1"/>
                          </a:solidFill>
                          <a:latin typeface="Arial"/>
                          <a:ea typeface="MS PGothic"/>
                        </a:defRPr>
                      </a:lvl2pPr>
                      <a:lvl3pPr marL="914400" algn="l" defTabSz="914400" rtl="0" eaLnBrk="1" latinLnBrk="0" hangingPunct="1">
                        <a:defRPr sz="1800" kern="1200">
                          <a:solidFill>
                            <a:schemeClr val="tx1"/>
                          </a:solidFill>
                          <a:latin typeface="Arial"/>
                          <a:ea typeface="MS PGothic"/>
                        </a:defRPr>
                      </a:lvl3pPr>
                      <a:lvl4pPr marL="1371600" algn="l" defTabSz="914400" rtl="0" eaLnBrk="1" latinLnBrk="0" hangingPunct="1">
                        <a:defRPr sz="1800" kern="1200">
                          <a:solidFill>
                            <a:schemeClr val="tx1"/>
                          </a:solidFill>
                          <a:latin typeface="Arial"/>
                          <a:ea typeface="MS PGothic"/>
                        </a:defRPr>
                      </a:lvl4pPr>
                      <a:lvl5pPr marL="1828800" algn="l" defTabSz="914400" rtl="0" eaLnBrk="1" latinLnBrk="0" hangingPunct="1">
                        <a:defRPr sz="1800" kern="1200">
                          <a:solidFill>
                            <a:schemeClr val="tx1"/>
                          </a:solidFill>
                          <a:latin typeface="Arial"/>
                          <a:ea typeface="MS PGothic"/>
                        </a:defRPr>
                      </a:lvl5pPr>
                      <a:lvl6pPr marL="2286000" algn="l" defTabSz="914400" rtl="0" eaLnBrk="1" latinLnBrk="0" hangingPunct="1">
                        <a:defRPr sz="1800" kern="1200">
                          <a:solidFill>
                            <a:schemeClr val="tx1"/>
                          </a:solidFill>
                          <a:latin typeface="Arial"/>
                          <a:ea typeface="MS PGothic"/>
                        </a:defRPr>
                      </a:lvl6pPr>
                      <a:lvl7pPr marL="2743200" algn="l" defTabSz="914400" rtl="0" eaLnBrk="1" latinLnBrk="0" hangingPunct="1">
                        <a:defRPr sz="1800" kern="1200">
                          <a:solidFill>
                            <a:schemeClr val="tx1"/>
                          </a:solidFill>
                          <a:latin typeface="Arial"/>
                          <a:ea typeface="MS PGothic"/>
                        </a:defRPr>
                      </a:lvl7pPr>
                      <a:lvl8pPr marL="3200400" algn="l" defTabSz="914400" rtl="0" eaLnBrk="1" latinLnBrk="0" hangingPunct="1">
                        <a:defRPr sz="1800" kern="1200">
                          <a:solidFill>
                            <a:schemeClr val="tx1"/>
                          </a:solidFill>
                          <a:latin typeface="Arial"/>
                          <a:ea typeface="MS PGothic"/>
                        </a:defRPr>
                      </a:lvl8pPr>
                      <a:lvl9pPr marL="3657600" algn="l" defTabSz="914400" rtl="0" eaLnBrk="1" latinLnBrk="0" hangingPunct="1">
                        <a:defRPr sz="1800" kern="1200">
                          <a:solidFill>
                            <a:schemeClr val="tx1"/>
                          </a:solidFill>
                          <a:latin typeface="Arial"/>
                          <a:ea typeface="MS PGothic"/>
                        </a:defRPr>
                      </a:lvl9pPr>
                    </a:lstStyle>
                    <a:p>
                      <a:pPr marL="0" marR="0" lvl="0" indent="0" algn="l" defTabSz="914400" rtl="0" eaLnBrk="1" fontAlgn="base" latinLnBrk="0" hangingPunct="1">
                        <a:lnSpc>
                          <a:spcPct val="100000"/>
                        </a:lnSpc>
                        <a:spcBef>
                          <a:spcPts val="0"/>
                        </a:spcBef>
                        <a:spcAft>
                          <a:spcPts val="0"/>
                        </a:spcAft>
                        <a:buClrTx/>
                        <a:buSzTx/>
                        <a:buFontTx/>
                        <a:buNone/>
                        <a:tabLst/>
                      </a:pPr>
                      <a:endParaRPr kumimoji="0" lang="en-US" sz="1000" b="1" i="0" u="none" strike="noStrike" cap="none" normalizeH="0" baseline="0" dirty="0">
                        <a:ln>
                          <a:noFill/>
                        </a:ln>
                        <a:solidFill>
                          <a:srgbClr val="43527A"/>
                        </a:solidFill>
                        <a:effectLst/>
                        <a:latin typeface="Calibri" panose="020F0502020204030204" pitchFamily="34" charset="0"/>
                        <a:cs typeface="Calibri" panose="020F0502020204030204" pitchFamily="34" charset="0"/>
                      </a:endParaRPr>
                    </a:p>
                  </a:txBody>
                  <a:tcPr marL="60960" marR="60960" marT="121920" marB="60960" horzOverflow="overflow">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b="1" u="none" strike="noStrike" cap="none" normalizeH="0" baseline="0" dirty="0">
                          <a:ln>
                            <a:noFill/>
                          </a:ln>
                          <a:effectLst/>
                          <a:latin typeface="Calibri" panose="020F0502020204030204" pitchFamily="34" charset="0"/>
                          <a:cs typeface="Calibri" panose="020F0502020204030204" pitchFamily="34" charset="0"/>
                        </a:rPr>
                        <a:t>DESCRIPTION</a:t>
                      </a:r>
                      <a:endParaRPr kumimoji="0" lang="en-US" sz="1000" b="1" i="0" u="none" strike="noStrike" cap="none" normalizeH="0" baseline="0" dirty="0">
                        <a:ln>
                          <a:noFill/>
                        </a:ln>
                        <a:solidFill>
                          <a:srgbClr val="43527A"/>
                        </a:solidFill>
                        <a:effectLst/>
                        <a:latin typeface="Calibri" panose="020F0502020204030204" pitchFamily="34" charset="0"/>
                        <a:cs typeface="Calibri" panose="020F0502020204030204" pitchFamily="34" charset="0"/>
                      </a:endParaRPr>
                    </a:p>
                  </a:txBody>
                  <a:tcPr marL="60960" marR="60960" marT="121920" marB="60960" anchor="ctr" horzOverflow="overflow">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b="1" u="none" strike="noStrike" cap="none" normalizeH="0" baseline="0" dirty="0">
                          <a:ln>
                            <a:noFill/>
                          </a:ln>
                          <a:effectLst/>
                          <a:latin typeface="Calibri" panose="020F0502020204030204" pitchFamily="34" charset="0"/>
                          <a:cs typeface="Calibri" panose="020F0502020204030204" pitchFamily="34" charset="0"/>
                        </a:rPr>
                        <a:t>COVERED COSTS</a:t>
                      </a:r>
                      <a:endParaRPr kumimoji="0" lang="en-US" sz="1000" b="1" i="0" u="none" strike="noStrike" cap="none" normalizeH="0" baseline="0" dirty="0">
                        <a:ln>
                          <a:noFill/>
                        </a:ln>
                        <a:solidFill>
                          <a:srgbClr val="43527A"/>
                        </a:solidFill>
                        <a:effectLst/>
                        <a:latin typeface="Calibri" panose="020F0502020204030204" pitchFamily="34" charset="0"/>
                        <a:cs typeface="Calibri" panose="020F0502020204030204" pitchFamily="34" charset="0"/>
                      </a:endParaRPr>
                    </a:p>
                  </a:txBody>
                  <a:tcPr marL="60960" marR="60960" marT="121920" marB="60960" anchor="ctr" horzOverflow="overflow">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b="1" u="none" strike="noStrike" cap="none" normalizeH="0" baseline="0" dirty="0">
                          <a:ln>
                            <a:noFill/>
                          </a:ln>
                          <a:effectLst/>
                          <a:latin typeface="Calibri" panose="020F0502020204030204" pitchFamily="34" charset="0"/>
                          <a:cs typeface="Calibri" panose="020F0502020204030204" pitchFamily="34" charset="0"/>
                        </a:rPr>
                        <a:t>CLAIMS EXAMPLES</a:t>
                      </a:r>
                      <a:endParaRPr kumimoji="0" lang="en-US" sz="1000" b="1" i="0" u="none" strike="noStrike" cap="none" normalizeH="0" baseline="0" dirty="0">
                        <a:ln>
                          <a:noFill/>
                        </a:ln>
                        <a:solidFill>
                          <a:srgbClr val="43527A"/>
                        </a:solidFill>
                        <a:effectLst/>
                        <a:latin typeface="Calibri" panose="020F0502020204030204" pitchFamily="34" charset="0"/>
                        <a:cs typeface="Calibri" panose="020F0502020204030204" pitchFamily="34" charset="0"/>
                      </a:endParaRPr>
                    </a:p>
                  </a:txBody>
                  <a:tcPr marL="60960" marR="60960" marT="121920" marB="60960" anchor="ctr" horzOverflow="overflow">
                    <a:solidFill>
                      <a:schemeClr val="accent4">
                        <a:lumMod val="60000"/>
                        <a:lumOff val="40000"/>
                      </a:schemeClr>
                    </a:solidFill>
                  </a:tcPr>
                </a:tc>
                <a:extLst>
                  <a:ext uri="{0D108BD9-81ED-4DB2-BD59-A6C34878D82A}">
                    <a16:rowId xmlns:a16="http://schemas.microsoft.com/office/drawing/2014/main" val="10000"/>
                  </a:ext>
                </a:extLst>
              </a:tr>
              <a:tr h="494805">
                <a:tc gridSpan="4">
                  <a:txBody>
                    <a:bodyPr/>
                    <a:lstStyle>
                      <a:lvl1pPr marL="0" algn="l" defTabSz="793535" rtl="0" eaLnBrk="1" latinLnBrk="0" hangingPunct="1">
                        <a:defRPr sz="1600" kern="1200">
                          <a:solidFill>
                            <a:schemeClr val="tx1"/>
                          </a:solidFill>
                          <a:latin typeface="Calibri"/>
                          <a:ea typeface="MS PGothic"/>
                        </a:defRPr>
                      </a:lvl1pPr>
                      <a:lvl2pPr marL="396767" algn="l" defTabSz="793535" rtl="0" eaLnBrk="1" latinLnBrk="0" hangingPunct="1">
                        <a:defRPr sz="1600" kern="1200">
                          <a:solidFill>
                            <a:schemeClr val="tx1"/>
                          </a:solidFill>
                          <a:latin typeface="Calibri"/>
                          <a:ea typeface="MS PGothic"/>
                        </a:defRPr>
                      </a:lvl2pPr>
                      <a:lvl3pPr marL="793535" algn="l" defTabSz="793535" rtl="0" eaLnBrk="1" latinLnBrk="0" hangingPunct="1">
                        <a:defRPr sz="1600" kern="1200">
                          <a:solidFill>
                            <a:schemeClr val="tx1"/>
                          </a:solidFill>
                          <a:latin typeface="Calibri"/>
                          <a:ea typeface="MS PGothic"/>
                        </a:defRPr>
                      </a:lvl3pPr>
                      <a:lvl4pPr marL="1190302" algn="l" defTabSz="793535" rtl="0" eaLnBrk="1" latinLnBrk="0" hangingPunct="1">
                        <a:defRPr sz="1600" kern="1200">
                          <a:solidFill>
                            <a:schemeClr val="tx1"/>
                          </a:solidFill>
                          <a:latin typeface="Calibri"/>
                          <a:ea typeface="MS PGothic"/>
                        </a:defRPr>
                      </a:lvl4pPr>
                      <a:lvl5pPr marL="1587070" algn="l" defTabSz="793535" rtl="0" eaLnBrk="1" latinLnBrk="0" hangingPunct="1">
                        <a:defRPr sz="1600" kern="1200">
                          <a:solidFill>
                            <a:schemeClr val="tx1"/>
                          </a:solidFill>
                          <a:latin typeface="Calibri"/>
                          <a:ea typeface="MS PGothic"/>
                        </a:defRPr>
                      </a:lvl5pPr>
                      <a:lvl6pPr marL="1983835" algn="l" defTabSz="793535" rtl="0" eaLnBrk="1" latinLnBrk="0" hangingPunct="1">
                        <a:defRPr sz="1600" kern="1200">
                          <a:solidFill>
                            <a:schemeClr val="tx1"/>
                          </a:solidFill>
                          <a:latin typeface="Calibri"/>
                          <a:ea typeface="MS PGothic"/>
                        </a:defRPr>
                      </a:lvl6pPr>
                      <a:lvl7pPr marL="2380603" algn="l" defTabSz="793535" rtl="0" eaLnBrk="1" latinLnBrk="0" hangingPunct="1">
                        <a:defRPr sz="1600" kern="1200">
                          <a:solidFill>
                            <a:schemeClr val="tx1"/>
                          </a:solidFill>
                          <a:latin typeface="Calibri"/>
                          <a:ea typeface="MS PGothic"/>
                        </a:defRPr>
                      </a:lvl7pPr>
                      <a:lvl8pPr marL="2777370" algn="l" defTabSz="793535" rtl="0" eaLnBrk="1" latinLnBrk="0" hangingPunct="1">
                        <a:defRPr sz="1600" kern="1200">
                          <a:solidFill>
                            <a:schemeClr val="tx1"/>
                          </a:solidFill>
                          <a:latin typeface="Calibri"/>
                          <a:ea typeface="MS PGothic"/>
                        </a:defRPr>
                      </a:lvl8pPr>
                      <a:lvl9pPr marL="3174138" algn="l" defTabSz="793535" rtl="0" eaLnBrk="1" latinLnBrk="0" hangingPunct="1">
                        <a:defRPr sz="1600" kern="1200">
                          <a:solidFill>
                            <a:schemeClr val="tx1"/>
                          </a:solidFill>
                          <a:latin typeface="Calibri"/>
                          <a:ea typeface="MS PGothic"/>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b="1" dirty="0">
                          <a:latin typeface="Calibri" panose="020F0502020204030204" pitchFamily="34" charset="0"/>
                          <a:cs typeface="Calibri" panose="020F0502020204030204" pitchFamily="34" charset="0"/>
                        </a:rPr>
                        <a:t>Third Party Cover</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000" b="1" kern="1200" dirty="0">
                          <a:latin typeface="Calibri" panose="020F0502020204030204" pitchFamily="34" charset="0"/>
                          <a:cs typeface="Calibri" panose="020F0502020204030204" pitchFamily="34" charset="0"/>
                        </a:rPr>
                        <a:t>3rd Party insurance coverage: defense and liability costs due to alleged harm caused to others by the insured.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000" b="1" i="0" kern="1200" dirty="0">
                          <a:solidFill>
                            <a:schemeClr val="tx1"/>
                          </a:solidFill>
                          <a:latin typeface="Calibri" panose="020F0502020204030204" pitchFamily="34" charset="0"/>
                          <a:ea typeface="MS PGothic"/>
                          <a:cs typeface="Calibri" panose="020F0502020204030204" pitchFamily="34" charset="0"/>
                        </a:rPr>
                        <a:t>Triggered</a:t>
                      </a:r>
                      <a:r>
                        <a:rPr lang="en-US" sz="1000" b="1" i="0" kern="1200" baseline="0" dirty="0">
                          <a:solidFill>
                            <a:schemeClr val="tx1"/>
                          </a:solidFill>
                          <a:latin typeface="Calibri" panose="020F0502020204030204" pitchFamily="34" charset="0"/>
                          <a:ea typeface="MS PGothic"/>
                          <a:cs typeface="Calibri" panose="020F0502020204030204" pitchFamily="34" charset="0"/>
                        </a:rPr>
                        <a:t> by a demand/lawsuit.</a:t>
                      </a:r>
                      <a:endParaRPr lang="en-US" sz="1000" b="1" i="0" kern="1200" dirty="0">
                        <a:solidFill>
                          <a:schemeClr val="tx1"/>
                        </a:solidFill>
                        <a:latin typeface="Calibri" panose="020F0502020204030204" pitchFamily="34" charset="0"/>
                        <a:ea typeface="MS PGothic"/>
                        <a:cs typeface="Calibri" panose="020F0502020204030204" pitchFamily="34" charset="0"/>
                      </a:endParaRPr>
                    </a:p>
                  </a:txBody>
                  <a:tcPr marL="60960" marR="60960" marT="60960" marB="60960" horzOverflow="overflow">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9623713"/>
                  </a:ext>
                </a:extLst>
              </a:tr>
              <a:tr h="1209524">
                <a:tc>
                  <a:txBody>
                    <a:bodyPr/>
                    <a:lstStyle>
                      <a:lvl1pPr marL="0" algn="l" defTabSz="793535" rtl="0" eaLnBrk="1" latinLnBrk="0" hangingPunct="1">
                        <a:defRPr sz="1600" kern="1200">
                          <a:solidFill>
                            <a:schemeClr val="tx1"/>
                          </a:solidFill>
                          <a:latin typeface="Calibri"/>
                          <a:ea typeface="MS PGothic"/>
                        </a:defRPr>
                      </a:lvl1pPr>
                      <a:lvl2pPr marL="396767" algn="l" defTabSz="793535" rtl="0" eaLnBrk="1" latinLnBrk="0" hangingPunct="1">
                        <a:defRPr sz="1600" kern="1200">
                          <a:solidFill>
                            <a:schemeClr val="tx1"/>
                          </a:solidFill>
                          <a:latin typeface="Calibri"/>
                          <a:ea typeface="MS PGothic"/>
                        </a:defRPr>
                      </a:lvl2pPr>
                      <a:lvl3pPr marL="793535" algn="l" defTabSz="793535" rtl="0" eaLnBrk="1" latinLnBrk="0" hangingPunct="1">
                        <a:defRPr sz="1600" kern="1200">
                          <a:solidFill>
                            <a:schemeClr val="tx1"/>
                          </a:solidFill>
                          <a:latin typeface="Calibri"/>
                          <a:ea typeface="MS PGothic"/>
                        </a:defRPr>
                      </a:lvl3pPr>
                      <a:lvl4pPr marL="1190302" algn="l" defTabSz="793535" rtl="0" eaLnBrk="1" latinLnBrk="0" hangingPunct="1">
                        <a:defRPr sz="1600" kern="1200">
                          <a:solidFill>
                            <a:schemeClr val="tx1"/>
                          </a:solidFill>
                          <a:latin typeface="Calibri"/>
                          <a:ea typeface="MS PGothic"/>
                        </a:defRPr>
                      </a:lvl4pPr>
                      <a:lvl5pPr marL="1587070" algn="l" defTabSz="793535" rtl="0" eaLnBrk="1" latinLnBrk="0" hangingPunct="1">
                        <a:defRPr sz="1600" kern="1200">
                          <a:solidFill>
                            <a:schemeClr val="tx1"/>
                          </a:solidFill>
                          <a:latin typeface="Calibri"/>
                          <a:ea typeface="MS PGothic"/>
                        </a:defRPr>
                      </a:lvl5pPr>
                      <a:lvl6pPr marL="1983835" algn="l" defTabSz="793535" rtl="0" eaLnBrk="1" latinLnBrk="0" hangingPunct="1">
                        <a:defRPr sz="1600" kern="1200">
                          <a:solidFill>
                            <a:schemeClr val="tx1"/>
                          </a:solidFill>
                          <a:latin typeface="Calibri"/>
                          <a:ea typeface="MS PGothic"/>
                        </a:defRPr>
                      </a:lvl6pPr>
                      <a:lvl7pPr marL="2380603" algn="l" defTabSz="793535" rtl="0" eaLnBrk="1" latinLnBrk="0" hangingPunct="1">
                        <a:defRPr sz="1600" kern="1200">
                          <a:solidFill>
                            <a:schemeClr val="tx1"/>
                          </a:solidFill>
                          <a:latin typeface="Calibri"/>
                          <a:ea typeface="MS PGothic"/>
                        </a:defRPr>
                      </a:lvl7pPr>
                      <a:lvl8pPr marL="2777370" algn="l" defTabSz="793535" rtl="0" eaLnBrk="1" latinLnBrk="0" hangingPunct="1">
                        <a:defRPr sz="1600" kern="1200">
                          <a:solidFill>
                            <a:schemeClr val="tx1"/>
                          </a:solidFill>
                          <a:latin typeface="Calibri"/>
                          <a:ea typeface="MS PGothic"/>
                        </a:defRPr>
                      </a:lvl8pPr>
                      <a:lvl9pPr marL="3174138" algn="l" defTabSz="793535" rtl="0" eaLnBrk="1" latinLnBrk="0" hangingPunct="1">
                        <a:defRPr sz="1600" kern="1200">
                          <a:solidFill>
                            <a:schemeClr val="tx1"/>
                          </a:solidFill>
                          <a:latin typeface="Calibri"/>
                          <a:ea typeface="MS PGothic"/>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b="1" u="none" strike="noStrike" cap="none" normalizeH="0" baseline="0" dirty="0">
                          <a:ln>
                            <a:noFill/>
                          </a:ln>
                          <a:effectLst/>
                          <a:latin typeface="Calibri" panose="020F0502020204030204" pitchFamily="34" charset="0"/>
                          <a:cs typeface="Calibri" panose="020F0502020204030204" pitchFamily="34" charset="0"/>
                        </a:rPr>
                        <a:t>Privacy / </a:t>
                      </a:r>
                      <a:r>
                        <a:rPr kumimoji="0" lang="en-US" sz="1000" b="1" u="none" strike="noStrike" kern="1200" cap="none" normalizeH="0" baseline="0" dirty="0">
                          <a:ln>
                            <a:noFill/>
                          </a:ln>
                          <a:effectLst/>
                          <a:latin typeface="Calibri" panose="020F0502020204030204" pitchFamily="34" charset="0"/>
                          <a:cs typeface="Calibri" panose="020F0502020204030204" pitchFamily="34" charset="0"/>
                        </a:rPr>
                        <a:t>Network Security </a:t>
                      </a:r>
                      <a:r>
                        <a:rPr kumimoji="0" lang="en-US" sz="1000" b="1" u="none" strike="noStrike" cap="none" normalizeH="0" baseline="0" dirty="0">
                          <a:ln>
                            <a:noFill/>
                          </a:ln>
                          <a:effectLst/>
                          <a:latin typeface="Calibri" panose="020F0502020204030204" pitchFamily="34" charset="0"/>
                          <a:cs typeface="Calibri" panose="020F0502020204030204" pitchFamily="34" charset="0"/>
                        </a:rPr>
                        <a:t>Liability</a:t>
                      </a:r>
                      <a:endParaRPr kumimoji="0" 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u="none" strike="noStrike" cap="none" normalizeH="0" baseline="0" dirty="0">
                          <a:ln>
                            <a:noFill/>
                          </a:ln>
                          <a:effectLst/>
                          <a:latin typeface="Calibri" panose="020F0502020204030204" pitchFamily="34" charset="0"/>
                          <a:cs typeface="Calibri" panose="020F0502020204030204" pitchFamily="34" charset="0"/>
                        </a:rPr>
                        <a:t>Failure to prevent unauthorized access /  disclosure of personally identifiable or confidential information; </a:t>
                      </a:r>
                    </a:p>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u="none" strike="noStrike" cap="none" normalizeH="0" baseline="0" dirty="0">
                          <a:ln>
                            <a:noFill/>
                          </a:ln>
                          <a:effectLst/>
                          <a:latin typeface="Calibri" panose="020F0502020204030204" pitchFamily="34" charset="0"/>
                          <a:cs typeface="Calibri" panose="020F0502020204030204" pitchFamily="34" charset="0"/>
                        </a:rPr>
                        <a:t>Failure of system security to prevent or mitigate a computer attack</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000" u="none" strike="noStrike" cap="none" normalizeH="0" baseline="0" dirty="0">
                          <a:ln>
                            <a:noFill/>
                          </a:ln>
                          <a:effectLst/>
                          <a:latin typeface="Calibri" panose="020F0502020204030204" pitchFamily="34" charset="0"/>
                          <a:cs typeface="Calibri" panose="020F0502020204030204" pitchFamily="34" charset="0"/>
                        </a:rPr>
                        <a:t>Liability and defense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000" u="none" strike="noStrike" cap="none" normalizeH="0" baseline="0" dirty="0">
                          <a:ln>
                            <a:noFill/>
                          </a:ln>
                          <a:effectLst/>
                          <a:latin typeface="Calibri" panose="020F0502020204030204" pitchFamily="34" charset="0"/>
                          <a:cs typeface="Calibri" panose="020F0502020204030204" pitchFamily="34" charset="0"/>
                        </a:rPr>
                        <a:t>Bank lawsuits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000" u="none" strike="noStrike" cap="none" normalizeH="0" baseline="0" dirty="0">
                          <a:ln>
                            <a:noFill/>
                          </a:ln>
                          <a:effectLst/>
                          <a:latin typeface="Calibri" panose="020F0502020204030204" pitchFamily="34" charset="0"/>
                          <a:cs typeface="Calibri" panose="020F0502020204030204" pitchFamily="34" charset="0"/>
                        </a:rPr>
                        <a:t>Consumer lawsuits</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u="none" strike="noStrike" cap="none" normalizeH="0" baseline="0" dirty="0">
                          <a:ln>
                            <a:noFill/>
                          </a:ln>
                          <a:effectLst/>
                          <a:latin typeface="Calibri" panose="020F0502020204030204" pitchFamily="34" charset="0"/>
                          <a:cs typeface="Calibri" panose="020F0502020204030204" pitchFamily="34" charset="0"/>
                        </a:rPr>
                        <a:t>A breach of your computer network leads to loss of sensitive customer information. Customers file suit against you for the failure to protect their private data.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u="none" strike="noStrike" cap="none" normalizeH="0" baseline="0" dirty="0">
                          <a:ln>
                            <a:noFill/>
                          </a:ln>
                          <a:effectLst/>
                          <a:latin typeface="Calibri" panose="020F0502020204030204" pitchFamily="34" charset="0"/>
                          <a:cs typeface="Calibri" panose="020F0502020204030204" pitchFamily="34" charset="0"/>
                        </a:rPr>
                        <a:t>Your network security fails to prevent a self-propagating  malware from being transmitted from your network to a third party.  You are sued for financial  damages incurred by 3</a:t>
                      </a:r>
                      <a:r>
                        <a:rPr kumimoji="0" lang="en-US" sz="1000" u="none" strike="noStrike" cap="none" normalizeH="0" baseline="30000" dirty="0">
                          <a:ln>
                            <a:noFill/>
                          </a:ln>
                          <a:effectLst/>
                          <a:latin typeface="Calibri" panose="020F0502020204030204" pitchFamily="34" charset="0"/>
                          <a:cs typeface="Calibri" panose="020F0502020204030204" pitchFamily="34" charset="0"/>
                        </a:rPr>
                        <a:t>rd</a:t>
                      </a:r>
                      <a:r>
                        <a:rPr kumimoji="0" lang="en-US" sz="1000" u="none" strike="noStrike" cap="none" normalizeH="0" baseline="0" dirty="0">
                          <a:ln>
                            <a:noFill/>
                          </a:ln>
                          <a:effectLst/>
                          <a:latin typeface="Calibri" panose="020F0502020204030204" pitchFamily="34" charset="0"/>
                          <a:cs typeface="Calibri" panose="020F0502020204030204" pitchFamily="34" charset="0"/>
                        </a:rPr>
                        <a:t> parties, like banks that incurred costs to re-issue bank cards to impacted individuals.</a:t>
                      </a:r>
                      <a:endParaRPr lang="en-US" sz="1000" dirty="0">
                        <a:solidFill>
                          <a:schemeClr val="tx1"/>
                        </a:solidFill>
                        <a:latin typeface="Calibri" panose="020F0502020204030204" pitchFamily="34" charset="0"/>
                        <a:cs typeface="Calibri" panose="020F0502020204030204" pitchFamily="34" charset="0"/>
                      </a:endParaRPr>
                    </a:p>
                  </a:txBody>
                  <a:tcPr marL="60960" marR="60960" marT="60960" marB="60960" anchor="ctr" horzOverflow="overflow"/>
                </a:tc>
                <a:extLst>
                  <a:ext uri="{0D108BD9-81ED-4DB2-BD59-A6C34878D82A}">
                    <a16:rowId xmlns:a16="http://schemas.microsoft.com/office/drawing/2014/main" val="10001"/>
                  </a:ext>
                </a:extLst>
              </a:tr>
              <a:tr h="934632">
                <a:tc>
                  <a:txBody>
                    <a:bodyPr/>
                    <a:lstStyle>
                      <a:lvl1pPr marL="0" algn="l" defTabSz="793535" rtl="0" eaLnBrk="1" latinLnBrk="0" hangingPunct="1">
                        <a:defRPr sz="1600" kern="1200">
                          <a:solidFill>
                            <a:schemeClr val="tx1"/>
                          </a:solidFill>
                          <a:latin typeface="Calibri"/>
                          <a:ea typeface="MS PGothic"/>
                        </a:defRPr>
                      </a:lvl1pPr>
                      <a:lvl2pPr marL="396767" algn="l" defTabSz="793535" rtl="0" eaLnBrk="1" latinLnBrk="0" hangingPunct="1">
                        <a:defRPr sz="1600" kern="1200">
                          <a:solidFill>
                            <a:schemeClr val="tx1"/>
                          </a:solidFill>
                          <a:latin typeface="Calibri"/>
                          <a:ea typeface="MS PGothic"/>
                        </a:defRPr>
                      </a:lvl2pPr>
                      <a:lvl3pPr marL="793535" algn="l" defTabSz="793535" rtl="0" eaLnBrk="1" latinLnBrk="0" hangingPunct="1">
                        <a:defRPr sz="1600" kern="1200">
                          <a:solidFill>
                            <a:schemeClr val="tx1"/>
                          </a:solidFill>
                          <a:latin typeface="Calibri"/>
                          <a:ea typeface="MS PGothic"/>
                        </a:defRPr>
                      </a:lvl3pPr>
                      <a:lvl4pPr marL="1190302" algn="l" defTabSz="793535" rtl="0" eaLnBrk="1" latinLnBrk="0" hangingPunct="1">
                        <a:defRPr sz="1600" kern="1200">
                          <a:solidFill>
                            <a:schemeClr val="tx1"/>
                          </a:solidFill>
                          <a:latin typeface="Calibri"/>
                          <a:ea typeface="MS PGothic"/>
                        </a:defRPr>
                      </a:lvl4pPr>
                      <a:lvl5pPr marL="1587070" algn="l" defTabSz="793535" rtl="0" eaLnBrk="1" latinLnBrk="0" hangingPunct="1">
                        <a:defRPr sz="1600" kern="1200">
                          <a:solidFill>
                            <a:schemeClr val="tx1"/>
                          </a:solidFill>
                          <a:latin typeface="Calibri"/>
                          <a:ea typeface="MS PGothic"/>
                        </a:defRPr>
                      </a:lvl5pPr>
                      <a:lvl6pPr marL="1983835" algn="l" defTabSz="793535" rtl="0" eaLnBrk="1" latinLnBrk="0" hangingPunct="1">
                        <a:defRPr sz="1600" kern="1200">
                          <a:solidFill>
                            <a:schemeClr val="tx1"/>
                          </a:solidFill>
                          <a:latin typeface="Calibri"/>
                          <a:ea typeface="MS PGothic"/>
                        </a:defRPr>
                      </a:lvl6pPr>
                      <a:lvl7pPr marL="2380603" algn="l" defTabSz="793535" rtl="0" eaLnBrk="1" latinLnBrk="0" hangingPunct="1">
                        <a:defRPr sz="1600" kern="1200">
                          <a:solidFill>
                            <a:schemeClr val="tx1"/>
                          </a:solidFill>
                          <a:latin typeface="Calibri"/>
                          <a:ea typeface="MS PGothic"/>
                        </a:defRPr>
                      </a:lvl7pPr>
                      <a:lvl8pPr marL="2777370" algn="l" defTabSz="793535" rtl="0" eaLnBrk="1" latinLnBrk="0" hangingPunct="1">
                        <a:defRPr sz="1600" kern="1200">
                          <a:solidFill>
                            <a:schemeClr val="tx1"/>
                          </a:solidFill>
                          <a:latin typeface="Calibri"/>
                          <a:ea typeface="MS PGothic"/>
                        </a:defRPr>
                      </a:lvl8pPr>
                      <a:lvl9pPr marL="3174138" algn="l" defTabSz="793535" rtl="0" eaLnBrk="1" latinLnBrk="0" hangingPunct="1">
                        <a:defRPr sz="1600" kern="1200">
                          <a:solidFill>
                            <a:schemeClr val="tx1"/>
                          </a:solidFill>
                          <a:latin typeface="Calibri"/>
                          <a:ea typeface="MS PGothic"/>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b="1" u="none" strike="noStrike" cap="none" normalizeH="0" baseline="0" dirty="0">
                          <a:ln>
                            <a:noFill/>
                          </a:ln>
                          <a:effectLst/>
                          <a:latin typeface="Calibri" panose="020F0502020204030204" pitchFamily="34" charset="0"/>
                          <a:cs typeface="Calibri" panose="020F0502020204030204" pitchFamily="34" charset="0"/>
                        </a:rPr>
                        <a:t>Privacy Regulatory Defense Costs &amp; PCI Fines &amp; Penalties</a:t>
                      </a:r>
                      <a:endParaRPr kumimoji="0" 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Investigations and related fines or penalties assessed by Regulators or</a:t>
                      </a:r>
                      <a:r>
                        <a:rPr lang="en-US" sz="1000" baseline="0" dirty="0">
                          <a:latin typeface="Calibri" panose="020F0502020204030204" pitchFamily="34" charset="0"/>
                          <a:cs typeface="Calibri" panose="020F0502020204030204" pitchFamily="34" charset="0"/>
                        </a:rPr>
                        <a:t> for violation of PCI data security standards</a:t>
                      </a:r>
                      <a:endParaRPr lang="en-US" sz="1000" b="1" dirty="0">
                        <a:solidFill>
                          <a:schemeClr val="tx1"/>
                        </a:solidFill>
                        <a:latin typeface="Calibri" panose="020F0502020204030204" pitchFamily="34" charset="0"/>
                        <a:ea typeface="+mn-ea"/>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000" u="none" strike="noStrike" cap="none" normalizeH="0" baseline="0" dirty="0">
                          <a:ln>
                            <a:noFill/>
                          </a:ln>
                          <a:effectLst/>
                          <a:latin typeface="Calibri" panose="020F0502020204030204" pitchFamily="34" charset="0"/>
                          <a:cs typeface="Calibri" panose="020F0502020204030204" pitchFamily="34" charset="0"/>
                        </a:rPr>
                        <a:t>Liability and defense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000" u="none" strike="noStrike" cap="none" normalizeH="0" baseline="0" dirty="0">
                          <a:ln>
                            <a:noFill/>
                          </a:ln>
                          <a:effectLst/>
                          <a:latin typeface="Calibri" panose="020F0502020204030204" pitchFamily="34" charset="0"/>
                          <a:cs typeface="Calibri" panose="020F0502020204030204" pitchFamily="34" charset="0"/>
                        </a:rPr>
                        <a:t>PCI / PHI / regulatory fines and penalties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sz="1000" u="none" strike="noStrike" cap="none" normalizeH="0" baseline="0" dirty="0">
                          <a:ln>
                            <a:noFill/>
                          </a:ln>
                          <a:effectLst/>
                          <a:latin typeface="Calibri" panose="020F0502020204030204" pitchFamily="34" charset="0"/>
                          <a:cs typeface="Calibri" panose="020F0502020204030204" pitchFamily="34" charset="0"/>
                        </a:rPr>
                        <a:t>Prep costs to testify before regulators</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u="none" strike="noStrike" cap="none" normalizeH="0" baseline="0" dirty="0">
                          <a:ln>
                            <a:noFill/>
                          </a:ln>
                          <a:effectLst/>
                          <a:latin typeface="Calibri" panose="020F0502020204030204" pitchFamily="34" charset="0"/>
                          <a:cs typeface="Calibri" panose="020F0502020204030204" pitchFamily="34" charset="0"/>
                        </a:rPr>
                        <a:t>A data breach leads to an investigation by a regulator such as the Office Of Civil Rights (OCR) for a breach of sensitive healthcare information leading to a HIPAA violation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u="none" strike="noStrike" cap="none" normalizeH="0" baseline="0" dirty="0">
                          <a:ln>
                            <a:noFill/>
                          </a:ln>
                          <a:effectLst/>
                          <a:latin typeface="Calibri" panose="020F0502020204030204" pitchFamily="34" charset="0"/>
                          <a:cs typeface="Calibri" panose="020F0502020204030204" pitchFamily="34" charset="0"/>
                        </a:rPr>
                        <a:t>A EU data protection authority investigates a potential GDPR violation.</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0512" marR="60512" marT="62345" marB="62345" anchor="ctr" horzOverflow="overflow"/>
                </a:tc>
                <a:extLst>
                  <a:ext uri="{0D108BD9-81ED-4DB2-BD59-A6C34878D82A}">
                    <a16:rowId xmlns:a16="http://schemas.microsoft.com/office/drawing/2014/main" val="10002"/>
                  </a:ext>
                </a:extLst>
              </a:tr>
              <a:tr h="1026262">
                <a:tc>
                  <a:txBody>
                    <a:bodyPr/>
                    <a:lstStyle>
                      <a:lvl1pPr marL="0" algn="l" defTabSz="793535" rtl="0" eaLnBrk="1" latinLnBrk="0" hangingPunct="1">
                        <a:defRPr sz="1600" kern="1200">
                          <a:solidFill>
                            <a:schemeClr val="tx1"/>
                          </a:solidFill>
                          <a:latin typeface="Calibri"/>
                          <a:ea typeface="MS PGothic"/>
                        </a:defRPr>
                      </a:lvl1pPr>
                      <a:lvl2pPr marL="396767" algn="l" defTabSz="793535" rtl="0" eaLnBrk="1" latinLnBrk="0" hangingPunct="1">
                        <a:defRPr sz="1600" kern="1200">
                          <a:solidFill>
                            <a:schemeClr val="tx1"/>
                          </a:solidFill>
                          <a:latin typeface="Calibri"/>
                          <a:ea typeface="MS PGothic"/>
                        </a:defRPr>
                      </a:lvl2pPr>
                      <a:lvl3pPr marL="793535" algn="l" defTabSz="793535" rtl="0" eaLnBrk="1" latinLnBrk="0" hangingPunct="1">
                        <a:defRPr sz="1600" kern="1200">
                          <a:solidFill>
                            <a:schemeClr val="tx1"/>
                          </a:solidFill>
                          <a:latin typeface="Calibri"/>
                          <a:ea typeface="MS PGothic"/>
                        </a:defRPr>
                      </a:lvl3pPr>
                      <a:lvl4pPr marL="1190302" algn="l" defTabSz="793535" rtl="0" eaLnBrk="1" latinLnBrk="0" hangingPunct="1">
                        <a:defRPr sz="1600" kern="1200">
                          <a:solidFill>
                            <a:schemeClr val="tx1"/>
                          </a:solidFill>
                          <a:latin typeface="Calibri"/>
                          <a:ea typeface="MS PGothic"/>
                        </a:defRPr>
                      </a:lvl4pPr>
                      <a:lvl5pPr marL="1587070" algn="l" defTabSz="793535" rtl="0" eaLnBrk="1" latinLnBrk="0" hangingPunct="1">
                        <a:defRPr sz="1600" kern="1200">
                          <a:solidFill>
                            <a:schemeClr val="tx1"/>
                          </a:solidFill>
                          <a:latin typeface="Calibri"/>
                          <a:ea typeface="MS PGothic"/>
                        </a:defRPr>
                      </a:lvl5pPr>
                      <a:lvl6pPr marL="1983835" algn="l" defTabSz="793535" rtl="0" eaLnBrk="1" latinLnBrk="0" hangingPunct="1">
                        <a:defRPr sz="1600" kern="1200">
                          <a:solidFill>
                            <a:schemeClr val="tx1"/>
                          </a:solidFill>
                          <a:latin typeface="Calibri"/>
                          <a:ea typeface="MS PGothic"/>
                        </a:defRPr>
                      </a:lvl6pPr>
                      <a:lvl7pPr marL="2380603" algn="l" defTabSz="793535" rtl="0" eaLnBrk="1" latinLnBrk="0" hangingPunct="1">
                        <a:defRPr sz="1600" kern="1200">
                          <a:solidFill>
                            <a:schemeClr val="tx1"/>
                          </a:solidFill>
                          <a:latin typeface="Calibri"/>
                          <a:ea typeface="MS PGothic"/>
                        </a:defRPr>
                      </a:lvl7pPr>
                      <a:lvl8pPr marL="2777370" algn="l" defTabSz="793535" rtl="0" eaLnBrk="1" latinLnBrk="0" hangingPunct="1">
                        <a:defRPr sz="1600" kern="1200">
                          <a:solidFill>
                            <a:schemeClr val="tx1"/>
                          </a:solidFill>
                          <a:latin typeface="Calibri"/>
                          <a:ea typeface="MS PGothic"/>
                        </a:defRPr>
                      </a:lvl8pPr>
                      <a:lvl9pPr marL="3174138" algn="l" defTabSz="793535" rtl="0" eaLnBrk="1" latinLnBrk="0" hangingPunct="1">
                        <a:defRPr sz="1600" kern="1200">
                          <a:solidFill>
                            <a:schemeClr val="tx1"/>
                          </a:solidFill>
                          <a:latin typeface="Calibri"/>
                          <a:ea typeface="MS PGothic"/>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b="1" u="none" strike="noStrike" cap="none" normalizeH="0" baseline="0" dirty="0">
                          <a:ln>
                            <a:noFill/>
                          </a:ln>
                          <a:effectLst/>
                          <a:latin typeface="Calibri" panose="020F0502020204030204" pitchFamily="34" charset="0"/>
                          <a:cs typeface="Calibri" panose="020F0502020204030204" pitchFamily="34" charset="0"/>
                        </a:rPr>
                        <a:t>Media Liability </a:t>
                      </a:r>
                      <a:endParaRPr kumimoji="0" 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u="none" strike="noStrike" kern="1200" cap="none" normalizeH="0" baseline="0" dirty="0">
                          <a:ln>
                            <a:noFill/>
                          </a:ln>
                          <a:effectLst/>
                          <a:latin typeface="Calibri" panose="020F0502020204030204" pitchFamily="34" charset="0"/>
                          <a:cs typeface="Calibri" panose="020F0502020204030204" pitchFamily="34" charset="0"/>
                        </a:rPr>
                        <a:t>Including but not limited to: libel, slander, product disparagement, misappropriation of name or likeness, plagiarism, copyright infringement, etc.</a:t>
                      </a:r>
                      <a:endParaRPr lang="en-US" sz="1000" b="1" i="0" u="none" strike="noStrike" kern="1200" baseline="0" dirty="0">
                        <a:solidFill>
                          <a:srgbClr val="F58333"/>
                        </a:solidFill>
                        <a:latin typeface="Calibri" panose="020F0502020204030204" pitchFamily="34" charset="0"/>
                        <a:ea typeface="+mn-ea"/>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u="none" strike="noStrike" cap="none" normalizeH="0" baseline="0" dirty="0">
                          <a:ln>
                            <a:noFill/>
                          </a:ln>
                          <a:effectLst/>
                          <a:latin typeface="Calibri" panose="020F0502020204030204" pitchFamily="34" charset="0"/>
                          <a:cs typeface="Calibri" panose="020F0502020204030204" pitchFamily="34" charset="0"/>
                        </a:rPr>
                        <a:t>Liability and defense</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u="none" strike="noStrike" kern="1200" cap="none" normalizeH="0" baseline="0" dirty="0">
                          <a:ln>
                            <a:noFill/>
                          </a:ln>
                          <a:effectLst/>
                          <a:latin typeface="Calibri" panose="020F0502020204030204" pitchFamily="34" charset="0"/>
                          <a:cs typeface="Calibri" panose="020F0502020204030204" pitchFamily="34" charset="0"/>
                        </a:rPr>
                        <a:t>You are sued by a competitor when your CEO posts disparaging comments about the competitor on a social media site.</a:t>
                      </a:r>
                      <a:endParaRPr kumimoji="0" lang="en-US" sz="10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60512" marR="60512" marT="62345" marB="62345" anchor="ctr" horzOverflow="overflow"/>
                </a:tc>
                <a:extLst>
                  <a:ext uri="{0D108BD9-81ED-4DB2-BD59-A6C34878D82A}">
                    <a16:rowId xmlns:a16="http://schemas.microsoft.com/office/drawing/2014/main" val="10003"/>
                  </a:ext>
                </a:extLst>
              </a:tr>
              <a:tr h="934632">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000" b="1" u="none" strike="noStrike" cap="none" normalizeH="0" baseline="0" dirty="0">
                          <a:ln>
                            <a:noFill/>
                          </a:ln>
                          <a:effectLst/>
                          <a:latin typeface="Calibri" panose="020F0502020204030204" pitchFamily="34" charset="0"/>
                          <a:cs typeface="Calibri" panose="020F0502020204030204" pitchFamily="34" charset="0"/>
                        </a:rPr>
                        <a:t>Tech E&amp;O</a:t>
                      </a:r>
                      <a:endParaRPr kumimoji="0" 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000" u="none" strike="noStrike" cap="none" normalizeH="0" baseline="0" dirty="0">
                          <a:ln>
                            <a:noFill/>
                          </a:ln>
                          <a:effectLst/>
                          <a:latin typeface="Calibri" panose="020F0502020204030204" pitchFamily="34" charset="0"/>
                          <a:cs typeface="Calibri" panose="020F0502020204030204" pitchFamily="34" charset="0"/>
                        </a:rPr>
                        <a:t>Acts, errors or omissions in the performance of technology services to others for a fee; or the failure of technology products to perform as intended – resulting in a financial loss.</a:t>
                      </a:r>
                      <a:endParaRPr lang="en-US" sz="1000" dirty="0">
                        <a:solidFill>
                          <a:schemeClr val="tx1"/>
                        </a:solidFill>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u="none" strike="noStrike" cap="none" normalizeH="0" baseline="0" dirty="0">
                          <a:ln>
                            <a:noFill/>
                          </a:ln>
                          <a:effectLst/>
                          <a:latin typeface="Calibri" panose="020F0502020204030204" pitchFamily="34" charset="0"/>
                          <a:cs typeface="Calibri" panose="020F0502020204030204" pitchFamily="34" charset="0"/>
                        </a:rPr>
                        <a:t>Liability and defense</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0960" marR="60960" marT="60960" marB="60960" anchor="ctr" horzOverflow="overflow"/>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000" u="none" strike="noStrike" cap="none" normalizeH="0" baseline="0" dirty="0">
                          <a:ln>
                            <a:noFill/>
                          </a:ln>
                          <a:effectLst/>
                          <a:latin typeface="Calibri" panose="020F0502020204030204" pitchFamily="34" charset="0"/>
                          <a:cs typeface="Calibri" panose="020F0502020204030204" pitchFamily="34" charset="0"/>
                        </a:rPr>
                        <a:t>There is an error in the code that runs your hardware product which prevents it from operating properly.  Because your customer cannot use the product, they sue you for breach of contract and other financial damages.</a:t>
                      </a:r>
                      <a:endParaRPr kumimoji="0" lang="en-US" sz="1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0512" marR="60512" marT="62345" marB="62345"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79895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347713" cy="685800"/>
          </a:xfrm>
        </p:spPr>
        <p:txBody>
          <a:bodyPr/>
          <a:lstStyle/>
          <a:p>
            <a:r>
              <a:rPr lang="en-US" dirty="0">
                <a:solidFill>
                  <a:schemeClr val="bg1"/>
                </a:solidFill>
              </a:rPr>
              <a:t>Cyber Liability Pricing</a:t>
            </a:r>
          </a:p>
        </p:txBody>
      </p:sp>
      <p:graphicFrame>
        <p:nvGraphicFramePr>
          <p:cNvPr id="5" name="Table 4"/>
          <p:cNvGraphicFramePr>
            <a:graphicFrameLocks noGrp="1"/>
          </p:cNvGraphicFramePr>
          <p:nvPr>
            <p:extLst>
              <p:ext uri="{D42A27DB-BD31-4B8C-83A1-F6EECF244321}">
                <p14:modId xmlns:p14="http://schemas.microsoft.com/office/powerpoint/2010/main" val="1080076425"/>
              </p:ext>
            </p:extLst>
          </p:nvPr>
        </p:nvGraphicFramePr>
        <p:xfrm>
          <a:off x="914400" y="1066800"/>
          <a:ext cx="7391399" cy="1646917"/>
        </p:xfrm>
        <a:graphic>
          <a:graphicData uri="http://schemas.openxmlformats.org/drawingml/2006/table">
            <a:tbl>
              <a:tblPr>
                <a:tableStyleId>{C4B1156A-380E-4F78-BDF5-A606A8083BF9}</a:tableStyleId>
              </a:tblPr>
              <a:tblGrid>
                <a:gridCol w="1841420">
                  <a:extLst>
                    <a:ext uri="{9D8B030D-6E8A-4147-A177-3AD203B41FA5}">
                      <a16:colId xmlns:a16="http://schemas.microsoft.com/office/drawing/2014/main" val="20000"/>
                    </a:ext>
                  </a:extLst>
                </a:gridCol>
                <a:gridCol w="2029163">
                  <a:extLst>
                    <a:ext uri="{9D8B030D-6E8A-4147-A177-3AD203B41FA5}">
                      <a16:colId xmlns:a16="http://schemas.microsoft.com/office/drawing/2014/main" val="20001"/>
                    </a:ext>
                  </a:extLst>
                </a:gridCol>
                <a:gridCol w="1779697">
                  <a:extLst>
                    <a:ext uri="{9D8B030D-6E8A-4147-A177-3AD203B41FA5}">
                      <a16:colId xmlns:a16="http://schemas.microsoft.com/office/drawing/2014/main" val="20002"/>
                    </a:ext>
                  </a:extLst>
                </a:gridCol>
                <a:gridCol w="853842">
                  <a:extLst>
                    <a:ext uri="{9D8B030D-6E8A-4147-A177-3AD203B41FA5}">
                      <a16:colId xmlns:a16="http://schemas.microsoft.com/office/drawing/2014/main" val="20003"/>
                    </a:ext>
                  </a:extLst>
                </a:gridCol>
                <a:gridCol w="887277">
                  <a:extLst>
                    <a:ext uri="{9D8B030D-6E8A-4147-A177-3AD203B41FA5}">
                      <a16:colId xmlns:a16="http://schemas.microsoft.com/office/drawing/2014/main" val="20004"/>
                    </a:ext>
                  </a:extLst>
                </a:gridCol>
              </a:tblGrid>
              <a:tr h="559686">
                <a:tc>
                  <a:txBody>
                    <a:bodyPr/>
                    <a:lstStyle/>
                    <a:p>
                      <a:pPr algn="ctr" fontAlgn="ctr"/>
                      <a:r>
                        <a:rPr lang="en-US" sz="1000" b="1" u="none" strike="noStrike" dirty="0">
                          <a:effectLst/>
                          <a:latin typeface="Calibri" panose="020F0502020204030204" pitchFamily="34" charset="0"/>
                          <a:cs typeface="Calibri" panose="020F0502020204030204" pitchFamily="34" charset="0"/>
                        </a:rPr>
                        <a:t>Third Party Liability Insuring</a:t>
                      </a:r>
                      <a:br>
                        <a:rPr lang="en-US" sz="1000" b="1" u="none" strike="noStrike" dirty="0">
                          <a:effectLst/>
                          <a:latin typeface="Calibri" panose="020F0502020204030204" pitchFamily="34" charset="0"/>
                          <a:cs typeface="Calibri" panose="020F0502020204030204" pitchFamily="34" charset="0"/>
                        </a:rPr>
                      </a:br>
                      <a:r>
                        <a:rPr lang="en-US" sz="1000" b="1" u="none" strike="noStrike" dirty="0">
                          <a:effectLst/>
                          <a:latin typeface="Calibri" panose="020F0502020204030204" pitchFamily="34" charset="0"/>
                          <a:cs typeface="Calibri" panose="020F0502020204030204" pitchFamily="34" charset="0"/>
                        </a:rPr>
                        <a:t>Agreements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6631" marR="6631" marT="6631" marB="0" anchor="ctr">
                    <a:solidFill>
                      <a:schemeClr val="accent4">
                        <a:lumMod val="60000"/>
                        <a:lumOff val="40000"/>
                      </a:schemeClr>
                    </a:solidFill>
                  </a:tcPr>
                </a:tc>
                <a:tc>
                  <a:txBody>
                    <a:bodyPr/>
                    <a:lstStyle/>
                    <a:p>
                      <a:pPr algn="ctr" fontAlgn="ctr"/>
                      <a:r>
                        <a:rPr lang="en-US" sz="1000" b="1" u="none" strike="noStrike" dirty="0">
                          <a:effectLst/>
                          <a:latin typeface="Calibri" panose="020F0502020204030204" pitchFamily="34" charset="0"/>
                          <a:cs typeface="Calibri" panose="020F0502020204030204" pitchFamily="34" charset="0"/>
                        </a:rPr>
                        <a:t>Limit</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6631" marR="656504" marT="6631" marB="0" anchor="ctr">
                    <a:solidFill>
                      <a:schemeClr val="accent4">
                        <a:lumMod val="60000"/>
                        <a:lumOff val="40000"/>
                      </a:schemeClr>
                    </a:solidFill>
                  </a:tcPr>
                </a:tc>
                <a:tc>
                  <a:txBody>
                    <a:bodyPr/>
                    <a:lstStyle/>
                    <a:p>
                      <a:pPr algn="ctr" fontAlgn="ctr"/>
                      <a:r>
                        <a:rPr lang="en-US" sz="1000" b="1" u="none" strike="noStrike">
                          <a:effectLst/>
                          <a:latin typeface="Calibri" panose="020F0502020204030204" pitchFamily="34" charset="0"/>
                          <a:cs typeface="Calibri" panose="020F0502020204030204" pitchFamily="34" charset="0"/>
                        </a:rPr>
                        <a:t>Retention</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6631" marR="179046" marT="6631" marB="0" anchor="ctr">
                    <a:solidFill>
                      <a:schemeClr val="accent4">
                        <a:lumMod val="60000"/>
                        <a:lumOff val="40000"/>
                      </a:schemeClr>
                    </a:solidFill>
                  </a:tcPr>
                </a:tc>
                <a:tc>
                  <a:txBody>
                    <a:bodyPr/>
                    <a:lstStyle/>
                    <a:p>
                      <a:pPr algn="ctr" fontAlgn="ctr"/>
                      <a:r>
                        <a:rPr lang="en-US" sz="1000" b="1" u="none" strike="noStrike">
                          <a:effectLst/>
                          <a:latin typeface="Calibri" panose="020F0502020204030204" pitchFamily="34" charset="0"/>
                          <a:cs typeface="Calibri" panose="020F0502020204030204" pitchFamily="34" charset="0"/>
                        </a:rPr>
                        <a:t>Continuity Date</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6631" marR="6631" marT="6631" marB="0" anchor="ctr">
                    <a:solidFill>
                      <a:schemeClr val="accent4">
                        <a:lumMod val="60000"/>
                        <a:lumOff val="40000"/>
                      </a:schemeClr>
                    </a:solidFill>
                  </a:tcPr>
                </a:tc>
                <a:tc>
                  <a:txBody>
                    <a:bodyPr/>
                    <a:lstStyle/>
                    <a:p>
                      <a:pPr algn="l" fontAlgn="ctr"/>
                      <a:r>
                        <a:rPr lang="en-US" sz="1000" b="1" u="none" strike="noStrike" dirty="0">
                          <a:effectLst/>
                          <a:latin typeface="Calibri" panose="020F0502020204030204" pitchFamily="34" charset="0"/>
                          <a:cs typeface="Calibri" panose="020F0502020204030204" pitchFamily="34" charset="0"/>
                        </a:rPr>
                        <a:t>Prior &amp; Pending Proceeding Date</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238729" marR="6631" marT="6631" marB="0" anchor="ctr">
                    <a:solidFill>
                      <a:schemeClr val="accent4">
                        <a:lumMod val="60000"/>
                        <a:lumOff val="40000"/>
                      </a:schemeClr>
                    </a:solidFill>
                  </a:tcPr>
                </a:tc>
                <a:extLst>
                  <a:ext uri="{0D108BD9-81ED-4DB2-BD59-A6C34878D82A}">
                    <a16:rowId xmlns:a16="http://schemas.microsoft.com/office/drawing/2014/main" val="10001"/>
                  </a:ext>
                </a:extLst>
              </a:tr>
              <a:tr h="342841">
                <a:tc>
                  <a:txBody>
                    <a:bodyPr/>
                    <a:lstStyle/>
                    <a:p>
                      <a:pPr algn="l" fontAlgn="t"/>
                      <a:r>
                        <a:rPr lang="en-US" sz="1000" u="none" strike="noStrike" dirty="0">
                          <a:effectLst/>
                          <a:latin typeface="Calibri" panose="020F0502020204030204" pitchFamily="34" charset="0"/>
                          <a:cs typeface="Calibri" panose="020F0502020204030204" pitchFamily="34" charset="0"/>
                        </a:rPr>
                        <a:t>A. Network and Information Security</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6631" marR="6631" marT="6631" marB="0"/>
                </a:tc>
                <a:tc>
                  <a:txBody>
                    <a:bodyPr/>
                    <a:lstStyle/>
                    <a:p>
                      <a:pPr algn="ctr" fontAlgn="t"/>
                      <a:r>
                        <a:rPr lang="en-US" sz="1000" u="none" strike="noStrike" dirty="0">
                          <a:effectLst/>
                          <a:latin typeface="Calibri" panose="020F0502020204030204" pitchFamily="34" charset="0"/>
                          <a:cs typeface="Calibri" panose="020F0502020204030204" pitchFamily="34" charset="0"/>
                        </a:rPr>
                        <a:t>$1,000,000 for each Claim</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6631" marR="6631" marT="6631" marB="0" anchor="ctr"/>
                </a:tc>
                <a:tc>
                  <a:txBody>
                    <a:bodyPr/>
                    <a:lstStyle/>
                    <a:p>
                      <a:pPr algn="ctr" fontAlgn="t"/>
                      <a:r>
                        <a:rPr lang="en-US" sz="1000" u="none" strike="noStrike" dirty="0">
                          <a:effectLst/>
                          <a:latin typeface="Calibri" panose="020F0502020204030204" pitchFamily="34" charset="0"/>
                          <a:cs typeface="Calibri" panose="020F0502020204030204" pitchFamily="34" charset="0"/>
                        </a:rPr>
                        <a:t>$1,000 for each</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Claim</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6631" marR="6631" marT="6631" marB="0" anchor="ctr"/>
                </a:tc>
                <a:tc rowSpan="3">
                  <a:txBody>
                    <a:bodyPr/>
                    <a:lstStyle/>
                    <a:p>
                      <a:pPr algn="ctr" fontAlgn="t"/>
                      <a:r>
                        <a:rPr lang="en-US" sz="1000" u="none" strike="noStrike" dirty="0">
                          <a:effectLst/>
                          <a:latin typeface="Calibri" panose="020F0502020204030204" pitchFamily="34" charset="0"/>
                          <a:cs typeface="Calibri" panose="020F0502020204030204" pitchFamily="34" charset="0"/>
                        </a:rPr>
                        <a:t>Inception</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6631" marR="6631" marT="6631" marB="0"/>
                </a:tc>
                <a:tc rowSpan="3">
                  <a:txBody>
                    <a:bodyPr/>
                    <a:lstStyle/>
                    <a:p>
                      <a:pPr algn="ctr" fontAlgn="t"/>
                      <a:r>
                        <a:rPr lang="en-US" sz="1000" u="none" strike="noStrike" dirty="0">
                          <a:effectLst/>
                          <a:latin typeface="Calibri" panose="020F0502020204030204" pitchFamily="34" charset="0"/>
                          <a:cs typeface="Calibri" panose="020F0502020204030204" pitchFamily="34" charset="0"/>
                        </a:rPr>
                        <a:t>Inception</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6631" marR="6631" marT="6631" marB="0"/>
                </a:tc>
                <a:extLst>
                  <a:ext uri="{0D108BD9-81ED-4DB2-BD59-A6C34878D82A}">
                    <a16:rowId xmlns:a16="http://schemas.microsoft.com/office/drawing/2014/main" val="10002"/>
                  </a:ext>
                </a:extLst>
              </a:tr>
              <a:tr h="342841">
                <a:tc>
                  <a:txBody>
                    <a:bodyPr/>
                    <a:lstStyle/>
                    <a:p>
                      <a:pPr algn="l" fontAlgn="t"/>
                      <a:r>
                        <a:rPr lang="en-US" sz="1000" u="none" strike="noStrike" dirty="0">
                          <a:effectLst/>
                          <a:latin typeface="Calibri" panose="020F0502020204030204" pitchFamily="34" charset="0"/>
                          <a:cs typeface="Calibri" panose="020F0502020204030204" pitchFamily="34" charset="0"/>
                        </a:rPr>
                        <a:t>B. Communication and Media Liability</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6631" marR="6631" marT="6631" marB="0"/>
                </a:tc>
                <a:tc>
                  <a:txBody>
                    <a:bodyPr/>
                    <a:lstStyle/>
                    <a:p>
                      <a:pPr algn="ctr" fontAlgn="t"/>
                      <a:r>
                        <a:rPr lang="en-US" sz="1000" u="none" strike="noStrike">
                          <a:effectLst/>
                          <a:latin typeface="Calibri" panose="020F0502020204030204" pitchFamily="34" charset="0"/>
                          <a:cs typeface="Calibri" panose="020F0502020204030204" pitchFamily="34" charset="0"/>
                        </a:rPr>
                        <a:t>$1,000,000 for each Claim</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6631" marR="6631" marT="6631" marB="0" anchor="ctr"/>
                </a:tc>
                <a:tc>
                  <a:txBody>
                    <a:bodyPr/>
                    <a:lstStyle/>
                    <a:p>
                      <a:pPr algn="ctr" fontAlgn="t"/>
                      <a:r>
                        <a:rPr lang="en-US" sz="1000" u="none" strike="noStrike" dirty="0">
                          <a:effectLst/>
                          <a:latin typeface="Calibri" panose="020F0502020204030204" pitchFamily="34" charset="0"/>
                          <a:cs typeface="Calibri" panose="020F0502020204030204" pitchFamily="34" charset="0"/>
                        </a:rPr>
                        <a:t>$1,000 for each</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Claim</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6631" marR="6631" marT="663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45004">
                <a:tc>
                  <a:txBody>
                    <a:bodyPr/>
                    <a:lstStyle/>
                    <a:p>
                      <a:pPr algn="l" fontAlgn="t"/>
                      <a:r>
                        <a:rPr lang="en-US" sz="1000" u="none" strike="noStrike" dirty="0">
                          <a:effectLst/>
                          <a:latin typeface="Calibri" panose="020F0502020204030204" pitchFamily="34" charset="0"/>
                          <a:cs typeface="Calibri" panose="020F0502020204030204" pitchFamily="34" charset="0"/>
                        </a:rPr>
                        <a:t>C. Regulatory Defense Expenses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6631" marR="6631" marT="6631" marB="0"/>
                </a:tc>
                <a:tc>
                  <a:txBody>
                    <a:bodyPr/>
                    <a:lstStyle/>
                    <a:p>
                      <a:pPr algn="ctr" fontAlgn="t"/>
                      <a:r>
                        <a:rPr lang="en-US" sz="1000" u="none" strike="noStrike" dirty="0">
                          <a:effectLst/>
                          <a:latin typeface="Calibri" panose="020F0502020204030204" pitchFamily="34" charset="0"/>
                          <a:cs typeface="Calibri" panose="020F0502020204030204" pitchFamily="34" charset="0"/>
                        </a:rPr>
                        <a:t>$1,000,000 for each Regulatory</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Claim</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6631" marR="6631" marT="6631" marB="0" anchor="ctr"/>
                </a:tc>
                <a:tc>
                  <a:txBody>
                    <a:bodyPr/>
                    <a:lstStyle/>
                    <a:p>
                      <a:pPr algn="ctr" fontAlgn="ctr"/>
                      <a:r>
                        <a:rPr lang="en-US" sz="1000" u="none" strike="noStrike" dirty="0">
                          <a:effectLst/>
                          <a:latin typeface="Calibri" panose="020F0502020204030204" pitchFamily="34" charset="0"/>
                          <a:cs typeface="Calibri" panose="020F0502020204030204" pitchFamily="34" charset="0"/>
                        </a:rPr>
                        <a:t>$1,000 for each Regulatory Claim</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6631" marR="6631" marT="663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2070314"/>
              </p:ext>
            </p:extLst>
          </p:nvPr>
        </p:nvGraphicFramePr>
        <p:xfrm>
          <a:off x="914400" y="2689301"/>
          <a:ext cx="7391399" cy="2575884"/>
        </p:xfrm>
        <a:graphic>
          <a:graphicData uri="http://schemas.openxmlformats.org/drawingml/2006/table">
            <a:tbl>
              <a:tblPr>
                <a:tableStyleId>{C4B1156A-380E-4F78-BDF5-A606A8083BF9}</a:tableStyleId>
              </a:tblPr>
              <a:tblGrid>
                <a:gridCol w="3124201">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981198">
                  <a:extLst>
                    <a:ext uri="{9D8B030D-6E8A-4147-A177-3AD203B41FA5}">
                      <a16:colId xmlns:a16="http://schemas.microsoft.com/office/drawing/2014/main" val="20002"/>
                    </a:ext>
                  </a:extLst>
                </a:gridCol>
              </a:tblGrid>
              <a:tr h="381573">
                <a:tc>
                  <a:txBody>
                    <a:bodyPr/>
                    <a:lstStyle/>
                    <a:p>
                      <a:pPr algn="l" fontAlgn="t"/>
                      <a:r>
                        <a:rPr lang="en-US" sz="1000" b="1" u="none" strike="noStrike" dirty="0">
                          <a:effectLst/>
                          <a:latin typeface="Calibri" panose="020F0502020204030204" pitchFamily="34" charset="0"/>
                          <a:cs typeface="Calibri" panose="020F0502020204030204" pitchFamily="34" charset="0"/>
                        </a:rPr>
                        <a:t>First Party</a:t>
                      </a:r>
                      <a:br>
                        <a:rPr lang="en-US" sz="1000" b="1" u="none" strike="noStrike" dirty="0">
                          <a:effectLst/>
                          <a:latin typeface="Calibri" panose="020F0502020204030204" pitchFamily="34" charset="0"/>
                          <a:cs typeface="Calibri" panose="020F0502020204030204" pitchFamily="34" charset="0"/>
                        </a:rPr>
                      </a:br>
                      <a:r>
                        <a:rPr lang="en-US" sz="1000" b="1" u="none" strike="noStrike" dirty="0">
                          <a:effectLst/>
                          <a:latin typeface="Calibri" panose="020F0502020204030204" pitchFamily="34" charset="0"/>
                          <a:cs typeface="Calibri" panose="020F0502020204030204" pitchFamily="34" charset="0"/>
                        </a:rPr>
                        <a:t>Insuring Agreements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936651" marR="8673" marT="8673" marB="0">
                    <a:solidFill>
                      <a:schemeClr val="accent4">
                        <a:lumMod val="60000"/>
                        <a:lumOff val="40000"/>
                      </a:schemeClr>
                    </a:solidFill>
                  </a:tcPr>
                </a:tc>
                <a:tc>
                  <a:txBody>
                    <a:bodyPr/>
                    <a:lstStyle/>
                    <a:p>
                      <a:pPr algn="ctr" fontAlgn="t"/>
                      <a:r>
                        <a:rPr lang="en-US" sz="1000" b="1" u="none" strike="noStrike" dirty="0">
                          <a:effectLst/>
                          <a:latin typeface="Calibri" panose="020F0502020204030204" pitchFamily="34" charset="0"/>
                          <a:cs typeface="Calibri" panose="020F0502020204030204" pitchFamily="34" charset="0"/>
                        </a:rPr>
                        <a:t>Limit of</a:t>
                      </a:r>
                      <a:br>
                        <a:rPr lang="en-US" sz="1000" b="1" u="none" strike="noStrike" dirty="0">
                          <a:effectLst/>
                          <a:latin typeface="Calibri" panose="020F0502020204030204" pitchFamily="34" charset="0"/>
                          <a:cs typeface="Calibri" panose="020F0502020204030204" pitchFamily="34" charset="0"/>
                        </a:rPr>
                      </a:br>
                      <a:r>
                        <a:rPr lang="en-US" sz="1000" b="1" u="none" strike="noStrike" dirty="0">
                          <a:effectLst/>
                          <a:latin typeface="Calibri" panose="020F0502020204030204" pitchFamily="34" charset="0"/>
                          <a:cs typeface="Calibri" panose="020F0502020204030204" pitchFamily="34" charset="0"/>
                        </a:rPr>
                        <a:t>Insurance</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solidFill>
                      <a:schemeClr val="accent4">
                        <a:lumMod val="60000"/>
                        <a:lumOff val="40000"/>
                      </a:schemeClr>
                    </a:solidFill>
                  </a:tcPr>
                </a:tc>
                <a:tc>
                  <a:txBody>
                    <a:bodyPr/>
                    <a:lstStyle/>
                    <a:p>
                      <a:pPr algn="r" fontAlgn="ctr"/>
                      <a:r>
                        <a:rPr lang="en-US" sz="1000" b="1" u="none" strike="noStrike" dirty="0">
                          <a:effectLst/>
                          <a:latin typeface="Calibri" panose="020F0502020204030204" pitchFamily="34" charset="0"/>
                          <a:cs typeface="Calibri" panose="020F0502020204030204" pitchFamily="34" charset="0"/>
                        </a:rPr>
                        <a:t>Retention</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8673" marR="936651" marT="8673" marB="0" anchor="ctr">
                    <a:solidFill>
                      <a:schemeClr val="accent4">
                        <a:lumMod val="60000"/>
                        <a:lumOff val="40000"/>
                      </a:schemeClr>
                    </a:solidFill>
                  </a:tcPr>
                </a:tc>
                <a:extLst>
                  <a:ext uri="{0D108BD9-81ED-4DB2-BD59-A6C34878D82A}">
                    <a16:rowId xmlns:a16="http://schemas.microsoft.com/office/drawing/2014/main" val="10000"/>
                  </a:ext>
                </a:extLst>
              </a:tr>
              <a:tr h="282186">
                <a:tc>
                  <a:txBody>
                    <a:bodyPr/>
                    <a:lstStyle/>
                    <a:p>
                      <a:pPr algn="l" fontAlgn="t"/>
                      <a:r>
                        <a:rPr lang="en-US" sz="1000" u="none" strike="noStrike" dirty="0">
                          <a:effectLst/>
                          <a:latin typeface="Calibri" panose="020F0502020204030204" pitchFamily="34" charset="0"/>
                          <a:cs typeface="Calibri" panose="020F0502020204030204" pitchFamily="34" charset="0"/>
                        </a:rPr>
                        <a:t>D. Crisis Management</a:t>
                      </a:r>
                      <a:br>
                        <a:rPr lang="en-US" sz="1000" u="none" strike="noStrike" dirty="0">
                          <a:effectLst/>
                          <a:latin typeface="Calibri" panose="020F0502020204030204" pitchFamily="34" charset="0"/>
                          <a:cs typeface="Calibri" panose="020F0502020204030204" pitchFamily="34" charset="0"/>
                        </a:rPr>
                      </a:br>
                      <a:r>
                        <a:rPr lang="en-US" sz="1000" u="none" strike="noStrike" dirty="0">
                          <a:effectLst/>
                          <a:latin typeface="Calibri" panose="020F0502020204030204" pitchFamily="34" charset="0"/>
                          <a:cs typeface="Calibri" panose="020F0502020204030204" pitchFamily="34" charset="0"/>
                        </a:rPr>
                        <a:t>Event Expenses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234163" marR="8673" marT="8673" marB="0"/>
                </a:tc>
                <a:tc>
                  <a:txBody>
                    <a:bodyPr/>
                    <a:lstStyle/>
                    <a:p>
                      <a:pPr algn="ctr" fontAlgn="t"/>
                      <a:r>
                        <a:rPr lang="en-US" sz="1000" u="none" strike="noStrike" dirty="0">
                          <a:effectLst/>
                          <a:latin typeface="Calibri" panose="020F0502020204030204" pitchFamily="34" charset="0"/>
                          <a:cs typeface="Calibri" panose="020F0502020204030204" pitchFamily="34" charset="0"/>
                        </a:rPr>
                        <a:t>$1,000,000 for each Single First Party Insured</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Event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tc>
                  <a:txBody>
                    <a:bodyPr/>
                    <a:lstStyle/>
                    <a:p>
                      <a:pPr algn="ctr" fontAlgn="t"/>
                      <a:r>
                        <a:rPr lang="en-US" sz="1000" u="none" strike="noStrike" dirty="0">
                          <a:effectLst/>
                          <a:latin typeface="Calibri" panose="020F0502020204030204" pitchFamily="34" charset="0"/>
                          <a:cs typeface="Calibri" panose="020F0502020204030204" pitchFamily="34" charset="0"/>
                        </a:rPr>
                        <a:t>$1,000 for each Single First Party Insured</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Event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extLst>
                  <a:ext uri="{0D108BD9-81ED-4DB2-BD59-A6C34878D82A}">
                    <a16:rowId xmlns:a16="http://schemas.microsoft.com/office/drawing/2014/main" val="10001"/>
                  </a:ext>
                </a:extLst>
              </a:tr>
              <a:tr h="283961">
                <a:tc>
                  <a:txBody>
                    <a:bodyPr/>
                    <a:lstStyle/>
                    <a:p>
                      <a:pPr algn="l" fontAlgn="t"/>
                      <a:r>
                        <a:rPr lang="en-US" sz="1000" u="none" strike="noStrike" dirty="0">
                          <a:effectLst/>
                          <a:latin typeface="Calibri" panose="020F0502020204030204" pitchFamily="34" charset="0"/>
                          <a:cs typeface="Calibri" panose="020F0502020204030204" pitchFamily="34" charset="0"/>
                        </a:rPr>
                        <a:t>E. Security Breach Remediation and Notification Expenses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234163" marR="8673" marT="8673" marB="0"/>
                </a:tc>
                <a:tc>
                  <a:txBody>
                    <a:bodyPr/>
                    <a:lstStyle/>
                    <a:p>
                      <a:pPr algn="ctr" fontAlgn="t"/>
                      <a:r>
                        <a:rPr lang="en-US" sz="1000" u="none" strike="noStrike" dirty="0">
                          <a:effectLst/>
                          <a:latin typeface="Calibri" panose="020F0502020204030204" pitchFamily="34" charset="0"/>
                          <a:cs typeface="Calibri" panose="020F0502020204030204" pitchFamily="34" charset="0"/>
                        </a:rPr>
                        <a:t>$1,000,000 for each Single First Party Insured</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Event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tc>
                  <a:txBody>
                    <a:bodyPr/>
                    <a:lstStyle/>
                    <a:p>
                      <a:pPr algn="ctr" fontAlgn="t"/>
                      <a:r>
                        <a:rPr lang="en-US" sz="1000" u="none" strike="noStrike" dirty="0">
                          <a:effectLst/>
                          <a:latin typeface="Calibri" panose="020F0502020204030204" pitchFamily="34" charset="0"/>
                          <a:cs typeface="Calibri" panose="020F0502020204030204" pitchFamily="34" charset="0"/>
                        </a:rPr>
                        <a:t>$1,000 for each Single First Party Insured</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Event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extLst>
                  <a:ext uri="{0D108BD9-81ED-4DB2-BD59-A6C34878D82A}">
                    <a16:rowId xmlns:a16="http://schemas.microsoft.com/office/drawing/2014/main" val="10002"/>
                  </a:ext>
                </a:extLst>
              </a:tr>
              <a:tr h="282186">
                <a:tc>
                  <a:txBody>
                    <a:bodyPr/>
                    <a:lstStyle/>
                    <a:p>
                      <a:pPr algn="l" fontAlgn="t"/>
                      <a:r>
                        <a:rPr lang="en-US" sz="1000" u="none" strike="noStrike" dirty="0">
                          <a:effectLst/>
                          <a:latin typeface="Calibri" panose="020F0502020204030204" pitchFamily="34" charset="0"/>
                          <a:cs typeface="Calibri" panose="020F0502020204030204" pitchFamily="34" charset="0"/>
                        </a:rPr>
                        <a:t>F. Computer Program and Electronic Data Restoration Expenses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234163" marR="8673" marT="8673" marB="0"/>
                </a:tc>
                <a:tc>
                  <a:txBody>
                    <a:bodyPr/>
                    <a:lstStyle/>
                    <a:p>
                      <a:pPr algn="ctr" fontAlgn="t"/>
                      <a:r>
                        <a:rPr lang="en-US" sz="1000" u="none" strike="noStrike" dirty="0">
                          <a:effectLst/>
                          <a:latin typeface="Calibri" panose="020F0502020204030204" pitchFamily="34" charset="0"/>
                          <a:cs typeface="Calibri" panose="020F0502020204030204" pitchFamily="34" charset="0"/>
                        </a:rPr>
                        <a:t>$1,000,000 for each Single First Party Insured</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Event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tc>
                  <a:txBody>
                    <a:bodyPr/>
                    <a:lstStyle/>
                    <a:p>
                      <a:pPr algn="ctr" fontAlgn="t"/>
                      <a:r>
                        <a:rPr lang="en-US" sz="1000" u="none" strike="noStrike" dirty="0">
                          <a:effectLst/>
                          <a:latin typeface="Calibri" panose="020F0502020204030204" pitchFamily="34" charset="0"/>
                          <a:cs typeface="Calibri" panose="020F0502020204030204" pitchFamily="34" charset="0"/>
                        </a:rPr>
                        <a:t>$1,000 for each Single First Party Insured</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Event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extLst>
                  <a:ext uri="{0D108BD9-81ED-4DB2-BD59-A6C34878D82A}">
                    <a16:rowId xmlns:a16="http://schemas.microsoft.com/office/drawing/2014/main" val="10003"/>
                  </a:ext>
                </a:extLst>
              </a:tr>
              <a:tr h="282186">
                <a:tc>
                  <a:txBody>
                    <a:bodyPr/>
                    <a:lstStyle/>
                    <a:p>
                      <a:pPr algn="l" fontAlgn="t"/>
                      <a:r>
                        <a:rPr lang="en-US" sz="1000" u="none" strike="noStrike" dirty="0">
                          <a:effectLst/>
                          <a:latin typeface="Calibri" panose="020F0502020204030204" pitchFamily="34" charset="0"/>
                          <a:cs typeface="Calibri" panose="020F0502020204030204" pitchFamily="34" charset="0"/>
                        </a:rPr>
                        <a:t>       G. Computer Fraud</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tc>
                <a:tc>
                  <a:txBody>
                    <a:bodyPr/>
                    <a:lstStyle/>
                    <a:p>
                      <a:pPr algn="ctr" fontAlgn="t"/>
                      <a:r>
                        <a:rPr lang="en-US" sz="1000" u="none" strike="noStrike" dirty="0">
                          <a:effectLst/>
                          <a:latin typeface="Calibri" panose="020F0502020204030204" pitchFamily="34" charset="0"/>
                          <a:cs typeface="Calibri" panose="020F0502020204030204" pitchFamily="34" charset="0"/>
                        </a:rPr>
                        <a:t>$1,000,000 for each Single First Party Insured</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Event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tc>
                  <a:txBody>
                    <a:bodyPr/>
                    <a:lstStyle/>
                    <a:p>
                      <a:pPr algn="ctr" fontAlgn="t"/>
                      <a:r>
                        <a:rPr lang="en-US" sz="1000" u="none" strike="noStrike" dirty="0">
                          <a:effectLst/>
                          <a:latin typeface="Calibri" panose="020F0502020204030204" pitchFamily="34" charset="0"/>
                          <a:cs typeface="Calibri" panose="020F0502020204030204" pitchFamily="34" charset="0"/>
                        </a:rPr>
                        <a:t>$1,000 for each Single First Party Insured</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Event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extLst>
                  <a:ext uri="{0D108BD9-81ED-4DB2-BD59-A6C34878D82A}">
                    <a16:rowId xmlns:a16="http://schemas.microsoft.com/office/drawing/2014/main" val="10004"/>
                  </a:ext>
                </a:extLst>
              </a:tr>
              <a:tr h="283961">
                <a:tc>
                  <a:txBody>
                    <a:bodyPr/>
                    <a:lstStyle/>
                    <a:p>
                      <a:pPr algn="l" fontAlgn="t"/>
                      <a:r>
                        <a:rPr lang="en-US" sz="1000" u="none" strike="noStrike" dirty="0">
                          <a:effectLst/>
                          <a:latin typeface="Calibri" panose="020F0502020204030204" pitchFamily="34" charset="0"/>
                          <a:cs typeface="Calibri" panose="020F0502020204030204" pitchFamily="34" charset="0"/>
                        </a:rPr>
                        <a:t>       H. Funds Transfer Fraud</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tc>
                <a:tc>
                  <a:txBody>
                    <a:bodyPr/>
                    <a:lstStyle/>
                    <a:p>
                      <a:pPr algn="ctr" fontAlgn="t"/>
                      <a:r>
                        <a:rPr lang="en-US" sz="1000" u="none" strike="noStrike" dirty="0">
                          <a:effectLst/>
                          <a:latin typeface="Calibri" panose="020F0502020204030204" pitchFamily="34" charset="0"/>
                          <a:cs typeface="Calibri" panose="020F0502020204030204" pitchFamily="34" charset="0"/>
                        </a:rPr>
                        <a:t>$1,000,000 for each Single First Party Insured</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Event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tc>
                  <a:txBody>
                    <a:bodyPr/>
                    <a:lstStyle/>
                    <a:p>
                      <a:pPr algn="ctr" fontAlgn="t"/>
                      <a:r>
                        <a:rPr lang="en-US" sz="1000" u="none" strike="noStrike" dirty="0">
                          <a:effectLst/>
                          <a:latin typeface="Calibri" panose="020F0502020204030204" pitchFamily="34" charset="0"/>
                          <a:cs typeface="Calibri" panose="020F0502020204030204" pitchFamily="34" charset="0"/>
                        </a:rPr>
                        <a:t>$1,000 for each Single First Party Insured</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Event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extLst>
                  <a:ext uri="{0D108BD9-81ED-4DB2-BD59-A6C34878D82A}">
                    <a16:rowId xmlns:a16="http://schemas.microsoft.com/office/drawing/2014/main" val="10005"/>
                  </a:ext>
                </a:extLst>
              </a:tr>
              <a:tr h="282186">
                <a:tc>
                  <a:txBody>
                    <a:bodyPr/>
                    <a:lstStyle/>
                    <a:p>
                      <a:pPr algn="l" fontAlgn="t"/>
                      <a:r>
                        <a:rPr lang="en-US" sz="1000" u="none" strike="noStrike" dirty="0">
                          <a:effectLst/>
                          <a:latin typeface="Calibri" panose="020F0502020204030204" pitchFamily="34" charset="0"/>
                          <a:cs typeface="Calibri" panose="020F0502020204030204" pitchFamily="34" charset="0"/>
                        </a:rPr>
                        <a:t>        I. E-Commerce Extortion</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tc>
                <a:tc>
                  <a:txBody>
                    <a:bodyPr/>
                    <a:lstStyle/>
                    <a:p>
                      <a:pPr algn="ctr" fontAlgn="t"/>
                      <a:r>
                        <a:rPr lang="en-US" sz="1000" u="none" strike="noStrike" dirty="0">
                          <a:effectLst/>
                          <a:latin typeface="Calibri" panose="020F0502020204030204" pitchFamily="34" charset="0"/>
                          <a:cs typeface="Calibri" panose="020F0502020204030204" pitchFamily="34" charset="0"/>
                        </a:rPr>
                        <a:t>$1,000,000 for each Single First Party Insured</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Event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tc>
                  <a:txBody>
                    <a:bodyPr/>
                    <a:lstStyle/>
                    <a:p>
                      <a:pPr algn="ctr" fontAlgn="t"/>
                      <a:r>
                        <a:rPr lang="en-US" sz="1000" u="none" strike="noStrike" dirty="0">
                          <a:effectLst/>
                          <a:latin typeface="Calibri" panose="020F0502020204030204" pitchFamily="34" charset="0"/>
                          <a:cs typeface="Calibri" panose="020F0502020204030204" pitchFamily="34" charset="0"/>
                        </a:rPr>
                        <a:t>$1,000 for each Single First Party Insured</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Event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extLst>
                  <a:ext uri="{0D108BD9-81ED-4DB2-BD59-A6C34878D82A}">
                    <a16:rowId xmlns:a16="http://schemas.microsoft.com/office/drawing/2014/main" val="10006"/>
                  </a:ext>
                </a:extLst>
              </a:tr>
              <a:tr h="283961">
                <a:tc>
                  <a:txBody>
                    <a:bodyPr/>
                    <a:lstStyle/>
                    <a:p>
                      <a:pPr algn="l" fontAlgn="t"/>
                      <a:r>
                        <a:rPr lang="en-US" sz="1000" u="none" strike="noStrike" dirty="0">
                          <a:effectLst/>
                          <a:latin typeface="Calibri" panose="020F0502020204030204" pitchFamily="34" charset="0"/>
                          <a:cs typeface="Calibri" panose="020F0502020204030204" pitchFamily="34" charset="0"/>
                        </a:rPr>
                        <a:t>J. Business Interruption and</a:t>
                      </a:r>
                      <a:br>
                        <a:rPr lang="en-US" sz="1000" u="none" strike="noStrike" dirty="0">
                          <a:effectLst/>
                          <a:latin typeface="Calibri" panose="020F0502020204030204" pitchFamily="34" charset="0"/>
                          <a:cs typeface="Calibri" panose="020F0502020204030204" pitchFamily="34" charset="0"/>
                        </a:rPr>
                      </a:br>
                      <a:r>
                        <a:rPr lang="en-US" sz="1000" u="none" strike="noStrike" dirty="0">
                          <a:effectLst/>
                          <a:latin typeface="Calibri" panose="020F0502020204030204" pitchFamily="34" charset="0"/>
                          <a:cs typeface="Calibri" panose="020F0502020204030204" pitchFamily="34" charset="0"/>
                        </a:rPr>
                        <a:t>Additional Expenses</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234163" marR="8673" marT="8673" marB="0"/>
                </a:tc>
                <a:tc>
                  <a:txBody>
                    <a:bodyPr/>
                    <a:lstStyle/>
                    <a:p>
                      <a:pPr algn="ctr" fontAlgn="t"/>
                      <a:r>
                        <a:rPr lang="en-US" sz="1000" u="none" strike="noStrike" dirty="0">
                          <a:effectLst/>
                          <a:latin typeface="Calibri" panose="020F0502020204030204" pitchFamily="34" charset="0"/>
                          <a:cs typeface="Calibri" panose="020F0502020204030204" pitchFamily="34" charset="0"/>
                        </a:rPr>
                        <a:t>$1,000,000 for each Single First Party Insured</a:t>
                      </a:r>
                      <a:r>
                        <a:rPr lang="en-US" sz="1000" u="none" strike="noStrike" baseline="0" dirty="0">
                          <a:effectLst/>
                          <a:latin typeface="Calibri" panose="020F0502020204030204" pitchFamily="34" charset="0"/>
                          <a:cs typeface="Calibri" panose="020F0502020204030204" pitchFamily="34" charset="0"/>
                        </a:rPr>
                        <a:t> </a:t>
                      </a:r>
                      <a:r>
                        <a:rPr lang="en-US" sz="1000" u="none" strike="noStrike" dirty="0">
                          <a:effectLst/>
                          <a:latin typeface="Calibri" panose="020F0502020204030204" pitchFamily="34" charset="0"/>
                          <a:cs typeface="Calibri" panose="020F0502020204030204" pitchFamily="34" charset="0"/>
                        </a:rPr>
                        <a:t>Event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tc>
                  <a:txBody>
                    <a:bodyPr/>
                    <a:lstStyle/>
                    <a:p>
                      <a:pPr algn="ctr" fontAlgn="t"/>
                      <a:r>
                        <a:rPr lang="en-US" sz="1000" u="none" strike="noStrike" dirty="0">
                          <a:effectLst/>
                          <a:latin typeface="Calibri" panose="020F0502020204030204" pitchFamily="34" charset="0"/>
                          <a:cs typeface="Calibri" panose="020F0502020204030204" pitchFamily="34" charset="0"/>
                        </a:rPr>
                        <a:t> </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8673" marR="8673" marT="8673" marB="0" anchor="ctr"/>
                </a:tc>
                <a:extLst>
                  <a:ext uri="{0D108BD9-81ED-4DB2-BD59-A6C34878D82A}">
                    <a16:rowId xmlns:a16="http://schemas.microsoft.com/office/drawing/2014/main" val="10007"/>
                  </a:ext>
                </a:extLst>
              </a:tr>
            </a:tbl>
          </a:graphicData>
        </a:graphic>
      </p:graphicFrame>
      <p:sp>
        <p:nvSpPr>
          <p:cNvPr id="3" name="TextBox 2"/>
          <p:cNvSpPr txBox="1"/>
          <p:nvPr/>
        </p:nvSpPr>
        <p:spPr>
          <a:xfrm>
            <a:off x="2362200" y="5562600"/>
            <a:ext cx="4419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a:latin typeface="Calibri" panose="020F0502020204030204" pitchFamily="34" charset="0"/>
                <a:cs typeface="Calibri" panose="020F0502020204030204" pitchFamily="34" charset="0"/>
              </a:rPr>
              <a:t>Due to current hard market conditions, all quoting will require a completed Cyber application and Multi-Factor Authentication (MFA) in place. </a:t>
            </a:r>
          </a:p>
        </p:txBody>
      </p:sp>
    </p:spTree>
    <p:extLst>
      <p:ext uri="{BB962C8B-B14F-4D97-AF65-F5344CB8AC3E}">
        <p14:creationId xmlns:p14="http://schemas.microsoft.com/office/powerpoint/2010/main" val="553893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8FB48F80-0958-024B-9A43-F726B5006EF6}"/>
              </a:ext>
            </a:extLst>
          </p:cNvPr>
          <p:cNvSpPr txBox="1">
            <a:spLocks/>
          </p:cNvSpPr>
          <p:nvPr/>
        </p:nvSpPr>
        <p:spPr>
          <a:xfrm>
            <a:off x="2590800" y="1340542"/>
            <a:ext cx="4145206" cy="318476"/>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0"/>
              </a:spcBef>
              <a:spcAft>
                <a:spcPts val="0"/>
              </a:spcAft>
              <a:buClr>
                <a:schemeClr val="bg1"/>
              </a:buClr>
              <a:buSzPct val="80000"/>
              <a:buFont typeface="Wingdings 3" charset="2"/>
              <a:buNone/>
              <a:defRPr sz="1800" b="1"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bg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bg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bg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bg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dirty="0">
                <a:solidFill>
                  <a:schemeClr val="bg1"/>
                </a:solidFill>
              </a:rPr>
              <a:t>Regan Katz</a:t>
            </a:r>
          </a:p>
        </p:txBody>
      </p:sp>
      <p:sp>
        <p:nvSpPr>
          <p:cNvPr id="6" name="Text Placeholder 13">
            <a:extLst>
              <a:ext uri="{FF2B5EF4-FFF2-40B4-BE49-F238E27FC236}">
                <a16:creationId xmlns:a16="http://schemas.microsoft.com/office/drawing/2014/main" id="{3BB99F62-7394-5640-BBA6-EEFDE0FDFFB8}"/>
              </a:ext>
            </a:extLst>
          </p:cNvPr>
          <p:cNvSpPr txBox="1">
            <a:spLocks/>
          </p:cNvSpPr>
          <p:nvPr/>
        </p:nvSpPr>
        <p:spPr>
          <a:xfrm>
            <a:off x="2590800" y="2590800"/>
            <a:ext cx="5715000" cy="2819400"/>
          </a:xfrm>
          <a:prstGeom prst="rect">
            <a:avLst/>
          </a:prstGeom>
        </p:spPr>
        <p:txBody>
          <a:bodyPr/>
          <a:lstStyle>
            <a:defPPr>
              <a:defRPr lang="en-US"/>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spcBef>
                <a:spcPts val="600"/>
              </a:spcBef>
              <a:defRPr sz="1500" kern="1200">
                <a:solidFill>
                  <a:schemeClr val="tx1"/>
                </a:solidFill>
                <a:latin typeface="+mn-lt"/>
                <a:ea typeface="+mn-ea"/>
                <a:cs typeface="+mn-cs"/>
              </a:defRPr>
            </a:lvl2pPr>
            <a:lvl3pPr marL="914400" algn="l" defTabSz="914400" rtl="0" eaLnBrk="1" latinLnBrk="0" hangingPunct="1">
              <a:defRPr sz="1500" kern="1200">
                <a:solidFill>
                  <a:schemeClr val="tx1"/>
                </a:solidFill>
                <a:latin typeface="+mn-lt"/>
                <a:ea typeface="+mn-ea"/>
                <a:cs typeface="+mn-cs"/>
              </a:defRPr>
            </a:lvl3pPr>
            <a:lvl4pPr marL="1371600" algn="l" defTabSz="914400" rtl="0" eaLnBrk="1" latinLnBrk="0" hangingPunct="1">
              <a:defRPr sz="1500" kern="1200">
                <a:solidFill>
                  <a:schemeClr val="tx1"/>
                </a:solidFill>
                <a:latin typeface="+mn-lt"/>
                <a:ea typeface="+mn-ea"/>
                <a:cs typeface="+mn-cs"/>
              </a:defRPr>
            </a:lvl4pPr>
            <a:lvl5pPr marL="1828800" algn="l" defTabSz="914400" rtl="0" eaLnBrk="1" latinLnBrk="0" hangingPunct="1">
              <a:defRPr sz="15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 indent="0">
              <a:spcBef>
                <a:spcPts val="0"/>
              </a:spcBef>
              <a:buNone/>
            </a:pPr>
            <a:r>
              <a:rPr lang="en-US" sz="1200" b="1" dirty="0">
                <a:solidFill>
                  <a:schemeClr val="bg1"/>
                </a:solidFill>
              </a:rPr>
              <a:t>Regan Katz</a:t>
            </a:r>
            <a:r>
              <a:rPr lang="en-US" sz="1200" dirty="0">
                <a:solidFill>
                  <a:schemeClr val="bg1"/>
                </a:solidFill>
              </a:rPr>
              <a:t>, Managing Director and Sales Leader, joined Marsh in 2012 and was elected Managing Director in 2014.  Prior to joining Marsh, Regan worked in public accounting and at a national insurance brokerage firm.  She has specific experience with professional service firms, cyber/technology risks, law firms, non-profit, and retail/hospitality clients.  Her education includes a BBA from Texas A&amp;M University and she is a Registered Professional Liability Underwriter, Certified Risk Manager, and Licensed Risk Management Professional.  Regan is active in the Claims &amp; Litigation Management Alliance where she has served as Texas State Chair and President of the Houston Chapter.  She currently serves on the Board of Directors for the Houston Livestock Show and Rodeo.  </a:t>
            </a:r>
          </a:p>
        </p:txBody>
      </p:sp>
      <p:sp>
        <p:nvSpPr>
          <p:cNvPr id="7" name="Text Placeholder 3">
            <a:extLst>
              <a:ext uri="{FF2B5EF4-FFF2-40B4-BE49-F238E27FC236}">
                <a16:creationId xmlns:a16="http://schemas.microsoft.com/office/drawing/2014/main" id="{92D024BC-BC46-BB43-97CB-B9F7AB6B5787}"/>
              </a:ext>
            </a:extLst>
          </p:cNvPr>
          <p:cNvSpPr txBox="1">
            <a:spLocks/>
          </p:cNvSpPr>
          <p:nvPr/>
        </p:nvSpPr>
        <p:spPr>
          <a:xfrm>
            <a:off x="2590800" y="1737006"/>
            <a:ext cx="2895600" cy="318476"/>
          </a:xfrm>
          <a:prstGeom prst="rect">
            <a:avLst/>
          </a:prstGeom>
        </p:spPr>
        <p:txBody>
          <a:bodyPr/>
          <a:lstStyle>
            <a:defPPr>
              <a:defRPr lang="en-US"/>
            </a:defPPr>
            <a:lvl1pPr marL="0" indent="0" algn="l" defTabSz="914400" rtl="0" eaLnBrk="1" latinLnBrk="0" hangingPunct="1">
              <a:spcBef>
                <a:spcPts val="0"/>
              </a:spcBef>
              <a:spcAft>
                <a:spcPts val="0"/>
              </a:spcAft>
              <a:buNone/>
              <a:defRPr sz="1800" b="0" kern="1200">
                <a:solidFill>
                  <a:schemeClr val="tx1"/>
                </a:solidFill>
                <a:latin typeface="+mn-lt"/>
                <a:ea typeface="+mn-ea"/>
                <a:cs typeface="+mn-cs"/>
              </a:defRPr>
            </a:lvl1pPr>
            <a:lvl2pPr marL="457200" indent="0" algn="l" defTabSz="914400" rtl="0" eaLnBrk="1" latinLnBrk="0" hangingPunct="1">
              <a:buNone/>
              <a:defRPr sz="1200" kern="1200">
                <a:solidFill>
                  <a:schemeClr val="tx1"/>
                </a:solidFill>
                <a:latin typeface="+mn-lt"/>
                <a:ea typeface="+mn-ea"/>
                <a:cs typeface="+mn-cs"/>
              </a:defRPr>
            </a:lvl2pPr>
            <a:lvl3pPr marL="914400" indent="0" algn="l" defTabSz="914400" rtl="0" eaLnBrk="1" latinLnBrk="0" hangingPunct="1">
              <a:buNone/>
              <a:defRPr sz="1000" kern="1200">
                <a:solidFill>
                  <a:schemeClr val="tx1"/>
                </a:solidFill>
                <a:latin typeface="+mn-lt"/>
                <a:ea typeface="+mn-ea"/>
                <a:cs typeface="+mn-cs"/>
              </a:defRPr>
            </a:lvl3pPr>
            <a:lvl4pPr marL="1371600" indent="0" algn="l" defTabSz="914400" rtl="0" eaLnBrk="1" latinLnBrk="0" hangingPunct="1">
              <a:buNone/>
              <a:defRPr sz="900" kern="1200">
                <a:solidFill>
                  <a:schemeClr val="tx1"/>
                </a:solidFill>
                <a:latin typeface="+mn-lt"/>
                <a:ea typeface="+mn-ea"/>
                <a:cs typeface="+mn-cs"/>
              </a:defRPr>
            </a:lvl4pPr>
            <a:lvl5pPr marL="1828800" indent="0" algn="l" defTabSz="914400" rtl="0" eaLnBrk="1" latinLnBrk="0" hangingPunct="1">
              <a:buNone/>
              <a:defRPr sz="900" kern="1200">
                <a:solidFill>
                  <a:schemeClr val="tx1"/>
                </a:solidFill>
                <a:latin typeface="+mn-lt"/>
                <a:ea typeface="+mn-ea"/>
                <a:cs typeface="+mn-cs"/>
              </a:defRPr>
            </a:lvl5pPr>
            <a:lvl6pPr marL="2286000" indent="0" algn="l" defTabSz="914400" rtl="0" eaLnBrk="1" latinLnBrk="0" hangingPunct="1">
              <a:buNone/>
              <a:defRPr sz="900" kern="1200">
                <a:solidFill>
                  <a:schemeClr val="tx1"/>
                </a:solidFill>
                <a:latin typeface="+mn-lt"/>
                <a:ea typeface="+mn-ea"/>
                <a:cs typeface="+mn-cs"/>
              </a:defRPr>
            </a:lvl6pPr>
            <a:lvl7pPr marL="2743200" indent="0" algn="l" defTabSz="914400" rtl="0" eaLnBrk="1" latinLnBrk="0" hangingPunct="1">
              <a:buNone/>
              <a:defRPr sz="900" kern="1200">
                <a:solidFill>
                  <a:schemeClr val="tx1"/>
                </a:solidFill>
                <a:latin typeface="+mn-lt"/>
                <a:ea typeface="+mn-ea"/>
                <a:cs typeface="+mn-cs"/>
              </a:defRPr>
            </a:lvl7pPr>
            <a:lvl8pPr marL="3200400" indent="0" algn="l" defTabSz="914400" rtl="0" eaLnBrk="1" latinLnBrk="0" hangingPunct="1">
              <a:buNone/>
              <a:defRPr sz="900" kern="1200">
                <a:solidFill>
                  <a:schemeClr val="tx1"/>
                </a:solidFill>
                <a:latin typeface="+mn-lt"/>
                <a:ea typeface="+mn-ea"/>
                <a:cs typeface="+mn-cs"/>
              </a:defRPr>
            </a:lvl8pPr>
            <a:lvl9pPr marL="3657600" indent="0" algn="l" defTabSz="914400" rtl="0" eaLnBrk="1" latinLnBrk="0" hangingPunct="1">
              <a:buNone/>
              <a:defRPr sz="900" kern="1200">
                <a:solidFill>
                  <a:schemeClr val="tx1"/>
                </a:solidFill>
                <a:latin typeface="+mn-lt"/>
                <a:ea typeface="+mn-ea"/>
                <a:cs typeface="+mn-cs"/>
              </a:defRPr>
            </a:lvl9pPr>
          </a:lstStyle>
          <a:p>
            <a:r>
              <a:rPr lang="en-US" sz="1400" dirty="0">
                <a:solidFill>
                  <a:schemeClr val="bg1"/>
                </a:solidFill>
              </a:rPr>
              <a:t>Marsh USA, Inc.</a:t>
            </a:r>
          </a:p>
          <a:p>
            <a:r>
              <a:rPr lang="en-US" sz="1400" dirty="0">
                <a:solidFill>
                  <a:schemeClr val="bg1"/>
                </a:solidFill>
              </a:rPr>
              <a:t>713-346-1081 Direct</a:t>
            </a:r>
          </a:p>
          <a:p>
            <a:r>
              <a:rPr lang="en-US" sz="1400" dirty="0">
                <a:solidFill>
                  <a:schemeClr val="bg1"/>
                </a:solidFill>
              </a:rPr>
              <a:t>Regan.Katz@Marsh.com</a:t>
            </a:r>
          </a:p>
        </p:txBody>
      </p:sp>
      <p:sp>
        <p:nvSpPr>
          <p:cNvPr id="8" name="Title 1">
            <a:extLst>
              <a:ext uri="{FF2B5EF4-FFF2-40B4-BE49-F238E27FC236}">
                <a16:creationId xmlns:a16="http://schemas.microsoft.com/office/drawing/2014/main" id="{07528AAB-5505-3B4E-8BF6-F6444612DEDF}"/>
              </a:ext>
            </a:extLst>
          </p:cNvPr>
          <p:cNvSpPr>
            <a:spLocks noGrp="1"/>
          </p:cNvSpPr>
          <p:nvPr>
            <p:ph type="title" hasCustomPrompt="1"/>
          </p:nvPr>
        </p:nvSpPr>
        <p:spPr>
          <a:xfrm>
            <a:off x="457200" y="355601"/>
            <a:ext cx="11252199" cy="495299"/>
          </a:xfrm>
        </p:spPr>
        <p:txBody>
          <a:bodyPr vert="horz">
            <a:normAutofit fontScale="90000"/>
          </a:bodyPr>
          <a:lstStyle/>
          <a:p>
            <a:r>
              <a:rPr lang="en-US" dirty="0"/>
              <a:t>Questions?</a:t>
            </a:r>
          </a:p>
        </p:txBody>
      </p:sp>
      <p:pic>
        <p:nvPicPr>
          <p:cNvPr id="12" name="Graphic 12">
            <a:extLst>
              <a:ext uri="{FF2B5EF4-FFF2-40B4-BE49-F238E27FC236}">
                <a16:creationId xmlns:a16="http://schemas.microsoft.com/office/drawing/2014/main" id="{1BA474F9-B22C-C040-A8F5-54032CC0E97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760013" y="5043297"/>
            <a:ext cx="1623974" cy="338328"/>
          </a:xfrm>
          <a:prstGeom prst="rect">
            <a:avLst/>
          </a:prstGeom>
        </p:spPr>
      </p:pic>
      <p:pic>
        <p:nvPicPr>
          <p:cNvPr id="3" name="Picture 3">
            <a:extLst>
              <a:ext uri="{FF2B5EF4-FFF2-40B4-BE49-F238E27FC236}">
                <a16:creationId xmlns:a16="http://schemas.microsoft.com/office/drawing/2014/main" id="{160DEEC5-7FA3-4FE7-B392-AFC537D44B12}"/>
              </a:ext>
            </a:extLst>
          </p:cNvPr>
          <p:cNvPicPr>
            <a:picLocks noChangeAspect="1"/>
          </p:cNvPicPr>
          <p:nvPr/>
        </p:nvPicPr>
        <p:blipFill>
          <a:blip r:embed="rId4"/>
          <a:stretch>
            <a:fillRect/>
          </a:stretch>
        </p:blipFill>
        <p:spPr>
          <a:xfrm>
            <a:off x="291690" y="1438250"/>
            <a:ext cx="2308942" cy="2318210"/>
          </a:xfrm>
          <a:prstGeom prst="rect">
            <a:avLst/>
          </a:prstGeom>
        </p:spPr>
      </p:pic>
    </p:spTree>
    <p:extLst>
      <p:ext uri="{BB962C8B-B14F-4D97-AF65-F5344CB8AC3E}">
        <p14:creationId xmlns:p14="http://schemas.microsoft.com/office/powerpoint/2010/main" val="62499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001000" cy="838200"/>
          </a:xfrm>
        </p:spPr>
        <p:txBody>
          <a:bodyPr>
            <a:normAutofit/>
          </a:bodyPr>
          <a:lstStyle/>
          <a:p>
            <a:r>
              <a:rPr lang="en-US" dirty="0">
                <a:solidFill>
                  <a:schemeClr val="bg1"/>
                </a:solidFill>
              </a:rPr>
              <a:t>Review of Coverage Provided by ALA</a:t>
            </a:r>
          </a:p>
        </p:txBody>
      </p:sp>
      <p:sp>
        <p:nvSpPr>
          <p:cNvPr id="3" name="Content Placeholder 2"/>
          <p:cNvSpPr>
            <a:spLocks noGrp="1"/>
          </p:cNvSpPr>
          <p:nvPr>
            <p:ph idx="1"/>
          </p:nvPr>
        </p:nvSpPr>
        <p:spPr>
          <a:xfrm>
            <a:off x="533400" y="1371600"/>
            <a:ext cx="7162800" cy="3880773"/>
          </a:xfrm>
        </p:spPr>
        <p:txBody>
          <a:bodyPr/>
          <a:lstStyle/>
          <a:p>
            <a:r>
              <a:rPr lang="en-US" b="1" dirty="0"/>
              <a:t>General Liability</a:t>
            </a:r>
          </a:p>
          <a:p>
            <a:endParaRPr lang="en-US" b="1" dirty="0"/>
          </a:p>
          <a:p>
            <a:r>
              <a:rPr lang="en-US" b="1" dirty="0"/>
              <a:t>Errors &amp; Omissions</a:t>
            </a:r>
          </a:p>
          <a:p>
            <a:pPr lvl="1"/>
            <a:r>
              <a:rPr lang="en-US" b="1" dirty="0"/>
              <a:t>Education at Chapter level</a:t>
            </a:r>
          </a:p>
          <a:p>
            <a:pPr lvl="1"/>
            <a:r>
              <a:rPr lang="en-US" b="1" dirty="0"/>
              <a:t>Programs/educational programs</a:t>
            </a:r>
          </a:p>
          <a:p>
            <a:pPr lvl="1"/>
            <a:r>
              <a:rPr lang="en-US" b="1" dirty="0"/>
              <a:t>Promoting information regarding administration and management issues</a:t>
            </a:r>
          </a:p>
        </p:txBody>
      </p:sp>
      <p:pic>
        <p:nvPicPr>
          <p:cNvPr id="8" name="Picture 7"/>
          <p:cNvPicPr>
            <a:picLocks noChangeAspect="1"/>
          </p:cNvPicPr>
          <p:nvPr/>
        </p:nvPicPr>
        <p:blipFill>
          <a:blip r:embed="rId2"/>
          <a:stretch>
            <a:fillRect/>
          </a:stretch>
        </p:blipFill>
        <p:spPr>
          <a:xfrm>
            <a:off x="4648200" y="3810000"/>
            <a:ext cx="3616733" cy="2563947"/>
          </a:xfrm>
          <a:prstGeom prst="roundRect">
            <a:avLst>
              <a:gd name="adj" fmla="val 16667"/>
            </a:avLst>
          </a:prstGeom>
          <a:ln>
            <a:noFill/>
          </a:ln>
          <a:effectLst>
            <a:outerShdw blurRad="152400" dist="12000" dir="900000" sy="98000" kx="110000" ky="200000" algn="tl" rotWithShape="0">
              <a:srgbClr val="000000">
                <a:alpha val="27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4741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848600" cy="838200"/>
          </a:xfrm>
        </p:spPr>
        <p:txBody>
          <a:bodyPr>
            <a:noAutofit/>
          </a:bodyPr>
          <a:lstStyle/>
          <a:p>
            <a:r>
              <a:rPr lang="en-US" sz="3200" dirty="0">
                <a:solidFill>
                  <a:schemeClr val="bg1"/>
                </a:solidFill>
              </a:rPr>
              <a:t>Optional Coverage Available for Purchase</a:t>
            </a:r>
          </a:p>
        </p:txBody>
      </p:sp>
      <p:sp>
        <p:nvSpPr>
          <p:cNvPr id="3" name="Content Placeholder 2"/>
          <p:cNvSpPr>
            <a:spLocks noGrp="1"/>
          </p:cNvSpPr>
          <p:nvPr>
            <p:ph idx="1"/>
          </p:nvPr>
        </p:nvSpPr>
        <p:spPr>
          <a:xfrm>
            <a:off x="609600" y="1219200"/>
            <a:ext cx="7391400" cy="3880773"/>
          </a:xfrm>
        </p:spPr>
        <p:txBody>
          <a:bodyPr/>
          <a:lstStyle/>
          <a:p>
            <a:r>
              <a:rPr lang="en-US" dirty="0"/>
              <a:t>Crime Coverage</a:t>
            </a:r>
          </a:p>
          <a:p>
            <a:pPr marL="0" indent="0">
              <a:buNone/>
            </a:pPr>
            <a:endParaRPr lang="en-US" dirty="0"/>
          </a:p>
          <a:p>
            <a:r>
              <a:rPr lang="en-US" dirty="0"/>
              <a:t>Directors &amp; Officers Coverage (at Chapter level)</a:t>
            </a:r>
          </a:p>
          <a:p>
            <a:pPr marL="0" indent="0">
              <a:buNone/>
            </a:pPr>
            <a:endParaRPr lang="en-US" dirty="0"/>
          </a:p>
          <a:p>
            <a:r>
              <a:rPr lang="en-US" dirty="0"/>
              <a:t>Cyber/Privacy </a:t>
            </a:r>
            <a:r>
              <a:rPr lang="en-US" dirty="0" smtClean="0"/>
              <a:t>Liability</a:t>
            </a:r>
          </a:p>
          <a:p>
            <a:endParaRPr lang="en-US" dirty="0"/>
          </a:p>
          <a:p>
            <a:pPr marL="0" indent="0">
              <a:buNone/>
            </a:pPr>
            <a:r>
              <a:rPr lang="en-US" sz="1600" dirty="0" smtClean="0"/>
              <a:t>**Possible discount if two (2) </a:t>
            </a:r>
            <a:r>
              <a:rPr lang="en-US" sz="1600" dirty="0"/>
              <a:t>or more lines purchased (Crime, D&amp;O, Cyber) </a:t>
            </a:r>
            <a:endParaRPr lang="en-US" sz="1600" dirty="0"/>
          </a:p>
        </p:txBody>
      </p:sp>
      <p:pic>
        <p:nvPicPr>
          <p:cNvPr id="5" name="Picture 4"/>
          <p:cNvPicPr>
            <a:picLocks noChangeAspect="1"/>
          </p:cNvPicPr>
          <p:nvPr/>
        </p:nvPicPr>
        <p:blipFill>
          <a:blip r:embed="rId2"/>
          <a:stretch>
            <a:fillRect/>
          </a:stretch>
        </p:blipFill>
        <p:spPr>
          <a:xfrm>
            <a:off x="2590800" y="4343400"/>
            <a:ext cx="3733800" cy="2110409"/>
          </a:xfrm>
          <a:prstGeom prst="rect">
            <a:avLst/>
          </a:prstGeom>
        </p:spPr>
      </p:pic>
    </p:spTree>
    <p:extLst>
      <p:ext uri="{BB962C8B-B14F-4D97-AF65-F5344CB8AC3E}">
        <p14:creationId xmlns:p14="http://schemas.microsoft.com/office/powerpoint/2010/main" val="61335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Crime</a:t>
            </a:r>
          </a:p>
        </p:txBody>
      </p:sp>
      <p:sp>
        <p:nvSpPr>
          <p:cNvPr id="3" name="Content Placeholder 2"/>
          <p:cNvSpPr>
            <a:spLocks noGrp="1"/>
          </p:cNvSpPr>
          <p:nvPr>
            <p:ph idx="1"/>
          </p:nvPr>
        </p:nvSpPr>
        <p:spPr>
          <a:xfrm>
            <a:off x="609599" y="1371600"/>
            <a:ext cx="6347714" cy="3880773"/>
          </a:xfrm>
        </p:spPr>
        <p:txBody>
          <a:bodyPr/>
          <a:lstStyle/>
          <a:p>
            <a:r>
              <a:rPr lang="en-US" dirty="0"/>
              <a:t>Provides coverage for the Chapter for theft by volunteer or employee of individual Chapter</a:t>
            </a:r>
          </a:p>
          <a:p>
            <a:pPr marL="0" indent="0">
              <a:buNone/>
            </a:pPr>
            <a:endParaRPr lang="en-US" dirty="0"/>
          </a:p>
          <a:p>
            <a:r>
              <a:rPr lang="en-US" dirty="0"/>
              <a:t>Optional coverage for Third Party Theft </a:t>
            </a:r>
          </a:p>
        </p:txBody>
      </p:sp>
      <p:pic>
        <p:nvPicPr>
          <p:cNvPr id="4" name="Picture 3"/>
          <p:cNvPicPr>
            <a:picLocks noChangeAspect="1"/>
          </p:cNvPicPr>
          <p:nvPr/>
        </p:nvPicPr>
        <p:blipFill>
          <a:blip r:embed="rId2"/>
          <a:stretch>
            <a:fillRect/>
          </a:stretch>
        </p:blipFill>
        <p:spPr>
          <a:xfrm>
            <a:off x="2362200" y="3581400"/>
            <a:ext cx="4175644" cy="2408321"/>
          </a:xfrm>
          <a:prstGeom prst="rect">
            <a:avLst/>
          </a:prstGeom>
        </p:spPr>
      </p:pic>
    </p:spTree>
    <p:extLst>
      <p:ext uri="{BB962C8B-B14F-4D97-AF65-F5344CB8AC3E}">
        <p14:creationId xmlns:p14="http://schemas.microsoft.com/office/powerpoint/2010/main" val="376356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Crime Coverage Definitions </a:t>
            </a:r>
          </a:p>
        </p:txBody>
      </p:sp>
      <p:graphicFrame>
        <p:nvGraphicFramePr>
          <p:cNvPr id="4" name="Table 3"/>
          <p:cNvGraphicFramePr>
            <a:graphicFrameLocks noGrp="1"/>
          </p:cNvGraphicFramePr>
          <p:nvPr>
            <p:extLst>
              <p:ext uri="{D42A27DB-BD31-4B8C-83A1-F6EECF244321}">
                <p14:modId xmlns:p14="http://schemas.microsoft.com/office/powerpoint/2010/main" val="3600839131"/>
              </p:ext>
            </p:extLst>
          </p:nvPr>
        </p:nvGraphicFramePr>
        <p:xfrm>
          <a:off x="914400" y="1762170"/>
          <a:ext cx="7086600" cy="4333829"/>
        </p:xfrm>
        <a:graphic>
          <a:graphicData uri="http://schemas.openxmlformats.org/drawingml/2006/table">
            <a:tbl>
              <a:tblPr firstRow="1" firstCol="1" bandRow="1">
                <a:tableStyleId>{00A15C55-8517-42AA-B614-E9B94910E393}</a:tableStyleId>
              </a:tblPr>
              <a:tblGrid>
                <a:gridCol w="1082499">
                  <a:extLst>
                    <a:ext uri="{9D8B030D-6E8A-4147-A177-3AD203B41FA5}">
                      <a16:colId xmlns:a16="http://schemas.microsoft.com/office/drawing/2014/main" val="20000"/>
                    </a:ext>
                  </a:extLst>
                </a:gridCol>
                <a:gridCol w="2526676">
                  <a:extLst>
                    <a:ext uri="{9D8B030D-6E8A-4147-A177-3AD203B41FA5}">
                      <a16:colId xmlns:a16="http://schemas.microsoft.com/office/drawing/2014/main" val="20001"/>
                    </a:ext>
                  </a:extLst>
                </a:gridCol>
                <a:gridCol w="3477425">
                  <a:extLst>
                    <a:ext uri="{9D8B030D-6E8A-4147-A177-3AD203B41FA5}">
                      <a16:colId xmlns:a16="http://schemas.microsoft.com/office/drawing/2014/main" val="20002"/>
                    </a:ext>
                  </a:extLst>
                </a:gridCol>
              </a:tblGrid>
              <a:tr h="340018">
                <a:tc>
                  <a:txBody>
                    <a:bodyPr/>
                    <a:lstStyle/>
                    <a:p>
                      <a:pPr marL="63500" marR="0" algn="ctr" fontAlgn="base">
                        <a:lnSpc>
                          <a:spcPts val="1040"/>
                        </a:lnSpc>
                        <a:spcBef>
                          <a:spcPts val="630"/>
                        </a:spcBef>
                        <a:spcAft>
                          <a:spcPts val="415"/>
                        </a:spcAft>
                      </a:pPr>
                      <a:r>
                        <a:rPr lang="en-US" sz="1000" dirty="0">
                          <a:effectLst/>
                        </a:rPr>
                        <a:t>Insuring Agreement</a:t>
                      </a:r>
                      <a:endParaRPr lang="en-US" sz="10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57785" marR="0" algn="ctr" fontAlgn="base">
                        <a:lnSpc>
                          <a:spcPts val="1040"/>
                        </a:lnSpc>
                        <a:spcBef>
                          <a:spcPts val="630"/>
                        </a:spcBef>
                        <a:spcAft>
                          <a:spcPts val="415"/>
                        </a:spcAft>
                      </a:pPr>
                      <a:r>
                        <a:rPr lang="en-US" sz="1000" dirty="0">
                          <a:effectLst/>
                        </a:rPr>
                        <a:t>Definition</a:t>
                      </a:r>
                      <a:endParaRPr lang="en-US" sz="10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54610" marR="0" algn="ctr" fontAlgn="base">
                        <a:lnSpc>
                          <a:spcPts val="1040"/>
                        </a:lnSpc>
                        <a:spcBef>
                          <a:spcPts val="630"/>
                        </a:spcBef>
                        <a:spcAft>
                          <a:spcPts val="415"/>
                        </a:spcAft>
                      </a:pPr>
                      <a:r>
                        <a:rPr lang="en-US" sz="1000" dirty="0">
                          <a:effectLst/>
                        </a:rPr>
                        <a:t>Claim Scenario</a:t>
                      </a:r>
                      <a:endParaRPr lang="en-US" sz="1000" dirty="0">
                        <a:effectLst/>
                        <a:latin typeface="Times New Roman" panose="02020603050405020304" pitchFamily="18" charset="0"/>
                        <a:ea typeface="PMingLiU" panose="02020500000000000000" pitchFamily="18" charset="-120"/>
                      </a:endParaRPr>
                    </a:p>
                  </a:txBody>
                  <a:tcPr marL="0" marR="0" marT="0" marB="0" anchor="ctr"/>
                </a:tc>
                <a:extLst>
                  <a:ext uri="{0D108BD9-81ED-4DB2-BD59-A6C34878D82A}">
                    <a16:rowId xmlns:a16="http://schemas.microsoft.com/office/drawing/2014/main" val="10000"/>
                  </a:ext>
                </a:extLst>
              </a:tr>
              <a:tr h="950167">
                <a:tc>
                  <a:txBody>
                    <a:bodyPr/>
                    <a:lstStyle/>
                    <a:p>
                      <a:pPr marL="63500" marR="0" fontAlgn="base">
                        <a:lnSpc>
                          <a:spcPts val="1015"/>
                        </a:lnSpc>
                        <a:spcBef>
                          <a:spcPts val="345"/>
                        </a:spcBef>
                        <a:spcAft>
                          <a:spcPts val="4135"/>
                        </a:spcAft>
                      </a:pPr>
                      <a:r>
                        <a:rPr lang="en-US" sz="1000" dirty="0">
                          <a:effectLst/>
                        </a:rPr>
                        <a:t>Fidelity</a:t>
                      </a:r>
                      <a:endParaRPr lang="en-US" sz="10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45720" marR="160020" fontAlgn="base">
                        <a:lnSpc>
                          <a:spcPts val="1055"/>
                        </a:lnSpc>
                        <a:spcBef>
                          <a:spcPts val="640"/>
                        </a:spcBef>
                        <a:spcAft>
                          <a:spcPts val="635"/>
                        </a:spcAft>
                      </a:pPr>
                      <a:r>
                        <a:rPr lang="en-US" sz="1000" spc="15">
                          <a:effectLst/>
                        </a:rPr>
                        <a:t>Includes coverage for employee theft, ERISA fidelity and employee theft of client property for direct loss of, or direct loss from damage to money, securities and other property.</a:t>
                      </a:r>
                      <a:endParaRPr lang="en-US" sz="1000">
                        <a:effectLst/>
                        <a:latin typeface="Times New Roman" panose="02020603050405020304" pitchFamily="18" charset="0"/>
                        <a:ea typeface="PMingLiU" panose="02020500000000000000" pitchFamily="18" charset="-120"/>
                      </a:endParaRPr>
                    </a:p>
                  </a:txBody>
                  <a:tcPr marL="0" marR="0" marT="0" marB="0"/>
                </a:tc>
                <a:tc>
                  <a:txBody>
                    <a:bodyPr/>
                    <a:lstStyle/>
                    <a:p>
                      <a:pPr marL="45720" marR="251460" fontAlgn="base">
                        <a:lnSpc>
                          <a:spcPts val="1055"/>
                        </a:lnSpc>
                        <a:spcBef>
                          <a:spcPts val="660"/>
                        </a:spcBef>
                        <a:spcAft>
                          <a:spcPts val="1670"/>
                        </a:spcAft>
                      </a:pPr>
                      <a:r>
                        <a:rPr lang="en-US" sz="1000">
                          <a:effectLst/>
                        </a:rPr>
                        <a:t>An employee leveraged her role as executive director to procure payment to fraudulent vendors and to procure gift cards and other goods for personal benefit resulting in loss of $789,000.</a:t>
                      </a:r>
                      <a:endParaRPr lang="en-US" sz="1000">
                        <a:effectLst/>
                        <a:latin typeface="Times New Roman" panose="02020603050405020304" pitchFamily="18" charset="0"/>
                        <a:ea typeface="PMingLiU" panose="02020500000000000000" pitchFamily="18" charset="-120"/>
                      </a:endParaRPr>
                    </a:p>
                  </a:txBody>
                  <a:tcPr marL="0" marR="0" marT="0" marB="0"/>
                </a:tc>
                <a:extLst>
                  <a:ext uri="{0D108BD9-81ED-4DB2-BD59-A6C34878D82A}">
                    <a16:rowId xmlns:a16="http://schemas.microsoft.com/office/drawing/2014/main" val="10001"/>
                  </a:ext>
                </a:extLst>
              </a:tr>
              <a:tr h="950167">
                <a:tc>
                  <a:txBody>
                    <a:bodyPr/>
                    <a:lstStyle/>
                    <a:p>
                      <a:pPr marL="68580" marR="0" fontAlgn="base">
                        <a:lnSpc>
                          <a:spcPts val="1200"/>
                        </a:lnSpc>
                        <a:spcBef>
                          <a:spcPts val="160"/>
                        </a:spcBef>
                        <a:spcAft>
                          <a:spcPts val="2960"/>
                        </a:spcAft>
                      </a:pPr>
                      <a:r>
                        <a:rPr lang="en-US" sz="1000" spc="40" dirty="0">
                          <a:effectLst/>
                        </a:rPr>
                        <a:t>Forgery or Alteration</a:t>
                      </a:r>
                      <a:endParaRPr lang="en-US" sz="10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45720" marR="114300" fontAlgn="base">
                        <a:lnSpc>
                          <a:spcPts val="1055"/>
                        </a:lnSpc>
                        <a:spcBef>
                          <a:spcPts val="665"/>
                        </a:spcBef>
                        <a:spcAft>
                          <a:spcPts val="635"/>
                        </a:spcAft>
                      </a:pPr>
                      <a:r>
                        <a:rPr lang="en-US" sz="1000">
                          <a:effectLst/>
                        </a:rPr>
                        <a:t>Includes coverage for loss sustained through forgery or alteration of outgoing negotiable instruments made or drawn by you, or drawn on your account(s), or made or drawn by one acting as your agent.</a:t>
                      </a:r>
                      <a:endParaRPr lang="en-US" sz="1000">
                        <a:effectLst/>
                        <a:latin typeface="Times New Roman" panose="02020603050405020304" pitchFamily="18" charset="0"/>
                        <a:ea typeface="PMingLiU" panose="02020500000000000000" pitchFamily="18" charset="-120"/>
                      </a:endParaRPr>
                    </a:p>
                  </a:txBody>
                  <a:tcPr marL="0" marR="0" marT="0" marB="0"/>
                </a:tc>
                <a:tc>
                  <a:txBody>
                    <a:bodyPr/>
                    <a:lstStyle/>
                    <a:p>
                      <a:pPr marL="45720" marR="251460" fontAlgn="base">
                        <a:lnSpc>
                          <a:spcPts val="1055"/>
                        </a:lnSpc>
                        <a:spcBef>
                          <a:spcPts val="665"/>
                        </a:spcBef>
                        <a:spcAft>
                          <a:spcPts val="635"/>
                        </a:spcAft>
                      </a:pPr>
                      <a:r>
                        <a:rPr lang="en-US" sz="1000" spc="15">
                          <a:effectLst/>
                        </a:rPr>
                        <a:t>A signature was forged on a check and cashed at the insured’s bank resulting in loss of $6,343. An affidavit of forgery was executed claiming that the person’s signature that appears on the check was not placed on the check by that person.</a:t>
                      </a:r>
                      <a:endParaRPr lang="en-US" sz="1000">
                        <a:effectLst/>
                        <a:latin typeface="Times New Roman" panose="02020603050405020304" pitchFamily="18" charset="0"/>
                        <a:ea typeface="PMingLiU" panose="02020500000000000000" pitchFamily="18" charset="-120"/>
                      </a:endParaRPr>
                    </a:p>
                  </a:txBody>
                  <a:tcPr marL="0" marR="0" marT="0" marB="0"/>
                </a:tc>
                <a:extLst>
                  <a:ext uri="{0D108BD9-81ED-4DB2-BD59-A6C34878D82A}">
                    <a16:rowId xmlns:a16="http://schemas.microsoft.com/office/drawing/2014/main" val="10002"/>
                  </a:ext>
                </a:extLst>
              </a:tr>
              <a:tr h="950167">
                <a:tc>
                  <a:txBody>
                    <a:bodyPr/>
                    <a:lstStyle/>
                    <a:p>
                      <a:pPr marL="63500" marR="0" fontAlgn="base">
                        <a:lnSpc>
                          <a:spcPts val="1015"/>
                        </a:lnSpc>
                        <a:spcBef>
                          <a:spcPts val="345"/>
                        </a:spcBef>
                        <a:spcAft>
                          <a:spcPts val="4160"/>
                        </a:spcAft>
                      </a:pPr>
                      <a:r>
                        <a:rPr lang="en-US" sz="1000" dirty="0">
                          <a:effectLst/>
                        </a:rPr>
                        <a:t>On Premises</a:t>
                      </a:r>
                      <a:endParaRPr lang="en-US" sz="10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45720" marR="160020" fontAlgn="base">
                        <a:lnSpc>
                          <a:spcPts val="1055"/>
                        </a:lnSpc>
                        <a:spcBef>
                          <a:spcPts val="660"/>
                        </a:spcBef>
                        <a:spcAft>
                          <a:spcPts val="1695"/>
                        </a:spcAft>
                      </a:pPr>
                      <a:r>
                        <a:rPr lang="en-US" sz="1000" dirty="0">
                          <a:effectLst/>
                        </a:rPr>
                        <a:t>Includes coverage for direct loss from damage, money or securities located inside the premises directly caused by theft, robbery or safe burglary.</a:t>
                      </a:r>
                      <a:endParaRPr lang="en-US" sz="1000" dirty="0">
                        <a:effectLst/>
                        <a:latin typeface="Times New Roman" panose="02020603050405020304" pitchFamily="18" charset="0"/>
                        <a:ea typeface="PMingLiU" panose="02020500000000000000" pitchFamily="18" charset="-120"/>
                      </a:endParaRPr>
                    </a:p>
                  </a:txBody>
                  <a:tcPr marL="0" marR="0" marT="0" marB="0"/>
                </a:tc>
                <a:tc>
                  <a:txBody>
                    <a:bodyPr/>
                    <a:lstStyle/>
                    <a:p>
                      <a:pPr marL="45720" marR="137160" fontAlgn="base">
                        <a:lnSpc>
                          <a:spcPts val="1055"/>
                        </a:lnSpc>
                        <a:spcBef>
                          <a:spcPts val="660"/>
                        </a:spcBef>
                        <a:spcAft>
                          <a:spcPts val="640"/>
                        </a:spcAft>
                      </a:pPr>
                      <a:r>
                        <a:rPr lang="en-US" sz="1000">
                          <a:effectLst/>
                        </a:rPr>
                        <a:t>Rent checks from eight different residents were stolen from inside the insured’s premises. Loss was discovered after notices were sent out to residents advising that payments were overdue and one of the residents advised that his check had already been cashed.</a:t>
                      </a:r>
                      <a:endParaRPr lang="en-US" sz="1000">
                        <a:effectLst/>
                        <a:latin typeface="Times New Roman" panose="02020603050405020304" pitchFamily="18" charset="0"/>
                        <a:ea typeface="PMingLiU" panose="02020500000000000000" pitchFamily="18" charset="-120"/>
                      </a:endParaRPr>
                    </a:p>
                  </a:txBody>
                  <a:tcPr marL="0" marR="0" marT="0" marB="0"/>
                </a:tc>
                <a:extLst>
                  <a:ext uri="{0D108BD9-81ED-4DB2-BD59-A6C34878D82A}">
                    <a16:rowId xmlns:a16="http://schemas.microsoft.com/office/drawing/2014/main" val="10003"/>
                  </a:ext>
                </a:extLst>
              </a:tr>
              <a:tr h="1143310">
                <a:tc>
                  <a:txBody>
                    <a:bodyPr/>
                    <a:lstStyle/>
                    <a:p>
                      <a:pPr marL="63500" marR="0" fontAlgn="base">
                        <a:lnSpc>
                          <a:spcPts val="1015"/>
                        </a:lnSpc>
                        <a:spcBef>
                          <a:spcPts val="320"/>
                        </a:spcBef>
                        <a:spcAft>
                          <a:spcPts val="5190"/>
                        </a:spcAft>
                      </a:pPr>
                      <a:r>
                        <a:rPr lang="en-US" sz="1000" dirty="0">
                          <a:effectLst/>
                        </a:rPr>
                        <a:t>In Transit</a:t>
                      </a:r>
                      <a:endParaRPr lang="en-US" sz="10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45720" marR="160020" fontAlgn="base">
                        <a:lnSpc>
                          <a:spcPts val="1055"/>
                        </a:lnSpc>
                        <a:spcBef>
                          <a:spcPts val="640"/>
                        </a:spcBef>
                        <a:spcAft>
                          <a:spcPts val="610"/>
                        </a:spcAft>
                      </a:pPr>
                      <a:r>
                        <a:rPr lang="en-US" sz="1000" dirty="0">
                          <a:effectLst/>
                        </a:rPr>
                        <a:t>Includes coverage for direct loss of money or securities directly caused by theft, disappearance, damage or destruction while in transit outside the insured’s premises and in the care and custody of a messenger or armored vehicle company.</a:t>
                      </a:r>
                      <a:endParaRPr lang="en-US" sz="1000" dirty="0">
                        <a:effectLst/>
                        <a:latin typeface="Times New Roman" panose="02020603050405020304" pitchFamily="18" charset="0"/>
                        <a:ea typeface="PMingLiU" panose="02020500000000000000" pitchFamily="18" charset="-120"/>
                      </a:endParaRPr>
                    </a:p>
                  </a:txBody>
                  <a:tcPr marL="0" marR="0" marT="0" marB="0"/>
                </a:tc>
                <a:tc>
                  <a:txBody>
                    <a:bodyPr/>
                    <a:lstStyle/>
                    <a:p>
                      <a:pPr marL="45720" marR="320040" fontAlgn="base">
                        <a:lnSpc>
                          <a:spcPts val="1055"/>
                        </a:lnSpc>
                        <a:spcBef>
                          <a:spcPts val="660"/>
                        </a:spcBef>
                        <a:spcAft>
                          <a:spcPts val="3755"/>
                        </a:spcAft>
                      </a:pPr>
                      <a:r>
                        <a:rPr lang="en-US" sz="1000" dirty="0">
                          <a:effectLst/>
                        </a:rPr>
                        <a:t>A company lost $2,500 when money was stolen from its messenger’s truck while in transit.</a:t>
                      </a:r>
                      <a:endParaRPr lang="en-US" sz="1000" dirty="0">
                        <a:effectLst/>
                        <a:latin typeface="Times New Roman" panose="02020603050405020304" pitchFamily="18" charset="0"/>
                        <a:ea typeface="PMingLiU" panose="02020500000000000000" pitchFamily="18" charset="-120"/>
                      </a:endParaRPr>
                    </a:p>
                  </a:txBody>
                  <a:tcPr marL="0" marR="0" marT="0" marB="0"/>
                </a:tc>
                <a:extLst>
                  <a:ext uri="{0D108BD9-81ED-4DB2-BD59-A6C34878D82A}">
                    <a16:rowId xmlns:a16="http://schemas.microsoft.com/office/drawing/2014/main" val="10004"/>
                  </a:ext>
                </a:extLst>
              </a:tr>
            </a:tbl>
          </a:graphicData>
        </a:graphic>
      </p:graphicFrame>
      <p:sp>
        <p:nvSpPr>
          <p:cNvPr id="5" name="TextBox 4"/>
          <p:cNvSpPr txBox="1"/>
          <p:nvPr/>
        </p:nvSpPr>
        <p:spPr>
          <a:xfrm>
            <a:off x="4648200" y="6232569"/>
            <a:ext cx="3421129" cy="246221"/>
          </a:xfrm>
          <a:prstGeom prst="rect">
            <a:avLst/>
          </a:prstGeom>
          <a:noFill/>
        </p:spPr>
        <p:txBody>
          <a:bodyPr wrap="none" rtlCol="0">
            <a:spAutoFit/>
          </a:bodyPr>
          <a:lstStyle/>
          <a:p>
            <a:r>
              <a:rPr lang="en-US" sz="1000" i="1" dirty="0"/>
              <a:t>Definitions from Travelers Wrap+ Specimen Policy Form</a:t>
            </a:r>
          </a:p>
        </p:txBody>
      </p:sp>
      <p:sp>
        <p:nvSpPr>
          <p:cNvPr id="3" name="Rectangle 2"/>
          <p:cNvSpPr/>
          <p:nvPr/>
        </p:nvSpPr>
        <p:spPr>
          <a:xfrm>
            <a:off x="2819400" y="1276394"/>
            <a:ext cx="3246624" cy="457200"/>
          </a:xfrm>
          <a:prstGeom prst="rect">
            <a:avLst/>
          </a:prstGeom>
          <a:solidFill>
            <a:srgbClr val="E76618"/>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Generic Claims Examples</a:t>
            </a:r>
          </a:p>
        </p:txBody>
      </p:sp>
    </p:spTree>
    <p:extLst>
      <p:ext uri="{BB962C8B-B14F-4D97-AF65-F5344CB8AC3E}">
        <p14:creationId xmlns:p14="http://schemas.microsoft.com/office/powerpoint/2010/main" val="262524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Crime Coverage Definitions </a:t>
            </a:r>
          </a:p>
        </p:txBody>
      </p:sp>
      <p:graphicFrame>
        <p:nvGraphicFramePr>
          <p:cNvPr id="7" name="Table 6"/>
          <p:cNvGraphicFramePr>
            <a:graphicFrameLocks noGrp="1"/>
          </p:cNvGraphicFramePr>
          <p:nvPr>
            <p:extLst>
              <p:ext uri="{D42A27DB-BD31-4B8C-83A1-F6EECF244321}">
                <p14:modId xmlns:p14="http://schemas.microsoft.com/office/powerpoint/2010/main" val="314728523"/>
              </p:ext>
            </p:extLst>
          </p:nvPr>
        </p:nvGraphicFramePr>
        <p:xfrm>
          <a:off x="838200" y="1219200"/>
          <a:ext cx="7619998" cy="5098513"/>
        </p:xfrm>
        <a:graphic>
          <a:graphicData uri="http://schemas.openxmlformats.org/drawingml/2006/table">
            <a:tbl>
              <a:tblPr firstRow="1" firstCol="1" bandRow="1">
                <a:tableStyleId>{00A15C55-8517-42AA-B614-E9B94910E393}</a:tableStyleId>
              </a:tblPr>
              <a:tblGrid>
                <a:gridCol w="1219200">
                  <a:extLst>
                    <a:ext uri="{9D8B030D-6E8A-4147-A177-3AD203B41FA5}">
                      <a16:colId xmlns:a16="http://schemas.microsoft.com/office/drawing/2014/main" val="20000"/>
                    </a:ext>
                  </a:extLst>
                </a:gridCol>
                <a:gridCol w="2661632">
                  <a:extLst>
                    <a:ext uri="{9D8B030D-6E8A-4147-A177-3AD203B41FA5}">
                      <a16:colId xmlns:a16="http://schemas.microsoft.com/office/drawing/2014/main" val="20001"/>
                    </a:ext>
                  </a:extLst>
                </a:gridCol>
                <a:gridCol w="3739166">
                  <a:extLst>
                    <a:ext uri="{9D8B030D-6E8A-4147-A177-3AD203B41FA5}">
                      <a16:colId xmlns:a16="http://schemas.microsoft.com/office/drawing/2014/main" val="20002"/>
                    </a:ext>
                  </a:extLst>
                </a:gridCol>
              </a:tblGrid>
              <a:tr h="381000">
                <a:tc>
                  <a:txBody>
                    <a:bodyPr/>
                    <a:lstStyle/>
                    <a:p>
                      <a:pPr marL="63500" marR="0" algn="ctr" fontAlgn="base">
                        <a:lnSpc>
                          <a:spcPct val="100000"/>
                        </a:lnSpc>
                        <a:spcBef>
                          <a:spcPts val="630"/>
                        </a:spcBef>
                        <a:spcAft>
                          <a:spcPts val="415"/>
                        </a:spcAft>
                      </a:pPr>
                      <a:r>
                        <a:rPr lang="en-US" sz="1000" dirty="0">
                          <a:effectLst/>
                        </a:rPr>
                        <a:t>Insuring Agreement</a:t>
                      </a:r>
                      <a:endParaRPr lang="en-US" sz="10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57785" marR="0" algn="ctr" fontAlgn="base">
                        <a:lnSpc>
                          <a:spcPct val="100000"/>
                        </a:lnSpc>
                        <a:spcBef>
                          <a:spcPts val="630"/>
                        </a:spcBef>
                        <a:spcAft>
                          <a:spcPts val="415"/>
                        </a:spcAft>
                      </a:pPr>
                      <a:r>
                        <a:rPr lang="en-US" sz="1000" dirty="0">
                          <a:effectLst/>
                        </a:rPr>
                        <a:t>Definition</a:t>
                      </a:r>
                      <a:endParaRPr lang="en-US" sz="10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54610" marR="0" algn="ctr" fontAlgn="base">
                        <a:lnSpc>
                          <a:spcPct val="100000"/>
                        </a:lnSpc>
                        <a:spcBef>
                          <a:spcPts val="630"/>
                        </a:spcBef>
                        <a:spcAft>
                          <a:spcPts val="415"/>
                        </a:spcAft>
                      </a:pPr>
                      <a:r>
                        <a:rPr lang="en-US" sz="1000" dirty="0">
                          <a:effectLst/>
                        </a:rPr>
                        <a:t>Claim Scenario</a:t>
                      </a:r>
                      <a:endParaRPr lang="en-US" sz="1000" dirty="0">
                        <a:effectLst/>
                        <a:latin typeface="Times New Roman" panose="02020603050405020304" pitchFamily="18" charset="0"/>
                        <a:ea typeface="PMingLiU" panose="02020500000000000000" pitchFamily="18" charset="-120"/>
                      </a:endParaRPr>
                    </a:p>
                  </a:txBody>
                  <a:tcPr marL="0" marR="0" marT="0" marB="0" anchor="ctr"/>
                </a:tc>
                <a:extLst>
                  <a:ext uri="{0D108BD9-81ED-4DB2-BD59-A6C34878D82A}">
                    <a16:rowId xmlns:a16="http://schemas.microsoft.com/office/drawing/2014/main" val="10000"/>
                  </a:ext>
                </a:extLst>
              </a:tr>
              <a:tr h="685800">
                <a:tc>
                  <a:txBody>
                    <a:bodyPr/>
                    <a:lstStyle/>
                    <a:p>
                      <a:pPr marL="68580" marR="205740" algn="l" fontAlgn="base">
                        <a:lnSpc>
                          <a:spcPct val="100000"/>
                        </a:lnSpc>
                        <a:spcBef>
                          <a:spcPts val="160"/>
                        </a:spcBef>
                        <a:spcAft>
                          <a:spcPts val="725"/>
                        </a:spcAft>
                      </a:pPr>
                      <a:r>
                        <a:rPr lang="en-US" sz="1000" dirty="0">
                          <a:effectLst/>
                        </a:rPr>
                        <a:t>Money Orders and Counterfeit Money</a:t>
                      </a:r>
                      <a:endParaRPr lang="en-US" sz="1000" dirty="0">
                        <a:effectLst/>
                        <a:latin typeface="Times New Roman" panose="02020603050405020304" pitchFamily="18" charset="0"/>
                        <a:ea typeface="PMingLiU" panose="02020500000000000000" pitchFamily="18" charset="-120"/>
                      </a:endParaRPr>
                    </a:p>
                  </a:txBody>
                  <a:tcPr marL="0" marR="0" marT="0" marB="0"/>
                </a:tc>
                <a:tc>
                  <a:txBody>
                    <a:bodyPr/>
                    <a:lstStyle/>
                    <a:p>
                      <a:pPr marL="45720" marR="137160" algn="l" fontAlgn="base">
                        <a:lnSpc>
                          <a:spcPct val="100000"/>
                        </a:lnSpc>
                        <a:spcBef>
                          <a:spcPts val="660"/>
                        </a:spcBef>
                        <a:spcAft>
                          <a:spcPts val="660"/>
                        </a:spcAft>
                      </a:pPr>
                      <a:r>
                        <a:rPr lang="en-US" sz="1000" dirty="0">
                          <a:effectLst/>
                        </a:rPr>
                        <a:t>Includes coverage for direct loss caused by the insured’s good faith acceptance of worthless money orders or counterfeit money.</a:t>
                      </a:r>
                      <a:endParaRPr lang="en-US" sz="1000" dirty="0">
                        <a:effectLst/>
                        <a:latin typeface="Times New Roman" panose="02020603050405020304" pitchFamily="18" charset="0"/>
                        <a:ea typeface="PMingLiU" panose="02020500000000000000" pitchFamily="18" charset="-120"/>
                      </a:endParaRPr>
                    </a:p>
                  </a:txBody>
                  <a:tcPr marL="0" marR="0" marT="0" marB="0"/>
                </a:tc>
                <a:tc>
                  <a:txBody>
                    <a:bodyPr/>
                    <a:lstStyle/>
                    <a:p>
                      <a:pPr marL="45720" marR="320040" algn="l" fontAlgn="base">
                        <a:lnSpc>
                          <a:spcPct val="100000"/>
                        </a:lnSpc>
                        <a:spcBef>
                          <a:spcPts val="660"/>
                        </a:spcBef>
                        <a:spcAft>
                          <a:spcPts val="1715"/>
                        </a:spcAft>
                      </a:pPr>
                      <a:r>
                        <a:rPr lang="en-US" sz="1000" dirty="0">
                          <a:effectLst/>
                        </a:rPr>
                        <a:t>A company received a counterfeit cashier’s check for payment of delivered equipment. Loss exceeded $30,000.</a:t>
                      </a:r>
                      <a:endParaRPr lang="en-US" sz="1000" dirty="0">
                        <a:effectLst/>
                        <a:latin typeface="Times New Roman" panose="02020603050405020304" pitchFamily="18" charset="0"/>
                        <a:ea typeface="PMingLiU" panose="02020500000000000000" pitchFamily="18" charset="-120"/>
                      </a:endParaRPr>
                    </a:p>
                  </a:txBody>
                  <a:tcPr marL="0" marR="0" marT="0" marB="0"/>
                </a:tc>
                <a:extLst>
                  <a:ext uri="{0D108BD9-81ED-4DB2-BD59-A6C34878D82A}">
                    <a16:rowId xmlns:a16="http://schemas.microsoft.com/office/drawing/2014/main" val="10001"/>
                  </a:ext>
                </a:extLst>
              </a:tr>
              <a:tr h="1295400">
                <a:tc>
                  <a:txBody>
                    <a:bodyPr/>
                    <a:lstStyle/>
                    <a:p>
                      <a:pPr marL="63500" marR="0" algn="l" fontAlgn="base">
                        <a:lnSpc>
                          <a:spcPct val="100000"/>
                        </a:lnSpc>
                        <a:spcBef>
                          <a:spcPts val="340"/>
                        </a:spcBef>
                        <a:spcAft>
                          <a:spcPts val="6200"/>
                        </a:spcAft>
                      </a:pPr>
                      <a:r>
                        <a:rPr lang="en-US" sz="1000">
                          <a:effectLst/>
                        </a:rPr>
                        <a:t>Computer Crime</a:t>
                      </a:r>
                      <a:endParaRPr lang="en-US" sz="1000">
                        <a:effectLst/>
                        <a:latin typeface="Times New Roman" panose="02020603050405020304" pitchFamily="18" charset="0"/>
                        <a:ea typeface="PMingLiU" panose="02020500000000000000" pitchFamily="18" charset="-120"/>
                      </a:endParaRPr>
                    </a:p>
                  </a:txBody>
                  <a:tcPr marL="0" marR="0" marT="0" marB="0"/>
                </a:tc>
                <a:tc>
                  <a:txBody>
                    <a:bodyPr/>
                    <a:lstStyle/>
                    <a:p>
                      <a:pPr marL="45720" marR="114300" algn="l" fontAlgn="base">
                        <a:lnSpc>
                          <a:spcPct val="100000"/>
                        </a:lnSpc>
                        <a:spcBef>
                          <a:spcPts val="640"/>
                        </a:spcBef>
                        <a:spcAft>
                          <a:spcPts val="585"/>
                        </a:spcAft>
                      </a:pPr>
                      <a:r>
                        <a:rPr lang="en-US" sz="1000" spc="25" dirty="0">
                          <a:effectLst/>
                        </a:rPr>
                        <a:t>Includes coverage for direct loss of, or direct loss from damage to, money, securities and other property caused by computer fraud as well as restoration expenses, or replacement of damaged or destroyed computer programs or electronic data caused by computer violation.</a:t>
                      </a:r>
                      <a:endParaRPr lang="en-US" sz="1000" dirty="0">
                        <a:effectLst/>
                        <a:latin typeface="Times New Roman" panose="02020603050405020304" pitchFamily="18" charset="0"/>
                        <a:ea typeface="PMingLiU" panose="02020500000000000000" pitchFamily="18" charset="-120"/>
                      </a:endParaRPr>
                    </a:p>
                  </a:txBody>
                  <a:tcPr marL="0" marR="0" marT="0" marB="0"/>
                </a:tc>
                <a:tc>
                  <a:txBody>
                    <a:bodyPr/>
                    <a:lstStyle/>
                    <a:p>
                      <a:pPr marL="45720" marR="160020" algn="l" fontAlgn="base">
                        <a:lnSpc>
                          <a:spcPct val="100000"/>
                        </a:lnSpc>
                        <a:spcBef>
                          <a:spcPts val="635"/>
                        </a:spcBef>
                        <a:spcAft>
                          <a:spcPts val="2700"/>
                        </a:spcAft>
                      </a:pPr>
                      <a:r>
                        <a:rPr lang="en-US" sz="1000" dirty="0">
                          <a:effectLst/>
                        </a:rPr>
                        <a:t>An employee of a vendor fraudulently gained access to the insured’s computer and changed the bank routing number from the vendor to the employee’s bank routing number, causing a large sum of money to be transferred directly to the employee instead of to the vendor.</a:t>
                      </a:r>
                      <a:endParaRPr lang="en-US" sz="1000" dirty="0">
                        <a:effectLst/>
                        <a:latin typeface="Times New Roman" panose="02020603050405020304" pitchFamily="18" charset="0"/>
                        <a:ea typeface="PMingLiU" panose="02020500000000000000" pitchFamily="18" charset="-120"/>
                      </a:endParaRPr>
                    </a:p>
                  </a:txBody>
                  <a:tcPr marL="0" marR="0" marT="0" marB="0"/>
                </a:tc>
                <a:extLst>
                  <a:ext uri="{0D108BD9-81ED-4DB2-BD59-A6C34878D82A}">
                    <a16:rowId xmlns:a16="http://schemas.microsoft.com/office/drawing/2014/main" val="10002"/>
                  </a:ext>
                </a:extLst>
              </a:tr>
              <a:tr h="1212313">
                <a:tc>
                  <a:txBody>
                    <a:bodyPr/>
                    <a:lstStyle/>
                    <a:p>
                      <a:pPr marL="68580" marR="0" algn="l" fontAlgn="base">
                        <a:lnSpc>
                          <a:spcPct val="100000"/>
                        </a:lnSpc>
                        <a:spcBef>
                          <a:spcPts val="160"/>
                        </a:spcBef>
                        <a:spcAft>
                          <a:spcPts val="3990"/>
                        </a:spcAft>
                      </a:pPr>
                      <a:r>
                        <a:rPr lang="en-US" sz="1000" spc="30">
                          <a:effectLst/>
                        </a:rPr>
                        <a:t>Funds Transfer Fraud</a:t>
                      </a:r>
                      <a:endParaRPr lang="en-US" sz="1000">
                        <a:effectLst/>
                        <a:latin typeface="Times New Roman" panose="02020603050405020304" pitchFamily="18" charset="0"/>
                        <a:ea typeface="PMingLiU" panose="02020500000000000000" pitchFamily="18" charset="-120"/>
                      </a:endParaRPr>
                    </a:p>
                  </a:txBody>
                  <a:tcPr marL="0" marR="0" marT="0" marB="0"/>
                </a:tc>
                <a:tc>
                  <a:txBody>
                    <a:bodyPr/>
                    <a:lstStyle/>
                    <a:p>
                      <a:pPr marL="45720" marR="114300" algn="l" fontAlgn="base">
                        <a:lnSpc>
                          <a:spcPct val="100000"/>
                        </a:lnSpc>
                        <a:spcBef>
                          <a:spcPts val="660"/>
                        </a:spcBef>
                        <a:spcAft>
                          <a:spcPts val="2725"/>
                        </a:spcAft>
                      </a:pPr>
                      <a:r>
                        <a:rPr lang="en-US" sz="1000" dirty="0">
                          <a:effectLst/>
                        </a:rPr>
                        <a:t>Includes coverage for direct loss of money and securities contained in the insured’s transfer account caused by fund transfer fraud.</a:t>
                      </a:r>
                      <a:endParaRPr lang="en-US" sz="1000" dirty="0">
                        <a:effectLst/>
                        <a:latin typeface="Times New Roman" panose="02020603050405020304" pitchFamily="18" charset="0"/>
                        <a:ea typeface="PMingLiU" panose="02020500000000000000" pitchFamily="18" charset="-120"/>
                      </a:endParaRPr>
                    </a:p>
                  </a:txBody>
                  <a:tcPr marL="0" marR="0" marT="0" marB="0"/>
                </a:tc>
                <a:tc>
                  <a:txBody>
                    <a:bodyPr/>
                    <a:lstStyle/>
                    <a:p>
                      <a:pPr marL="45720" marR="228600" algn="l" fontAlgn="base">
                        <a:lnSpc>
                          <a:spcPct val="100000"/>
                        </a:lnSpc>
                        <a:spcBef>
                          <a:spcPts val="640"/>
                        </a:spcBef>
                        <a:spcAft>
                          <a:spcPts val="635"/>
                        </a:spcAft>
                      </a:pPr>
                      <a:r>
                        <a:rPr lang="en-US" sz="1000" spc="15" dirty="0">
                          <a:effectLst/>
                        </a:rPr>
                        <a:t>An unknown party impersonated the insured’s bank, contacted the insured’s funds transfer administrator and convinced them to activate a computer link back to a phony bank. This allowed the impersonator to contact the insured’s real bank, pretend to be the insured, and have wire transfers issued that ultimately ended up with a foreign bank resulting in loss of $30,000.</a:t>
                      </a:r>
                      <a:endParaRPr lang="en-US" sz="1000" dirty="0">
                        <a:effectLst/>
                        <a:latin typeface="Times New Roman" panose="02020603050405020304" pitchFamily="18" charset="0"/>
                        <a:ea typeface="PMingLiU" panose="02020500000000000000" pitchFamily="18" charset="-120"/>
                      </a:endParaRPr>
                    </a:p>
                  </a:txBody>
                  <a:tcPr marL="0" marR="0" marT="0" marB="0"/>
                </a:tc>
                <a:extLst>
                  <a:ext uri="{0D108BD9-81ED-4DB2-BD59-A6C34878D82A}">
                    <a16:rowId xmlns:a16="http://schemas.microsoft.com/office/drawing/2014/main" val="10003"/>
                  </a:ext>
                </a:extLst>
              </a:tr>
              <a:tr h="606156">
                <a:tc>
                  <a:txBody>
                    <a:bodyPr/>
                    <a:lstStyle/>
                    <a:p>
                      <a:pPr marL="68580" marR="0" algn="l" fontAlgn="base">
                        <a:lnSpc>
                          <a:spcPct val="100000"/>
                        </a:lnSpc>
                        <a:spcBef>
                          <a:spcPts val="160"/>
                        </a:spcBef>
                        <a:spcAft>
                          <a:spcPts val="1880"/>
                        </a:spcAft>
                      </a:pPr>
                      <a:r>
                        <a:rPr lang="en-US" sz="1000">
                          <a:effectLst/>
                        </a:rPr>
                        <a:t>Personal Accounts Protection</a:t>
                      </a:r>
                      <a:endParaRPr lang="en-US" sz="1000">
                        <a:effectLst/>
                        <a:latin typeface="Times New Roman" panose="02020603050405020304" pitchFamily="18" charset="0"/>
                        <a:ea typeface="PMingLiU" panose="02020500000000000000" pitchFamily="18" charset="-120"/>
                      </a:endParaRPr>
                    </a:p>
                  </a:txBody>
                  <a:tcPr marL="0" marR="0" marT="0" marB="0"/>
                </a:tc>
                <a:tc>
                  <a:txBody>
                    <a:bodyPr/>
                    <a:lstStyle/>
                    <a:p>
                      <a:pPr marL="45720" marR="274320" algn="l" fontAlgn="base">
                        <a:lnSpc>
                          <a:spcPct val="100000"/>
                        </a:lnSpc>
                        <a:spcBef>
                          <a:spcPts val="660"/>
                        </a:spcBef>
                        <a:spcAft>
                          <a:spcPts val="1670"/>
                        </a:spcAft>
                      </a:pPr>
                      <a:r>
                        <a:rPr lang="en-US" sz="1000">
                          <a:effectLst/>
                        </a:rPr>
                        <a:t>Includes coverage for personal accounts forgery or alteration and identity fraud expense reimbursement.</a:t>
                      </a:r>
                      <a:endParaRPr lang="en-US" sz="1000">
                        <a:effectLst/>
                        <a:latin typeface="Times New Roman" panose="02020603050405020304" pitchFamily="18" charset="0"/>
                        <a:ea typeface="PMingLiU" panose="02020500000000000000" pitchFamily="18" charset="-120"/>
                      </a:endParaRPr>
                    </a:p>
                  </a:txBody>
                  <a:tcPr marL="0" marR="0" marT="0" marB="0"/>
                </a:tc>
                <a:tc>
                  <a:txBody>
                    <a:bodyPr/>
                    <a:lstStyle/>
                    <a:p>
                      <a:pPr marL="45720" marR="137160" algn="l" fontAlgn="base">
                        <a:lnSpc>
                          <a:spcPct val="100000"/>
                        </a:lnSpc>
                        <a:spcBef>
                          <a:spcPts val="660"/>
                        </a:spcBef>
                        <a:spcAft>
                          <a:spcPts val="615"/>
                        </a:spcAft>
                      </a:pPr>
                      <a:r>
                        <a:rPr lang="en-US" sz="1000" dirty="0">
                          <a:effectLst/>
                        </a:rPr>
                        <a:t>A company executive entrusted her secretary with her personal credit card and account information to arrange for travel arrangements. The secretary used that personal information for personal gain.</a:t>
                      </a:r>
                      <a:endParaRPr lang="en-US" sz="1000" dirty="0">
                        <a:effectLst/>
                        <a:latin typeface="Times New Roman" panose="02020603050405020304" pitchFamily="18" charset="0"/>
                        <a:ea typeface="PMingLiU" panose="02020500000000000000" pitchFamily="18" charset="-120"/>
                      </a:endParaRPr>
                    </a:p>
                  </a:txBody>
                  <a:tcPr marL="0" marR="0" marT="0" marB="0"/>
                </a:tc>
                <a:extLst>
                  <a:ext uri="{0D108BD9-81ED-4DB2-BD59-A6C34878D82A}">
                    <a16:rowId xmlns:a16="http://schemas.microsoft.com/office/drawing/2014/main" val="10004"/>
                  </a:ext>
                </a:extLst>
              </a:tr>
              <a:tr h="909233">
                <a:tc>
                  <a:txBody>
                    <a:bodyPr/>
                    <a:lstStyle/>
                    <a:p>
                      <a:pPr marL="63500" marR="0" algn="l" fontAlgn="base">
                        <a:lnSpc>
                          <a:spcPct val="100000"/>
                        </a:lnSpc>
                        <a:spcBef>
                          <a:spcPts val="345"/>
                        </a:spcBef>
                        <a:spcAft>
                          <a:spcPts val="4160"/>
                        </a:spcAft>
                      </a:pPr>
                      <a:r>
                        <a:rPr lang="en-US" sz="1000">
                          <a:effectLst/>
                        </a:rPr>
                        <a:t>Claim Expense</a:t>
                      </a:r>
                      <a:endParaRPr lang="en-US" sz="1000">
                        <a:effectLst/>
                        <a:latin typeface="Times New Roman" panose="02020603050405020304" pitchFamily="18" charset="0"/>
                        <a:ea typeface="PMingLiU" panose="02020500000000000000" pitchFamily="18" charset="-120"/>
                      </a:endParaRPr>
                    </a:p>
                  </a:txBody>
                  <a:tcPr marL="0" marR="0" marT="0" marB="0"/>
                </a:tc>
                <a:tc>
                  <a:txBody>
                    <a:bodyPr/>
                    <a:lstStyle/>
                    <a:p>
                      <a:pPr marL="45720" marR="0" algn="l" fontAlgn="base">
                        <a:lnSpc>
                          <a:spcPct val="100000"/>
                        </a:lnSpc>
                        <a:spcBef>
                          <a:spcPts val="795"/>
                        </a:spcBef>
                        <a:spcAft>
                          <a:spcPts val="0"/>
                        </a:spcAft>
                      </a:pPr>
                      <a:r>
                        <a:rPr lang="en-US" sz="1000">
                          <a:effectLst/>
                        </a:rPr>
                        <a:t>Includes coverage for reasonable claim</a:t>
                      </a:r>
                    </a:p>
                    <a:p>
                      <a:pPr marL="45720" marR="205740" algn="l" fontAlgn="base">
                        <a:lnSpc>
                          <a:spcPct val="100000"/>
                        </a:lnSpc>
                        <a:spcBef>
                          <a:spcPts val="0"/>
                        </a:spcBef>
                        <a:spcAft>
                          <a:spcPts val="685"/>
                        </a:spcAft>
                      </a:pPr>
                      <a:r>
                        <a:rPr lang="en-US" sz="1000">
                          <a:effectLst/>
                        </a:rPr>
                        <a:t>expenses incurred and paid by the insured to establish the existence, amount and preparation of the insured’s proof of loss in support of a covered claim.</a:t>
                      </a:r>
                      <a:endParaRPr lang="en-US" sz="1000">
                        <a:effectLst/>
                        <a:latin typeface="Times New Roman" panose="02020603050405020304" pitchFamily="18" charset="0"/>
                        <a:ea typeface="PMingLiU" panose="02020500000000000000" pitchFamily="18" charset="-120"/>
                      </a:endParaRPr>
                    </a:p>
                  </a:txBody>
                  <a:tcPr marL="0" marR="0" marT="0" marB="0"/>
                </a:tc>
                <a:tc>
                  <a:txBody>
                    <a:bodyPr/>
                    <a:lstStyle/>
                    <a:p>
                      <a:pPr marL="45720" marR="228600" algn="l" fontAlgn="base">
                        <a:lnSpc>
                          <a:spcPct val="100000"/>
                        </a:lnSpc>
                        <a:spcBef>
                          <a:spcPts val="660"/>
                        </a:spcBef>
                        <a:spcAft>
                          <a:spcPts val="685"/>
                        </a:spcAft>
                      </a:pPr>
                      <a:r>
                        <a:rPr lang="en-US" sz="1000" spc="25" dirty="0">
                          <a:effectLst/>
                        </a:rPr>
                        <a:t>In addition to an employee dishonesty claim, a company incurred claim related expenses by retaining outside accountants and consultants in order to establish the existence, amount and preparation of its proof of the employee dishonesty claim.</a:t>
                      </a:r>
                      <a:endParaRPr lang="en-US" sz="1000" dirty="0">
                        <a:effectLst/>
                        <a:latin typeface="Times New Roman" panose="02020603050405020304" pitchFamily="18" charset="0"/>
                        <a:ea typeface="PMingLiU" panose="02020500000000000000" pitchFamily="18" charset="-120"/>
                      </a:endParaRPr>
                    </a:p>
                  </a:txBody>
                  <a:tcPr marL="0" marR="0" marT="0" marB="0"/>
                </a:tc>
                <a:extLst>
                  <a:ext uri="{0D108BD9-81ED-4DB2-BD59-A6C34878D82A}">
                    <a16:rowId xmlns:a16="http://schemas.microsoft.com/office/drawing/2014/main" val="10005"/>
                  </a:ext>
                </a:extLst>
              </a:tr>
            </a:tbl>
          </a:graphicData>
        </a:graphic>
      </p:graphicFrame>
      <p:sp>
        <p:nvSpPr>
          <p:cNvPr id="8" name="TextBox 7"/>
          <p:cNvSpPr txBox="1"/>
          <p:nvPr/>
        </p:nvSpPr>
        <p:spPr>
          <a:xfrm>
            <a:off x="5037069" y="6400800"/>
            <a:ext cx="3421129" cy="246221"/>
          </a:xfrm>
          <a:prstGeom prst="rect">
            <a:avLst/>
          </a:prstGeom>
          <a:noFill/>
        </p:spPr>
        <p:txBody>
          <a:bodyPr wrap="none" rtlCol="0">
            <a:spAutoFit/>
          </a:bodyPr>
          <a:lstStyle/>
          <a:p>
            <a:r>
              <a:rPr lang="en-US" sz="1000" i="1" dirty="0"/>
              <a:t>Definitions from Travelers Wrap+ Specimen Policy Form</a:t>
            </a:r>
          </a:p>
        </p:txBody>
      </p:sp>
    </p:spTree>
    <p:extLst>
      <p:ext uri="{BB962C8B-B14F-4D97-AF65-F5344CB8AC3E}">
        <p14:creationId xmlns:p14="http://schemas.microsoft.com/office/powerpoint/2010/main" val="22687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077200" cy="838200"/>
          </a:xfrm>
        </p:spPr>
        <p:txBody>
          <a:bodyPr>
            <a:normAutofit/>
          </a:bodyPr>
          <a:lstStyle/>
          <a:p>
            <a:r>
              <a:rPr lang="en-US" sz="3200" dirty="0">
                <a:solidFill>
                  <a:schemeClr val="bg1"/>
                </a:solidFill>
              </a:rPr>
              <a:t>Crime Renewal Quotes- Basic Coverage</a:t>
            </a:r>
          </a:p>
        </p:txBody>
      </p:sp>
      <p:sp>
        <p:nvSpPr>
          <p:cNvPr id="5" name="Content Placeholder 4"/>
          <p:cNvSpPr>
            <a:spLocks noGrp="1"/>
          </p:cNvSpPr>
          <p:nvPr>
            <p:ph sz="half" idx="4294967295"/>
          </p:nvPr>
        </p:nvSpPr>
        <p:spPr>
          <a:xfrm>
            <a:off x="4953000" y="1497984"/>
            <a:ext cx="3392487" cy="3881438"/>
          </a:xfrm>
          <a:solidFill>
            <a:schemeClr val="accent2">
              <a:lumMod val="75000"/>
            </a:schemeClr>
          </a:solidFill>
        </p:spPr>
        <p:txBody>
          <a:bodyPr>
            <a:normAutofit/>
          </a:bodyPr>
          <a:lstStyle/>
          <a:p>
            <a:pPr marL="0" indent="0">
              <a:buNone/>
            </a:pPr>
            <a:r>
              <a:rPr lang="en-US" u="sng" dirty="0"/>
              <a:t>2021-2022 Policy Period</a:t>
            </a:r>
          </a:p>
          <a:p>
            <a:r>
              <a:rPr lang="en-US" dirty="0"/>
              <a:t>$50,000 Employee Theft</a:t>
            </a:r>
          </a:p>
          <a:p>
            <a:r>
              <a:rPr lang="en-US" dirty="0"/>
              <a:t>$50,000 ERISA *</a:t>
            </a:r>
          </a:p>
          <a:p>
            <a:r>
              <a:rPr lang="en-US" dirty="0"/>
              <a:t>$50,000 Forgery/Alteration</a:t>
            </a:r>
          </a:p>
          <a:p>
            <a:r>
              <a:rPr lang="en-US" dirty="0"/>
              <a:t>$50,000 Personal Accounts Protection</a:t>
            </a:r>
          </a:p>
          <a:p>
            <a:r>
              <a:rPr lang="en-US" dirty="0"/>
              <a:t>$1,000 Deductible</a:t>
            </a:r>
          </a:p>
          <a:p>
            <a:r>
              <a:rPr lang="en-US" b="1" dirty="0" smtClean="0"/>
              <a:t>$</a:t>
            </a:r>
            <a:r>
              <a:rPr lang="en-US" b="1" dirty="0" smtClean="0"/>
              <a:t>125</a:t>
            </a:r>
            <a:r>
              <a:rPr lang="en-US" b="1" dirty="0" smtClean="0"/>
              <a:t> </a:t>
            </a:r>
            <a:r>
              <a:rPr lang="en-US" b="1" dirty="0"/>
              <a:t>Quoted Annual Premium</a:t>
            </a:r>
          </a:p>
        </p:txBody>
      </p:sp>
      <p:sp>
        <p:nvSpPr>
          <p:cNvPr id="6" name="Content Placeholder 3"/>
          <p:cNvSpPr txBox="1">
            <a:spLocks/>
          </p:cNvSpPr>
          <p:nvPr/>
        </p:nvSpPr>
        <p:spPr>
          <a:xfrm>
            <a:off x="609600" y="1498650"/>
            <a:ext cx="3429000" cy="3880772"/>
          </a:xfrm>
          <a:prstGeom prst="rect">
            <a:avLst/>
          </a:prstGeom>
          <a:solidFill>
            <a:srgbClr val="E76618"/>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u="sng" dirty="0">
                <a:solidFill>
                  <a:schemeClr val="bg1"/>
                </a:solidFill>
              </a:rPr>
              <a:t>2020-2021 Policy Period</a:t>
            </a:r>
          </a:p>
          <a:p>
            <a:pPr>
              <a:buClr>
                <a:schemeClr val="bg1"/>
              </a:buClr>
            </a:pPr>
            <a:r>
              <a:rPr lang="en-US" dirty="0">
                <a:solidFill>
                  <a:schemeClr val="bg1"/>
                </a:solidFill>
              </a:rPr>
              <a:t>$50,000 Employee Theft</a:t>
            </a:r>
          </a:p>
          <a:p>
            <a:pPr>
              <a:buClr>
                <a:schemeClr val="bg1"/>
              </a:buClr>
            </a:pPr>
            <a:r>
              <a:rPr lang="en-US" dirty="0">
                <a:solidFill>
                  <a:schemeClr val="bg1"/>
                </a:solidFill>
              </a:rPr>
              <a:t>$50,000 ERISA *</a:t>
            </a:r>
          </a:p>
          <a:p>
            <a:pPr>
              <a:buClr>
                <a:schemeClr val="bg1"/>
              </a:buClr>
            </a:pPr>
            <a:r>
              <a:rPr lang="en-US" dirty="0">
                <a:solidFill>
                  <a:schemeClr val="bg1"/>
                </a:solidFill>
              </a:rPr>
              <a:t>$50,000 Forgery/Alteration</a:t>
            </a:r>
          </a:p>
          <a:p>
            <a:pPr>
              <a:buClr>
                <a:schemeClr val="bg1"/>
              </a:buClr>
            </a:pPr>
            <a:r>
              <a:rPr lang="en-US" dirty="0">
                <a:solidFill>
                  <a:schemeClr val="bg1"/>
                </a:solidFill>
              </a:rPr>
              <a:t>$50,000 Personal Accounts Protection</a:t>
            </a:r>
          </a:p>
          <a:p>
            <a:pPr>
              <a:buClr>
                <a:schemeClr val="bg1"/>
              </a:buClr>
            </a:pPr>
            <a:r>
              <a:rPr lang="en-US" dirty="0">
                <a:solidFill>
                  <a:schemeClr val="bg1"/>
                </a:solidFill>
              </a:rPr>
              <a:t>$1,000 Deductible</a:t>
            </a:r>
          </a:p>
          <a:p>
            <a:pPr>
              <a:buClr>
                <a:schemeClr val="bg1"/>
              </a:buClr>
            </a:pPr>
            <a:r>
              <a:rPr lang="en-US" b="1" dirty="0">
                <a:solidFill>
                  <a:schemeClr val="bg1"/>
                </a:solidFill>
              </a:rPr>
              <a:t>$125 Annual Premium</a:t>
            </a:r>
          </a:p>
        </p:txBody>
      </p:sp>
      <p:sp>
        <p:nvSpPr>
          <p:cNvPr id="8" name="TextBox 7"/>
          <p:cNvSpPr txBox="1"/>
          <p:nvPr/>
        </p:nvSpPr>
        <p:spPr>
          <a:xfrm>
            <a:off x="597877" y="5486400"/>
            <a:ext cx="4527201" cy="830997"/>
          </a:xfrm>
          <a:prstGeom prst="rect">
            <a:avLst/>
          </a:prstGeom>
          <a:noFill/>
        </p:spPr>
        <p:txBody>
          <a:bodyPr wrap="none" rtlCol="0">
            <a:spAutoFit/>
          </a:bodyPr>
          <a:lstStyle/>
          <a:p>
            <a:r>
              <a:rPr lang="en-US" sz="1200" i="1" dirty="0">
                <a:solidFill>
                  <a:schemeClr val="bg1"/>
                </a:solidFill>
              </a:rPr>
              <a:t>Note: $5,000 Claims Expense also included, with $0 deductible</a:t>
            </a:r>
          </a:p>
          <a:p>
            <a:pPr marL="285750" indent="-285750">
              <a:buFont typeface="Arial" panose="020B0604020202020204" pitchFamily="34" charset="0"/>
              <a:buChar char="•"/>
            </a:pPr>
            <a:r>
              <a:rPr lang="en-US" sz="1200" i="1" dirty="0">
                <a:solidFill>
                  <a:schemeClr val="bg1"/>
                </a:solidFill>
              </a:rPr>
              <a:t>ERISA coverage is subject to a $0 deductible</a:t>
            </a:r>
          </a:p>
          <a:p>
            <a:pPr marL="285750" indent="-285750">
              <a:buFont typeface="Arial" panose="020B0604020202020204" pitchFamily="34" charset="0"/>
              <a:buChar char="•"/>
            </a:pPr>
            <a:endParaRPr lang="en-US" sz="1200" i="1" dirty="0">
              <a:solidFill>
                <a:schemeClr val="bg1"/>
              </a:solidFill>
            </a:endParaRPr>
          </a:p>
          <a:p>
            <a:r>
              <a:rPr lang="en-US" sz="1200" i="1" dirty="0" smtClean="0">
                <a:solidFill>
                  <a:schemeClr val="bg1"/>
                </a:solidFill>
              </a:rPr>
              <a:t>**Premiums </a:t>
            </a:r>
            <a:r>
              <a:rPr lang="en-US" sz="1200" i="1" dirty="0">
                <a:solidFill>
                  <a:schemeClr val="bg1"/>
                </a:solidFill>
              </a:rPr>
              <a:t>will have some variation based on location.</a:t>
            </a:r>
          </a:p>
        </p:txBody>
      </p:sp>
    </p:spTree>
    <p:extLst>
      <p:ext uri="{BB962C8B-B14F-4D97-AF65-F5344CB8AC3E}">
        <p14:creationId xmlns:p14="http://schemas.microsoft.com/office/powerpoint/2010/main" val="296959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70673"/>
          </a:xfrm>
        </p:spPr>
        <p:txBody>
          <a:bodyPr>
            <a:normAutofit/>
          </a:bodyPr>
          <a:lstStyle/>
          <a:p>
            <a:r>
              <a:rPr lang="en-US" sz="3200" dirty="0">
                <a:solidFill>
                  <a:schemeClr val="bg1"/>
                </a:solidFill>
              </a:rPr>
              <a:t>Crime Renewal Quotes- Premium Coverage</a:t>
            </a:r>
          </a:p>
        </p:txBody>
      </p:sp>
      <p:sp>
        <p:nvSpPr>
          <p:cNvPr id="5" name="Content Placeholder 4"/>
          <p:cNvSpPr>
            <a:spLocks noGrp="1"/>
          </p:cNvSpPr>
          <p:nvPr>
            <p:ph sz="half" idx="4294967295"/>
          </p:nvPr>
        </p:nvSpPr>
        <p:spPr>
          <a:xfrm>
            <a:off x="404446" y="1123408"/>
            <a:ext cx="3596054" cy="4286792"/>
          </a:xfrm>
          <a:solidFill>
            <a:schemeClr val="bg2">
              <a:lumMod val="50000"/>
            </a:schemeClr>
          </a:solidFill>
          <a:ln>
            <a:solidFill>
              <a:schemeClr val="bg2">
                <a:lumMod val="50000"/>
              </a:schemeClr>
            </a:solidFill>
          </a:ln>
        </p:spPr>
        <p:txBody>
          <a:bodyPr>
            <a:noAutofit/>
          </a:bodyPr>
          <a:lstStyle/>
          <a:p>
            <a:pPr marL="0" indent="0">
              <a:spcBef>
                <a:spcPts val="600"/>
              </a:spcBef>
              <a:buNone/>
            </a:pPr>
            <a:r>
              <a:rPr lang="en-US" sz="1500" u="sng" dirty="0">
                <a:latin typeface="Calibri" panose="020F0502020204030204" pitchFamily="34" charset="0"/>
                <a:cs typeface="Calibri" panose="020F0502020204030204" pitchFamily="34" charset="0"/>
              </a:rPr>
              <a:t>2020-2021 Policy Period</a:t>
            </a:r>
          </a:p>
          <a:p>
            <a:pPr>
              <a:spcBef>
                <a:spcPts val="600"/>
              </a:spcBef>
            </a:pPr>
            <a:r>
              <a:rPr lang="en-US" sz="1500" dirty="0">
                <a:latin typeface="Calibri" panose="020F0502020204030204" pitchFamily="34" charset="0"/>
                <a:cs typeface="Calibri" panose="020F0502020204030204" pitchFamily="34" charset="0"/>
              </a:rPr>
              <a:t>$50,000 Employee Theft</a:t>
            </a:r>
          </a:p>
          <a:p>
            <a:pPr>
              <a:spcBef>
                <a:spcPts val="600"/>
              </a:spcBef>
            </a:pPr>
            <a:r>
              <a:rPr lang="en-US" sz="1500" dirty="0">
                <a:latin typeface="Calibri" panose="020F0502020204030204" pitchFamily="34" charset="0"/>
                <a:cs typeface="Calibri" panose="020F0502020204030204" pitchFamily="34" charset="0"/>
              </a:rPr>
              <a:t>$50,000 ERISA </a:t>
            </a:r>
          </a:p>
          <a:p>
            <a:pPr>
              <a:spcBef>
                <a:spcPts val="600"/>
              </a:spcBef>
            </a:pPr>
            <a:r>
              <a:rPr lang="en-US" sz="1500" dirty="0">
                <a:latin typeface="Calibri" panose="020F0502020204030204" pitchFamily="34" charset="0"/>
                <a:cs typeface="Calibri" panose="020F0502020204030204" pitchFamily="34" charset="0"/>
              </a:rPr>
              <a:t>$50,000 Forgery/Alteration</a:t>
            </a:r>
          </a:p>
          <a:p>
            <a:pPr>
              <a:spcBef>
                <a:spcPts val="600"/>
              </a:spcBef>
            </a:pPr>
            <a:r>
              <a:rPr lang="en-US" sz="1500" dirty="0">
                <a:latin typeface="Calibri" panose="020F0502020204030204" pitchFamily="34" charset="0"/>
                <a:cs typeface="Calibri" panose="020F0502020204030204" pitchFamily="34" charset="0"/>
              </a:rPr>
              <a:t>$50,000 On Premises</a:t>
            </a:r>
          </a:p>
          <a:p>
            <a:pPr>
              <a:spcBef>
                <a:spcPts val="600"/>
              </a:spcBef>
            </a:pPr>
            <a:r>
              <a:rPr lang="en-US" sz="1500" dirty="0">
                <a:latin typeface="Calibri" panose="020F0502020204030204" pitchFamily="34" charset="0"/>
                <a:cs typeface="Calibri" panose="020F0502020204030204" pitchFamily="34" charset="0"/>
              </a:rPr>
              <a:t>$50,000 In Transit</a:t>
            </a:r>
          </a:p>
          <a:p>
            <a:pPr>
              <a:spcBef>
                <a:spcPts val="600"/>
              </a:spcBef>
            </a:pPr>
            <a:r>
              <a:rPr lang="en-US" sz="1500" dirty="0">
                <a:latin typeface="Calibri" panose="020F0502020204030204" pitchFamily="34" charset="0"/>
                <a:cs typeface="Calibri" panose="020F0502020204030204" pitchFamily="34" charset="0"/>
              </a:rPr>
              <a:t>$50,000 Money Orders &amp; Counterfeit Currency</a:t>
            </a:r>
          </a:p>
          <a:p>
            <a:pPr>
              <a:spcBef>
                <a:spcPts val="600"/>
              </a:spcBef>
            </a:pPr>
            <a:r>
              <a:rPr lang="en-US" sz="1500" dirty="0">
                <a:latin typeface="Calibri" panose="020F0502020204030204" pitchFamily="34" charset="0"/>
                <a:cs typeface="Calibri" panose="020F0502020204030204" pitchFamily="34" charset="0"/>
              </a:rPr>
              <a:t>$50,000 Computer Crime</a:t>
            </a:r>
          </a:p>
          <a:p>
            <a:pPr>
              <a:spcBef>
                <a:spcPts val="600"/>
              </a:spcBef>
            </a:pPr>
            <a:r>
              <a:rPr lang="en-US" sz="1500" dirty="0">
                <a:latin typeface="Calibri" panose="020F0502020204030204" pitchFamily="34" charset="0"/>
                <a:cs typeface="Calibri" panose="020F0502020204030204" pitchFamily="34" charset="0"/>
              </a:rPr>
              <a:t>$50,000 Funds Transfer Fraud</a:t>
            </a:r>
          </a:p>
          <a:p>
            <a:pPr>
              <a:spcBef>
                <a:spcPts val="600"/>
              </a:spcBef>
            </a:pPr>
            <a:r>
              <a:rPr lang="en-US" sz="1500" dirty="0">
                <a:latin typeface="Calibri" panose="020F0502020204030204" pitchFamily="34" charset="0"/>
                <a:cs typeface="Calibri" panose="020F0502020204030204" pitchFamily="34" charset="0"/>
              </a:rPr>
              <a:t>$50,000 Personal Accounts Protection</a:t>
            </a:r>
          </a:p>
          <a:p>
            <a:pPr>
              <a:spcBef>
                <a:spcPts val="600"/>
              </a:spcBef>
            </a:pPr>
            <a:r>
              <a:rPr lang="en-US" sz="1500" b="1" dirty="0">
                <a:solidFill>
                  <a:schemeClr val="tx1"/>
                </a:solidFill>
                <a:latin typeface="Calibri" panose="020F0502020204030204" pitchFamily="34" charset="0"/>
                <a:cs typeface="Calibri" panose="020F0502020204030204" pitchFamily="34" charset="0"/>
              </a:rPr>
              <a:t>$50,000 Social Engineering Fraud</a:t>
            </a:r>
          </a:p>
          <a:p>
            <a:pPr>
              <a:spcBef>
                <a:spcPts val="600"/>
              </a:spcBef>
            </a:pPr>
            <a:r>
              <a:rPr lang="en-US" sz="1500" dirty="0">
                <a:latin typeface="Calibri" panose="020F0502020204030204" pitchFamily="34" charset="0"/>
                <a:cs typeface="Calibri" panose="020F0502020204030204" pitchFamily="34" charset="0"/>
              </a:rPr>
              <a:t>$1,000 Deductible</a:t>
            </a:r>
          </a:p>
          <a:p>
            <a:pPr>
              <a:spcBef>
                <a:spcPts val="600"/>
              </a:spcBef>
            </a:pPr>
            <a:r>
              <a:rPr lang="en-US" sz="1500" b="1" dirty="0">
                <a:latin typeface="Calibri" panose="020F0502020204030204" pitchFamily="34" charset="0"/>
                <a:cs typeface="Calibri" panose="020F0502020204030204" pitchFamily="34" charset="0"/>
              </a:rPr>
              <a:t>$248 Annual Premium</a:t>
            </a:r>
          </a:p>
        </p:txBody>
      </p:sp>
      <p:sp>
        <p:nvSpPr>
          <p:cNvPr id="3" name="Rectangle 2"/>
          <p:cNvSpPr/>
          <p:nvPr/>
        </p:nvSpPr>
        <p:spPr>
          <a:xfrm>
            <a:off x="5562600" y="6019800"/>
            <a:ext cx="2286000" cy="64390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Higher Limits shown on next slide</a:t>
            </a:r>
          </a:p>
        </p:txBody>
      </p:sp>
      <p:sp>
        <p:nvSpPr>
          <p:cNvPr id="10" name="Content Placeholder 4"/>
          <p:cNvSpPr>
            <a:spLocks noGrp="1"/>
          </p:cNvSpPr>
          <p:nvPr>
            <p:ph sz="half" idx="4294967295"/>
          </p:nvPr>
        </p:nvSpPr>
        <p:spPr>
          <a:xfrm>
            <a:off x="4648200" y="1123408"/>
            <a:ext cx="3657600" cy="4286792"/>
          </a:xfrm>
          <a:solidFill>
            <a:schemeClr val="bg2">
              <a:lumMod val="50000"/>
            </a:schemeClr>
          </a:solidFill>
          <a:ln>
            <a:solidFill>
              <a:schemeClr val="bg2">
                <a:lumMod val="50000"/>
              </a:schemeClr>
            </a:solidFill>
          </a:ln>
        </p:spPr>
        <p:txBody>
          <a:bodyPr>
            <a:noAutofit/>
          </a:bodyPr>
          <a:lstStyle/>
          <a:p>
            <a:pPr marL="0" indent="0">
              <a:spcBef>
                <a:spcPts val="600"/>
              </a:spcBef>
              <a:buNone/>
            </a:pPr>
            <a:r>
              <a:rPr lang="en-US" sz="1500" u="sng" dirty="0">
                <a:latin typeface="Calibri" panose="020F0502020204030204" pitchFamily="34" charset="0"/>
                <a:cs typeface="Calibri" panose="020F0502020204030204" pitchFamily="34" charset="0"/>
              </a:rPr>
              <a:t>2021-2022 Policy Period</a:t>
            </a:r>
          </a:p>
          <a:p>
            <a:pPr>
              <a:spcBef>
                <a:spcPts val="600"/>
              </a:spcBef>
            </a:pPr>
            <a:r>
              <a:rPr lang="en-US" sz="1500" dirty="0">
                <a:latin typeface="Calibri" panose="020F0502020204030204" pitchFamily="34" charset="0"/>
                <a:cs typeface="Calibri" panose="020F0502020204030204" pitchFamily="34" charset="0"/>
              </a:rPr>
              <a:t>$50,000 Employee Theft</a:t>
            </a:r>
          </a:p>
          <a:p>
            <a:pPr>
              <a:spcBef>
                <a:spcPts val="600"/>
              </a:spcBef>
            </a:pPr>
            <a:r>
              <a:rPr lang="en-US" sz="1500" dirty="0">
                <a:latin typeface="Calibri" panose="020F0502020204030204" pitchFamily="34" charset="0"/>
                <a:cs typeface="Calibri" panose="020F0502020204030204" pitchFamily="34" charset="0"/>
              </a:rPr>
              <a:t>$50,000 ERISA </a:t>
            </a:r>
          </a:p>
          <a:p>
            <a:pPr>
              <a:spcBef>
                <a:spcPts val="600"/>
              </a:spcBef>
            </a:pPr>
            <a:r>
              <a:rPr lang="en-US" sz="1500" dirty="0">
                <a:latin typeface="Calibri" panose="020F0502020204030204" pitchFamily="34" charset="0"/>
                <a:cs typeface="Calibri" panose="020F0502020204030204" pitchFamily="34" charset="0"/>
              </a:rPr>
              <a:t>$50,000 Forgery/Alteration</a:t>
            </a:r>
          </a:p>
          <a:p>
            <a:pPr>
              <a:spcBef>
                <a:spcPts val="600"/>
              </a:spcBef>
            </a:pPr>
            <a:r>
              <a:rPr lang="en-US" sz="1500" dirty="0">
                <a:latin typeface="Calibri" panose="020F0502020204030204" pitchFamily="34" charset="0"/>
                <a:cs typeface="Calibri" panose="020F0502020204030204" pitchFamily="34" charset="0"/>
              </a:rPr>
              <a:t>$50,000 On Premises</a:t>
            </a:r>
          </a:p>
          <a:p>
            <a:pPr>
              <a:spcBef>
                <a:spcPts val="600"/>
              </a:spcBef>
            </a:pPr>
            <a:r>
              <a:rPr lang="en-US" sz="1500" dirty="0">
                <a:latin typeface="Calibri" panose="020F0502020204030204" pitchFamily="34" charset="0"/>
                <a:cs typeface="Calibri" panose="020F0502020204030204" pitchFamily="34" charset="0"/>
              </a:rPr>
              <a:t>$50,000 In Transit</a:t>
            </a:r>
          </a:p>
          <a:p>
            <a:pPr>
              <a:spcBef>
                <a:spcPts val="600"/>
              </a:spcBef>
            </a:pPr>
            <a:r>
              <a:rPr lang="en-US" sz="1500" dirty="0">
                <a:latin typeface="Calibri" panose="020F0502020204030204" pitchFamily="34" charset="0"/>
                <a:cs typeface="Calibri" panose="020F0502020204030204" pitchFamily="34" charset="0"/>
              </a:rPr>
              <a:t>$50,000 Money Orders &amp; Counterfeit Currency</a:t>
            </a:r>
          </a:p>
          <a:p>
            <a:pPr>
              <a:spcBef>
                <a:spcPts val="600"/>
              </a:spcBef>
            </a:pPr>
            <a:r>
              <a:rPr lang="en-US" sz="1500" dirty="0">
                <a:latin typeface="Calibri" panose="020F0502020204030204" pitchFamily="34" charset="0"/>
                <a:cs typeface="Calibri" panose="020F0502020204030204" pitchFamily="34" charset="0"/>
              </a:rPr>
              <a:t>$50,000 Computer Crime</a:t>
            </a:r>
          </a:p>
          <a:p>
            <a:pPr>
              <a:spcBef>
                <a:spcPts val="600"/>
              </a:spcBef>
            </a:pPr>
            <a:r>
              <a:rPr lang="en-US" sz="1500" dirty="0">
                <a:latin typeface="Calibri" panose="020F0502020204030204" pitchFamily="34" charset="0"/>
                <a:cs typeface="Calibri" panose="020F0502020204030204" pitchFamily="34" charset="0"/>
              </a:rPr>
              <a:t>$50,000 Funds Transfer Fraud</a:t>
            </a:r>
          </a:p>
          <a:p>
            <a:pPr>
              <a:spcBef>
                <a:spcPts val="600"/>
              </a:spcBef>
            </a:pPr>
            <a:r>
              <a:rPr lang="en-US" sz="1500" dirty="0">
                <a:latin typeface="Calibri" panose="020F0502020204030204" pitchFamily="34" charset="0"/>
                <a:cs typeface="Calibri" panose="020F0502020204030204" pitchFamily="34" charset="0"/>
              </a:rPr>
              <a:t>$50,000 Personal Accounts Protection</a:t>
            </a:r>
          </a:p>
          <a:p>
            <a:pPr>
              <a:spcBef>
                <a:spcPts val="600"/>
              </a:spcBef>
            </a:pPr>
            <a:r>
              <a:rPr lang="en-US" sz="1500" b="1" dirty="0">
                <a:solidFill>
                  <a:schemeClr val="tx1"/>
                </a:solidFill>
                <a:latin typeface="Calibri" panose="020F0502020204030204" pitchFamily="34" charset="0"/>
                <a:cs typeface="Calibri" panose="020F0502020204030204" pitchFamily="34" charset="0"/>
              </a:rPr>
              <a:t>$50,000 Social Engineering Fraud</a:t>
            </a:r>
          </a:p>
          <a:p>
            <a:pPr>
              <a:spcBef>
                <a:spcPts val="600"/>
              </a:spcBef>
            </a:pPr>
            <a:r>
              <a:rPr lang="en-US" sz="1500" dirty="0">
                <a:latin typeface="Calibri" panose="020F0502020204030204" pitchFamily="34" charset="0"/>
                <a:cs typeface="Calibri" panose="020F0502020204030204" pitchFamily="34" charset="0"/>
              </a:rPr>
              <a:t>$1,000 Deductible</a:t>
            </a:r>
          </a:p>
          <a:p>
            <a:pPr>
              <a:spcBef>
                <a:spcPts val="600"/>
              </a:spcBef>
            </a:pPr>
            <a:r>
              <a:rPr lang="en-US" sz="1500" b="1" dirty="0" smtClean="0">
                <a:latin typeface="Calibri" panose="020F0502020204030204" pitchFamily="34" charset="0"/>
                <a:cs typeface="Calibri" panose="020F0502020204030204" pitchFamily="34" charset="0"/>
              </a:rPr>
              <a:t>$</a:t>
            </a:r>
            <a:r>
              <a:rPr lang="en-US" sz="1500" b="1" dirty="0" smtClean="0">
                <a:latin typeface="Calibri" panose="020F0502020204030204" pitchFamily="34" charset="0"/>
                <a:cs typeface="Calibri" panose="020F0502020204030204" pitchFamily="34" charset="0"/>
              </a:rPr>
              <a:t>184-321</a:t>
            </a:r>
            <a:r>
              <a:rPr lang="en-US" sz="1500" b="1" dirty="0" smtClean="0">
                <a:latin typeface="Calibri" panose="020F0502020204030204" pitchFamily="34" charset="0"/>
                <a:cs typeface="Calibri" panose="020F0502020204030204" pitchFamily="34" charset="0"/>
              </a:rPr>
              <a:t> </a:t>
            </a:r>
            <a:r>
              <a:rPr lang="en-US" sz="1500" b="1" dirty="0">
                <a:latin typeface="Calibri" panose="020F0502020204030204" pitchFamily="34" charset="0"/>
                <a:cs typeface="Calibri" panose="020F0502020204030204" pitchFamily="34" charset="0"/>
              </a:rPr>
              <a:t>Estimated Annual Premium</a:t>
            </a:r>
          </a:p>
        </p:txBody>
      </p:sp>
      <p:sp>
        <p:nvSpPr>
          <p:cNvPr id="11" name="TextBox 10"/>
          <p:cNvSpPr txBox="1"/>
          <p:nvPr/>
        </p:nvSpPr>
        <p:spPr>
          <a:xfrm>
            <a:off x="404446" y="5558135"/>
            <a:ext cx="4527201" cy="830997"/>
          </a:xfrm>
          <a:prstGeom prst="rect">
            <a:avLst/>
          </a:prstGeom>
          <a:noFill/>
        </p:spPr>
        <p:txBody>
          <a:bodyPr wrap="none" rtlCol="0">
            <a:spAutoFit/>
          </a:bodyPr>
          <a:lstStyle/>
          <a:p>
            <a:r>
              <a:rPr lang="en-US" sz="1200" i="1" dirty="0">
                <a:solidFill>
                  <a:schemeClr val="bg1"/>
                </a:solidFill>
              </a:rPr>
              <a:t>Note: $5,000 Claims Expense also included, with $0 deductible</a:t>
            </a:r>
          </a:p>
          <a:p>
            <a:pPr marL="285750" indent="-285750">
              <a:buFont typeface="Arial" panose="020B0604020202020204" pitchFamily="34" charset="0"/>
              <a:buChar char="•"/>
            </a:pPr>
            <a:r>
              <a:rPr lang="en-US" sz="1200" i="1" dirty="0">
                <a:solidFill>
                  <a:schemeClr val="bg1"/>
                </a:solidFill>
              </a:rPr>
              <a:t>ERISA coverage is subject to a $0 deductible</a:t>
            </a:r>
          </a:p>
          <a:p>
            <a:pPr marL="285750" indent="-285750">
              <a:buFont typeface="Arial" panose="020B0604020202020204" pitchFamily="34" charset="0"/>
              <a:buChar char="•"/>
            </a:pPr>
            <a:endParaRPr lang="en-US" sz="1200" i="1" dirty="0">
              <a:solidFill>
                <a:schemeClr val="bg1"/>
              </a:solidFill>
            </a:endParaRPr>
          </a:p>
          <a:p>
            <a:r>
              <a:rPr lang="en-US" sz="1200" i="1" dirty="0" smtClean="0">
                <a:solidFill>
                  <a:schemeClr val="bg1"/>
                </a:solidFill>
              </a:rPr>
              <a:t>**Premiums </a:t>
            </a:r>
            <a:r>
              <a:rPr lang="en-US" sz="1200" i="1" dirty="0">
                <a:solidFill>
                  <a:schemeClr val="bg1"/>
                </a:solidFill>
              </a:rPr>
              <a:t>will have some variation based on location.</a:t>
            </a:r>
          </a:p>
        </p:txBody>
      </p:sp>
    </p:spTree>
    <p:extLst>
      <p:ext uri="{BB962C8B-B14F-4D97-AF65-F5344CB8AC3E}">
        <p14:creationId xmlns:p14="http://schemas.microsoft.com/office/powerpoint/2010/main" val="2874217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347713" cy="835968"/>
          </a:xfrm>
        </p:spPr>
        <p:txBody>
          <a:bodyPr/>
          <a:lstStyle/>
          <a:p>
            <a:r>
              <a:rPr lang="en-US" dirty="0">
                <a:solidFill>
                  <a:schemeClr val="bg1"/>
                </a:solidFill>
              </a:rPr>
              <a:t>Crime: Higher Limits</a:t>
            </a:r>
          </a:p>
        </p:txBody>
      </p:sp>
      <p:sp>
        <p:nvSpPr>
          <p:cNvPr id="3" name="Content Placeholder 2"/>
          <p:cNvSpPr>
            <a:spLocks noGrp="1"/>
          </p:cNvSpPr>
          <p:nvPr>
            <p:ph idx="1"/>
          </p:nvPr>
        </p:nvSpPr>
        <p:spPr>
          <a:xfrm>
            <a:off x="380999" y="1371600"/>
            <a:ext cx="3657601" cy="3880773"/>
          </a:xfrm>
          <a:solidFill>
            <a:schemeClr val="accent4"/>
          </a:solidFill>
        </p:spPr>
        <p:txBody>
          <a:bodyPr>
            <a:normAutofit fontScale="70000" lnSpcReduction="20000"/>
          </a:bodyPr>
          <a:lstStyle/>
          <a:p>
            <a:pPr marL="0" indent="0">
              <a:buNone/>
            </a:pPr>
            <a:r>
              <a:rPr lang="en-US" b="1" dirty="0">
                <a:latin typeface="Calibri" panose="020F0502020204030204" pitchFamily="34" charset="0"/>
                <a:cs typeface="Calibri" panose="020F0502020204030204" pitchFamily="34" charset="0"/>
              </a:rPr>
              <a:t>$100,000 Limit Option</a:t>
            </a:r>
          </a:p>
          <a:p>
            <a:r>
              <a:rPr lang="en-US" dirty="0">
                <a:latin typeface="Calibri" panose="020F0502020204030204" pitchFamily="34" charset="0"/>
                <a:cs typeface="Calibri" panose="020F0502020204030204" pitchFamily="34" charset="0"/>
              </a:rPr>
              <a:t>$100,000 Employee Theft</a:t>
            </a:r>
          </a:p>
          <a:p>
            <a:r>
              <a:rPr lang="en-US" dirty="0">
                <a:latin typeface="Calibri" panose="020F0502020204030204" pitchFamily="34" charset="0"/>
                <a:cs typeface="Calibri" panose="020F0502020204030204" pitchFamily="34" charset="0"/>
              </a:rPr>
              <a:t>$100,000 ERISA*</a:t>
            </a:r>
          </a:p>
          <a:p>
            <a:r>
              <a:rPr lang="en-US" dirty="0">
                <a:latin typeface="Calibri" panose="020F0502020204030204" pitchFamily="34" charset="0"/>
                <a:cs typeface="Calibri" panose="020F0502020204030204" pitchFamily="34" charset="0"/>
              </a:rPr>
              <a:t>$100,000 Forgery/Alteration</a:t>
            </a:r>
          </a:p>
          <a:p>
            <a:r>
              <a:rPr lang="en-US" dirty="0">
                <a:latin typeface="Calibri" panose="020F0502020204030204" pitchFamily="34" charset="0"/>
                <a:cs typeface="Calibri" panose="020F0502020204030204" pitchFamily="34" charset="0"/>
              </a:rPr>
              <a:t>$100,000 On Premises</a:t>
            </a:r>
          </a:p>
          <a:p>
            <a:r>
              <a:rPr lang="en-US" dirty="0">
                <a:latin typeface="Calibri" panose="020F0502020204030204" pitchFamily="34" charset="0"/>
                <a:cs typeface="Calibri" panose="020F0502020204030204" pitchFamily="34" charset="0"/>
              </a:rPr>
              <a:t>$100,000 In Transit</a:t>
            </a:r>
          </a:p>
          <a:p>
            <a:r>
              <a:rPr lang="en-US" dirty="0">
                <a:latin typeface="Calibri" panose="020F0502020204030204" pitchFamily="34" charset="0"/>
                <a:cs typeface="Calibri" panose="020F0502020204030204" pitchFamily="34" charset="0"/>
              </a:rPr>
              <a:t>$100,000 Money Orders &amp; Counterfeit Currency</a:t>
            </a:r>
          </a:p>
          <a:p>
            <a:r>
              <a:rPr lang="en-US" dirty="0">
                <a:latin typeface="Calibri" panose="020F0502020204030204" pitchFamily="34" charset="0"/>
                <a:cs typeface="Calibri" panose="020F0502020204030204" pitchFamily="34" charset="0"/>
              </a:rPr>
              <a:t>$100,000 Computer Crime</a:t>
            </a:r>
          </a:p>
          <a:p>
            <a:r>
              <a:rPr lang="en-US" dirty="0">
                <a:latin typeface="Calibri" panose="020F0502020204030204" pitchFamily="34" charset="0"/>
                <a:cs typeface="Calibri" panose="020F0502020204030204" pitchFamily="34" charset="0"/>
              </a:rPr>
              <a:t>$100,000 Funds Transfer Fraud</a:t>
            </a:r>
          </a:p>
          <a:p>
            <a:r>
              <a:rPr lang="en-US" dirty="0">
                <a:latin typeface="Calibri" panose="020F0502020204030204" pitchFamily="34" charset="0"/>
                <a:cs typeface="Calibri" panose="020F0502020204030204" pitchFamily="34" charset="0"/>
              </a:rPr>
              <a:t>$100,000 Personal Accounts Protection</a:t>
            </a:r>
          </a:p>
          <a:p>
            <a:r>
              <a:rPr lang="en-US" dirty="0">
                <a:latin typeface="Calibri" panose="020F0502020204030204" pitchFamily="34" charset="0"/>
                <a:cs typeface="Calibri" panose="020F0502020204030204" pitchFamily="34" charset="0"/>
              </a:rPr>
              <a:t>$100,000 Social Engineering Fraud</a:t>
            </a:r>
          </a:p>
          <a:p>
            <a:r>
              <a:rPr lang="en-US" dirty="0">
                <a:latin typeface="Calibri" panose="020F0502020204030204" pitchFamily="34" charset="0"/>
                <a:cs typeface="Calibri" panose="020F0502020204030204" pitchFamily="34" charset="0"/>
              </a:rPr>
              <a:t>$2,500 Deductible</a:t>
            </a:r>
          </a:p>
          <a:p>
            <a:r>
              <a:rPr lang="en-US" b="1" dirty="0">
                <a:latin typeface="Calibri" panose="020F0502020204030204" pitchFamily="34" charset="0"/>
                <a:cs typeface="Calibri" panose="020F0502020204030204" pitchFamily="34" charset="0"/>
              </a:rPr>
              <a:t>$340-500 Quoted Annual Premium</a:t>
            </a:r>
          </a:p>
        </p:txBody>
      </p:sp>
      <p:sp>
        <p:nvSpPr>
          <p:cNvPr id="5" name="Content Placeholder 2"/>
          <p:cNvSpPr>
            <a:spLocks noGrp="1"/>
          </p:cNvSpPr>
          <p:nvPr>
            <p:ph sz="half" idx="4294967295"/>
          </p:nvPr>
        </p:nvSpPr>
        <p:spPr>
          <a:xfrm>
            <a:off x="4759236" y="1371600"/>
            <a:ext cx="3241764" cy="3880773"/>
          </a:xfrm>
          <a:solidFill>
            <a:schemeClr val="accent2">
              <a:lumMod val="75000"/>
            </a:schemeClr>
          </a:solidFill>
        </p:spPr>
        <p:txBody>
          <a:bodyPr>
            <a:normAutofit fontScale="92500"/>
          </a:bodyPr>
          <a:lstStyle/>
          <a:p>
            <a:pPr marL="0" indent="0">
              <a:spcBef>
                <a:spcPts val="600"/>
              </a:spcBef>
              <a:buNone/>
            </a:pPr>
            <a:r>
              <a:rPr lang="en-US" sz="1400" b="1" dirty="0">
                <a:latin typeface="Calibri" panose="020F0502020204030204" pitchFamily="34" charset="0"/>
                <a:cs typeface="Calibri" panose="020F0502020204030204" pitchFamily="34" charset="0"/>
              </a:rPr>
              <a:t>$150,000 Limit Option</a:t>
            </a:r>
          </a:p>
          <a:p>
            <a:pPr>
              <a:spcBef>
                <a:spcPts val="600"/>
              </a:spcBef>
            </a:pPr>
            <a:r>
              <a:rPr lang="en-US" sz="1400" dirty="0">
                <a:latin typeface="Calibri" panose="020F0502020204030204" pitchFamily="34" charset="0"/>
                <a:cs typeface="Calibri" panose="020F0502020204030204" pitchFamily="34" charset="0"/>
              </a:rPr>
              <a:t>$150,000 Employee Theft</a:t>
            </a:r>
          </a:p>
          <a:p>
            <a:pPr>
              <a:spcBef>
                <a:spcPts val="600"/>
              </a:spcBef>
            </a:pPr>
            <a:r>
              <a:rPr lang="en-US" sz="1400" dirty="0">
                <a:latin typeface="Calibri" panose="020F0502020204030204" pitchFamily="34" charset="0"/>
                <a:cs typeface="Calibri" panose="020F0502020204030204" pitchFamily="34" charset="0"/>
              </a:rPr>
              <a:t>$150,000 ERISA*</a:t>
            </a:r>
          </a:p>
          <a:p>
            <a:pPr>
              <a:spcBef>
                <a:spcPts val="600"/>
              </a:spcBef>
            </a:pPr>
            <a:r>
              <a:rPr lang="en-US" sz="1400" dirty="0">
                <a:latin typeface="Calibri" panose="020F0502020204030204" pitchFamily="34" charset="0"/>
                <a:cs typeface="Calibri" panose="020F0502020204030204" pitchFamily="34" charset="0"/>
              </a:rPr>
              <a:t>$150,000 Forgery/Alteration</a:t>
            </a:r>
          </a:p>
          <a:p>
            <a:pPr>
              <a:spcBef>
                <a:spcPts val="600"/>
              </a:spcBef>
            </a:pPr>
            <a:r>
              <a:rPr lang="en-US" sz="1400" dirty="0">
                <a:latin typeface="Calibri" panose="020F0502020204030204" pitchFamily="34" charset="0"/>
                <a:cs typeface="Calibri" panose="020F0502020204030204" pitchFamily="34" charset="0"/>
              </a:rPr>
              <a:t>$150,000 On Premises</a:t>
            </a:r>
          </a:p>
          <a:p>
            <a:pPr>
              <a:spcBef>
                <a:spcPts val="600"/>
              </a:spcBef>
            </a:pPr>
            <a:r>
              <a:rPr lang="en-US" sz="1400" dirty="0">
                <a:latin typeface="Calibri" panose="020F0502020204030204" pitchFamily="34" charset="0"/>
                <a:cs typeface="Calibri" panose="020F0502020204030204" pitchFamily="34" charset="0"/>
              </a:rPr>
              <a:t>$150,000 In Transit</a:t>
            </a:r>
          </a:p>
          <a:p>
            <a:pPr>
              <a:spcBef>
                <a:spcPts val="600"/>
              </a:spcBef>
            </a:pPr>
            <a:r>
              <a:rPr lang="en-US" sz="1400" dirty="0">
                <a:latin typeface="Calibri" panose="020F0502020204030204" pitchFamily="34" charset="0"/>
                <a:cs typeface="Calibri" panose="020F0502020204030204" pitchFamily="34" charset="0"/>
              </a:rPr>
              <a:t>$150,000 Money Orders &amp; Counterfeit Currency</a:t>
            </a:r>
          </a:p>
          <a:p>
            <a:pPr>
              <a:spcBef>
                <a:spcPts val="600"/>
              </a:spcBef>
            </a:pPr>
            <a:r>
              <a:rPr lang="en-US" sz="1400" dirty="0">
                <a:latin typeface="Calibri" panose="020F0502020204030204" pitchFamily="34" charset="0"/>
                <a:cs typeface="Calibri" panose="020F0502020204030204" pitchFamily="34" charset="0"/>
              </a:rPr>
              <a:t>$150,000 Computer Crime</a:t>
            </a:r>
          </a:p>
          <a:p>
            <a:pPr>
              <a:spcBef>
                <a:spcPts val="600"/>
              </a:spcBef>
            </a:pPr>
            <a:r>
              <a:rPr lang="en-US" sz="1400" dirty="0">
                <a:latin typeface="Calibri" panose="020F0502020204030204" pitchFamily="34" charset="0"/>
                <a:cs typeface="Calibri" panose="020F0502020204030204" pitchFamily="34" charset="0"/>
              </a:rPr>
              <a:t>$150,000 Funds Transfer Fraud</a:t>
            </a:r>
          </a:p>
          <a:p>
            <a:pPr>
              <a:spcBef>
                <a:spcPts val="600"/>
              </a:spcBef>
            </a:pPr>
            <a:r>
              <a:rPr lang="en-US" sz="1400" dirty="0">
                <a:latin typeface="Calibri" panose="020F0502020204030204" pitchFamily="34" charset="0"/>
                <a:cs typeface="Calibri" panose="020F0502020204030204" pitchFamily="34" charset="0"/>
              </a:rPr>
              <a:t>$150,000 Personal Accounts Protection</a:t>
            </a:r>
          </a:p>
          <a:p>
            <a:pPr>
              <a:spcBef>
                <a:spcPts val="600"/>
              </a:spcBef>
            </a:pPr>
            <a:r>
              <a:rPr lang="en-US" sz="1400" dirty="0">
                <a:latin typeface="Calibri" panose="020F0502020204030204" pitchFamily="34" charset="0"/>
                <a:cs typeface="Calibri" panose="020F0502020204030204" pitchFamily="34" charset="0"/>
              </a:rPr>
              <a:t>$150,000 Social Engineering Fraud</a:t>
            </a:r>
          </a:p>
          <a:p>
            <a:pPr>
              <a:spcBef>
                <a:spcPts val="600"/>
              </a:spcBef>
            </a:pPr>
            <a:r>
              <a:rPr lang="en-US" sz="1400" dirty="0">
                <a:latin typeface="Calibri" panose="020F0502020204030204" pitchFamily="34" charset="0"/>
                <a:cs typeface="Calibri" panose="020F0502020204030204" pitchFamily="34" charset="0"/>
              </a:rPr>
              <a:t>$3,000 Deductible</a:t>
            </a:r>
          </a:p>
          <a:p>
            <a:pPr>
              <a:spcBef>
                <a:spcPts val="600"/>
              </a:spcBef>
            </a:pPr>
            <a:r>
              <a:rPr lang="en-US" sz="1400" b="1" dirty="0">
                <a:latin typeface="Calibri" panose="020F0502020204030204" pitchFamily="34" charset="0"/>
                <a:cs typeface="Calibri" panose="020F0502020204030204" pitchFamily="34" charset="0"/>
              </a:rPr>
              <a:t>$568-700 Quoted Annual Premium</a:t>
            </a:r>
          </a:p>
        </p:txBody>
      </p:sp>
      <p:sp>
        <p:nvSpPr>
          <p:cNvPr id="7" name="TextBox 6"/>
          <p:cNvSpPr txBox="1"/>
          <p:nvPr/>
        </p:nvSpPr>
        <p:spPr>
          <a:xfrm>
            <a:off x="380999" y="5410200"/>
            <a:ext cx="4527201" cy="830997"/>
          </a:xfrm>
          <a:prstGeom prst="rect">
            <a:avLst/>
          </a:prstGeom>
          <a:noFill/>
        </p:spPr>
        <p:txBody>
          <a:bodyPr wrap="none" rtlCol="0">
            <a:spAutoFit/>
          </a:bodyPr>
          <a:lstStyle/>
          <a:p>
            <a:r>
              <a:rPr lang="en-US" sz="1200" i="1" dirty="0">
                <a:solidFill>
                  <a:schemeClr val="bg1"/>
                </a:solidFill>
              </a:rPr>
              <a:t>Note: $5,000 Claims Expense also included, with $0 deductible</a:t>
            </a:r>
          </a:p>
          <a:p>
            <a:pPr marL="285750" indent="-285750">
              <a:buFont typeface="Arial" panose="020B0604020202020204" pitchFamily="34" charset="0"/>
              <a:buChar char="•"/>
            </a:pPr>
            <a:r>
              <a:rPr lang="en-US" sz="1200" i="1" dirty="0">
                <a:solidFill>
                  <a:schemeClr val="bg1"/>
                </a:solidFill>
              </a:rPr>
              <a:t>ERISA coverage is subject to a $0 deductible</a:t>
            </a:r>
          </a:p>
          <a:p>
            <a:pPr marL="285750" indent="-285750">
              <a:buFont typeface="Arial" panose="020B0604020202020204" pitchFamily="34" charset="0"/>
              <a:buChar char="•"/>
            </a:pPr>
            <a:endParaRPr lang="en-US" sz="1200" i="1" dirty="0">
              <a:solidFill>
                <a:schemeClr val="bg1"/>
              </a:solidFill>
            </a:endParaRPr>
          </a:p>
          <a:p>
            <a:r>
              <a:rPr lang="en-US" sz="1200" i="1" dirty="0" smtClean="0">
                <a:solidFill>
                  <a:schemeClr val="bg1"/>
                </a:solidFill>
              </a:rPr>
              <a:t>**Premiums </a:t>
            </a:r>
            <a:r>
              <a:rPr lang="en-US" sz="1200" i="1" dirty="0">
                <a:solidFill>
                  <a:schemeClr val="bg1"/>
                </a:solidFill>
              </a:rPr>
              <a:t>will have some variation based on location.</a:t>
            </a:r>
          </a:p>
        </p:txBody>
      </p:sp>
    </p:spTree>
    <p:extLst>
      <p:ext uri="{BB962C8B-B14F-4D97-AF65-F5344CB8AC3E}">
        <p14:creationId xmlns:p14="http://schemas.microsoft.com/office/powerpoint/2010/main" val="2043101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C2E8F7848E1745B87717627E090620" ma:contentTypeVersion="18" ma:contentTypeDescription="Create a new document." ma:contentTypeScope="" ma:versionID="60adca1a24454c49e05eadd8eabd929d">
  <xsd:schema xmlns:xsd="http://www.w3.org/2001/XMLSchema" xmlns:xs="http://www.w3.org/2001/XMLSchema" xmlns:p="http://schemas.microsoft.com/office/2006/metadata/properties" xmlns:ns2="b0d0b4d8-dac0-442f-a11d-e01bf3bc84e2" xmlns:ns3="e649193c-9f92-47ef-b741-3f893ccb0712" xmlns:ns4="0aba7188-9445-43f3-9f6e-ede6a6b9007c" targetNamespace="http://schemas.microsoft.com/office/2006/metadata/properties" ma:root="true" ma:fieldsID="ec923210293d24b48c351cb40a901f95" ns2:_="" ns3:_="" ns4:_="">
    <xsd:import namespace="b0d0b4d8-dac0-442f-a11d-e01bf3bc84e2"/>
    <xsd:import namespace="e649193c-9f92-47ef-b741-3f893ccb0712"/>
    <xsd:import namespace="0aba7188-9445-43f3-9f6e-ede6a6b9007c"/>
    <xsd:element name="properties">
      <xsd:complexType>
        <xsd:sequence>
          <xsd:element name="documentManagement">
            <xsd:complexType>
              <xsd:all>
                <xsd:element ref="ns2:SharedWithUsers" minOccurs="0"/>
                <xsd:element ref="ns2:SharingHintHash"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2:TaxKeywordTaxHTField" minOccurs="0"/>
                <xsd:element ref="ns2:TaxCatchAll" minOccurs="0"/>
                <xsd:element ref="ns2:Retention_x0020_Date" minOccurs="0"/>
                <xsd:element ref="ns4:MediaServiceGenerationTime" minOccurs="0"/>
                <xsd:element ref="ns4:MediaServiceEventHashCode" minOccurs="0"/>
                <xsd:element ref="ns2:_dlc_DocId" minOccurs="0"/>
                <xsd:element ref="ns2:_dlc_DocIdUrl" minOccurs="0"/>
                <xsd:element ref="ns2:_dlc_DocIdPersistId"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d0b4d8-dac0-442f-a11d-e01bf3bc84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KeywordTaxHTField" ma:index="20" nillable="true" ma:taxonomy="true" ma:internalName="TaxKeywordTaxHTField" ma:taxonomyFieldName="TaxKeyword" ma:displayName="Enterprise Keywords" ma:fieldId="{23f27201-bee3-471e-b2e7-b64fd8b7ca38}" ma:taxonomyMulti="true" ma:sspId="e99fb18b-195f-4cbe-b952-cf12f91f9893" ma:termSetId="00000000-0000-0000-0000-000000000000" ma:anchorId="00000000-0000-0000-0000-000000000000" ma:open="true" ma:isKeyword="true">
      <xsd:complexType>
        <xsd:sequence>
          <xsd:element ref="pc:Terms" minOccurs="0" maxOccurs="1"/>
        </xsd:sequence>
      </xsd:complexType>
    </xsd:element>
    <xsd:element name="TaxCatchAll" ma:index="21" nillable="true" ma:displayName="Taxonomy Catch All Column" ma:hidden="true" ma:list="{7dde1d07-175e-4208-85f5-5974fcc063e7}" ma:internalName="TaxCatchAll" ma:showField="CatchAllData" ma:web="b0d0b4d8-dac0-442f-a11d-e01bf3bc84e2">
      <xsd:complexType>
        <xsd:complexContent>
          <xsd:extension base="dms:MultiChoiceLookup">
            <xsd:sequence>
              <xsd:element name="Value" type="dms:Lookup" maxOccurs="unbounded" minOccurs="0" nillable="true"/>
            </xsd:sequence>
          </xsd:extension>
        </xsd:complexContent>
      </xsd:complexType>
    </xsd:element>
    <xsd:element name="Retention_x0020_Date" ma:index="22" nillable="true" ma:displayName="Retention Date" ma:default="5 Years" ma:format="Dropdown" ma:internalName="Retention_x0020_Date">
      <xsd:simpleType>
        <xsd:restriction base="dms:Choice">
          <xsd:enumeration value="1 Year"/>
          <xsd:enumeration value="2 Years"/>
          <xsd:enumeration value="3 Years"/>
          <xsd:enumeration value="4 Years"/>
          <xsd:enumeration value="5 Years"/>
          <xsd:enumeration value="6 Years"/>
          <xsd:enumeration value="7 Years"/>
          <xsd:enumeration value="8 Years"/>
          <xsd:enumeration value="9 Years"/>
          <xsd:enumeration value="10 Years"/>
          <xsd:enumeration value="Permanent"/>
        </xsd:restriction>
      </xsd:simpleType>
    </xsd:element>
    <xsd:element name="_dlc_DocId" ma:index="25" nillable="true" ma:displayName="Document ID Value" ma:description="The value of the document ID assigned to this item."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49193c-9f92-47ef-b741-3f893ccb0712" elementFormDefault="qualified">
    <xsd:import namespace="http://schemas.microsoft.com/office/2006/documentManagement/types"/>
    <xsd:import namespace="http://schemas.microsoft.com/office/infopath/2007/PartnerControls"/>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ba7188-9445-43f3-9f6e-ede6a6b9007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0d0b4d8-dac0-442f-a11d-e01bf3bc84e2"/>
    <TaxKeywordTaxHTField xmlns="b0d0b4d8-dac0-442f-a11d-e01bf3bc84e2">
      <Terms xmlns="http://schemas.microsoft.com/office/infopath/2007/PartnerControls"/>
    </TaxKeywordTaxHTField>
    <Retention_x0020_Date xmlns="b0d0b4d8-dac0-442f-a11d-e01bf3bc84e2">5 Years</Retention_x0020_Date>
    <_dlc_DocId xmlns="b0d0b4d8-dac0-442f-a11d-e01bf3bc84e2">ALADOCS-2010468003-13836</_dlc_DocId>
    <_dlc_DocIdUrl xmlns="b0d0b4d8-dac0-442f-a11d-e01bf3bc84e2">
      <Url>https://alanet.sharepoint.com/regionsandchapters/chapters/_layouts/15/DocIdRedir.aspx?ID=ALADOCS-2010468003-13836</Url>
      <Description>ALADOCS-2010468003-13836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3342730-F464-4E79-BEB7-BAA53728D7CC}"/>
</file>

<file path=customXml/itemProps2.xml><?xml version="1.0" encoding="utf-8"?>
<ds:datastoreItem xmlns:ds="http://schemas.openxmlformats.org/officeDocument/2006/customXml" ds:itemID="{F69F9C8C-12F8-40F3-AD76-3C711BF2C692}">
  <ds:schemaRefs>
    <ds:schemaRef ds:uri="http://schemas.microsoft.com/office/2006/documentManagement/types"/>
    <ds:schemaRef ds:uri="http://purl.org/dc/terms/"/>
    <ds:schemaRef ds:uri="05dda6d8-27c4-4dee-980e-aadd2cf2c65d"/>
    <ds:schemaRef ds:uri="http://purl.org/dc/dcmitype/"/>
    <ds:schemaRef ds:uri="http://schemas.microsoft.com/office/infopath/2007/PartnerControls"/>
    <ds:schemaRef ds:uri="http://purl.org/dc/elements/1.1/"/>
    <ds:schemaRef ds:uri="http://schemas.microsoft.com/office/2006/metadata/properties"/>
    <ds:schemaRef ds:uri="5b4a746e-3f1e-4be3-adfd-380c8189f206"/>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F986606-E0F7-451F-B391-F6EC456F6CC6}">
  <ds:schemaRefs>
    <ds:schemaRef ds:uri="http://schemas.microsoft.com/sharepoint/v3/contenttype/forms"/>
  </ds:schemaRefs>
</ds:datastoreItem>
</file>

<file path=customXml/itemProps4.xml><?xml version="1.0" encoding="utf-8"?>
<ds:datastoreItem xmlns:ds="http://schemas.openxmlformats.org/officeDocument/2006/customXml" ds:itemID="{05580BE6-0FDB-4DC6-A2A8-615E6D146CEF}"/>
</file>

<file path=docProps/app.xml><?xml version="1.0" encoding="utf-8"?>
<Properties xmlns="http://schemas.openxmlformats.org/officeDocument/2006/extended-properties" xmlns:vt="http://schemas.openxmlformats.org/officeDocument/2006/docPropsVTypes">
  <TotalTime>1656</TotalTime>
  <Words>2833</Words>
  <Application>Microsoft Office PowerPoint</Application>
  <PresentationFormat>On-screen Show (4:3)</PresentationFormat>
  <Paragraphs>332</Paragraphs>
  <Slides>19</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MS PGothic</vt:lpstr>
      <vt:lpstr>Arial</vt:lpstr>
      <vt:lpstr>Calibri</vt:lpstr>
      <vt:lpstr>PMingLiU</vt:lpstr>
      <vt:lpstr>Times New Roman</vt:lpstr>
      <vt:lpstr>Trebuchet MS</vt:lpstr>
      <vt:lpstr>Wingdings 3</vt:lpstr>
      <vt:lpstr>Facet</vt:lpstr>
      <vt:lpstr>think-cell Slide</vt:lpstr>
      <vt:lpstr>ALA Chapters Insurance: What You Need to Know</vt:lpstr>
      <vt:lpstr>Review of Coverage Provided by ALA</vt:lpstr>
      <vt:lpstr>Optional Coverage Available for Purchase</vt:lpstr>
      <vt:lpstr>Crime</vt:lpstr>
      <vt:lpstr>Crime Coverage Definitions </vt:lpstr>
      <vt:lpstr>Crime Coverage Definitions </vt:lpstr>
      <vt:lpstr>Crime Renewal Quotes- Basic Coverage</vt:lpstr>
      <vt:lpstr>Crime Renewal Quotes- Premium Coverage</vt:lpstr>
      <vt:lpstr>Crime: Higher Limits</vt:lpstr>
      <vt:lpstr>Add On: Social Engineering Coverage</vt:lpstr>
      <vt:lpstr>Directors &amp; Officers Liability</vt:lpstr>
      <vt:lpstr>Reasons to consider D&amp;O</vt:lpstr>
      <vt:lpstr>D&amp;O Claims Examples</vt:lpstr>
      <vt:lpstr>Cyber/Privacy Exposure</vt:lpstr>
      <vt:lpstr>Cyber Insurance Market Snapshot</vt:lpstr>
      <vt:lpstr>Cyber Liability Insurance</vt:lpstr>
      <vt:lpstr>Cyber Liability Insurance</vt:lpstr>
      <vt:lpstr>Cyber Liability Pricing</vt:lpstr>
      <vt:lpstr>Questions?</vt:lpstr>
    </vt:vector>
  </TitlesOfParts>
  <Company>Wortham Insurance &amp; Risk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Cyber/Privacy Insurance: What’s the Deal?</dc:title>
  <dc:creator>pcsetup</dc:creator>
  <cp:lastModifiedBy>Moore, Laura</cp:lastModifiedBy>
  <cp:revision>118</cp:revision>
  <cp:lastPrinted>2018-07-19T18:45:07Z</cp:lastPrinted>
  <dcterms:created xsi:type="dcterms:W3CDTF">2014-04-29T20:36:53Z</dcterms:created>
  <dcterms:modified xsi:type="dcterms:W3CDTF">2021-07-07T14:43:57Z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0x010100F6C2E8F7848E1745B87717627E090620</vt:lpwstr>
  </property>
  <property fmtid="{D5CDD505-2E9C-101B-9397-08002B2CF9AE}" pid="3" name="_dlc_DocIdItemGuid">
    <vt:lpwstr>260f3d8b-8722-4005-8c30-3eec399c5961</vt:lpwstr>
  </property>
  <property fmtid="{D5CDD505-2E9C-101B-9397-08002B2CF9AE}" pid="4" name="TaxKeyword">
    <vt:lpwstr/>
  </property>
</Properties>
</file>