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mf" ContentType="image/x-wm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6.0.0-->
<p:presentation xmlns:r="http://schemas.openxmlformats.org/officeDocument/2006/relationships" xmlns:a="http://schemas.openxmlformats.org/drawingml/2006/main" xmlns:p="http://schemas.openxmlformats.org/presentationml/2006/main" firstSlideNum="0" removePersonalInfoOnSave="1" saveSubsetFonts="1">
  <p:sldMasterIdLst>
    <p:sldMasterId id="2147484663" r:id="rId1"/>
  </p:sldMasterIdLst>
  <p:notesMasterIdLst>
    <p:notesMasterId r:id="rId2"/>
  </p:notesMasterIdLst>
  <p:handoutMasterIdLst>
    <p:handoutMasterId r:id="rId3"/>
  </p:handoutMasterIdLst>
  <p:sldIdLst>
    <p:sldId id="256" r:id="rId4"/>
    <p:sldId id="289" r:id="rId5"/>
    <p:sldId id="257" r:id="rId6"/>
    <p:sldId id="258" r:id="rId7"/>
    <p:sldId id="259" r:id="rId8"/>
    <p:sldId id="281" r:id="rId9"/>
    <p:sldId id="260" r:id="rId10"/>
    <p:sldId id="261" r:id="rId11"/>
    <p:sldId id="262" r:id="rId12"/>
    <p:sldId id="263" r:id="rId13"/>
    <p:sldId id="264" r:id="rId14"/>
    <p:sldId id="280" r:id="rId15"/>
    <p:sldId id="288" r:id="rId16"/>
    <p:sldId id="287" r:id="rId17"/>
    <p:sldId id="286" r:id="rId18"/>
    <p:sldId id="284" r:id="rId19"/>
    <p:sldId id="285" r:id="rId20"/>
    <p:sldId id="277" r:id="rId21"/>
    <p:sldId id="290" r:id="rId22"/>
    <p:sldId id="278" r:id="rId23"/>
    <p:sldId id="279" r:id="rId24"/>
  </p:sldIdLst>
  <p:sldSz cx="9144000" cy="5715000" type="screen16x1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986F2-8E55-44E1-A62C-BB6004ED2B33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E76B8-9286-4986-B42B-74E9ACF7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57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E679C-8CB5-4D52-A3E7-BD979DFD2562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4E6C8-EDC1-4011-BE00-843159DA0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4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3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3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4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22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5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81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45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6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84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6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6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7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4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6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0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1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1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2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6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4E6C8-EDC1-4011-BE00-843159DA0E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769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wmf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810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" y="7"/>
            <a:ext cx="9143984" cy="3809995"/>
          </a:xfrm>
          <a:custGeom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081" y="373095"/>
            <a:ext cx="1716310" cy="11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7891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2768"/>
      </p:ext>
    </p:extLst>
  </p:cSld>
  <p:clrMapOvr>
    <a:masterClrMapping/>
  </p:clrMapOvr>
  <p:transition/>
  <p:timing/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35000"/>
            <a:ext cx="1971675" cy="45085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635000"/>
            <a:ext cx="5686425" cy="4508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7543800" y="87486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24469"/>
      </p:ext>
    </p:extLst>
  </p:cSld>
  <p:clrMapOvr>
    <a:masterClrMapping/>
  </p:clrMapOvr>
  <p:transition/>
  <p:timing/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24941"/>
      </p:ext>
    </p:extLst>
  </p:cSld>
  <p:clrMapOvr>
    <a:masterClrMapping/>
  </p:clrMapOvr>
  <p:transition/>
  <p:timing/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810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Freeform 9"/>
          <p:cNvSpPr/>
          <p:nvPr/>
        </p:nvSpPr>
        <p:spPr>
          <a:xfrm>
            <a:off x="18" y="7"/>
            <a:ext cx="9143984" cy="3809995"/>
          </a:xfrm>
          <a:custGeom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82233"/>
      </p:ext>
    </p:extLst>
  </p:cSld>
  <p:clrMapOvr>
    <a:masterClrMapping/>
  </p:clrMapOvr>
  <p:transition/>
  <p:timing/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1905000"/>
            <a:ext cx="3566160" cy="335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905000"/>
            <a:ext cx="3566160" cy="3352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3341"/>
      </p:ext>
    </p:extLst>
  </p:cSld>
  <p:clrMapOvr>
    <a:masterClrMapping/>
  </p:clrMapOvr>
  <p:transition/>
  <p:timing/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816363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473157"/>
            <a:ext cx="3566160" cy="27846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1816363"/>
            <a:ext cx="3566160" cy="68580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ct val="0"/>
              </a:spcBef>
              <a:spcAft>
                <a:spcPct val="0"/>
              </a:spcAft>
              <a:buNone/>
              <a:defRPr lang="en-US" sz="1725" b="0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473157"/>
            <a:ext cx="3566160" cy="27846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1919"/>
      </p:ext>
    </p:extLst>
  </p:cSld>
  <p:clrMapOvr>
    <a:masterClrMapping/>
  </p:clrMapOvr>
  <p:transition/>
  <p:timing/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476250" y="1143262"/>
            <a:ext cx="457200" cy="0"/>
          </a:xfrm>
          <a:prstGeom prst="line">
            <a:avLst/>
          </a:prstGeom>
          <a:solidFill>
            <a:srgbClr val="3656AB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57466607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12917"/>
      </p:ext>
    </p:extLst>
  </p:cSld>
  <p:clrMapOvr>
    <a:masterClrMapping/>
  </p:clrMapOvr>
  <p:transition/>
  <p:timing/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92924"/>
            <a:ext cx="3291840" cy="14478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85800"/>
            <a:ext cx="4258818" cy="43205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881255"/>
            <a:ext cx="3291840" cy="3135245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20236"/>
      </p:ext>
    </p:extLst>
  </p:cSld>
  <p:clrMapOvr>
    <a:masterClrMapping/>
  </p:clrMapOvr>
  <p:transition/>
  <p:timing/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33448"/>
            <a:ext cx="5829300" cy="121920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810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133448"/>
            <a:ext cx="2400300" cy="121920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290132" y="4386755"/>
            <a:ext cx="0" cy="76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236786"/>
      </p:ext>
    </p:extLst>
  </p:cSld>
  <p:clrMapOvr>
    <a:masterClrMapping/>
  </p:clrMapOvr>
  <p:transition/>
  <p:timing/>
  <p:hf hdr="0" ftr="0"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1249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1905000"/>
            <a:ext cx="7290053" cy="33528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5392253"/>
            <a:ext cx="161560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[dd mmmm yyyy]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5392253"/>
            <a:ext cx="442609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5392253"/>
            <a:ext cx="7302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141AF1-466E-4D9F-B74C-45FFEB47CA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71500" y="688603"/>
            <a:ext cx="0" cy="762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</p:sldLayoutIdLst>
  <p:transition/>
  <p:timing/>
  <p:hf hdr="0" ft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Tx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2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9.png" /><Relationship Id="rId4" Type="http://schemas.openxmlformats.org/officeDocument/2006/relationships/image" Target="../media/image2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mtClean="0"/>
              <a:t>Any Volunteers?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8919" y="4133448"/>
            <a:ext cx="2708299" cy="1219200"/>
          </a:xfrm>
        </p:spPr>
        <p:txBody>
          <a:bodyPr>
            <a:normAutofit/>
          </a:bodyPr>
          <a:lstStyle/>
          <a:p>
            <a:r>
              <a:rPr lang="en-US" smtClean="0"/>
              <a:t>Jody Gressett</a:t>
            </a:r>
          </a:p>
          <a:p>
            <a:r>
              <a:rPr lang="en-US" smtClean="0"/>
              <a:t>DeAnna Lopez</a:t>
            </a:r>
            <a:endParaRPr lang="en-US"/>
          </a:p>
          <a:p>
            <a:r>
              <a:rPr lang="en-US" smtClean="0"/>
              <a:t>Stacey Ransleben</a:t>
            </a:r>
          </a:p>
          <a:p>
            <a:r>
              <a:rPr lang="en-US" smtClean="0"/>
              <a:t>ALA Chapter Resource Team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789" y="80962"/>
            <a:ext cx="1966047" cy="19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4569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Leave Seats Empty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smtClean="0"/>
          </a:p>
          <a:p>
            <a:endParaRPr lang="en-US" sz="240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Make sure you have the right fit.</a:t>
            </a:r>
          </a:p>
          <a:p>
            <a:endParaRPr lang="en-US" sz="2400"/>
          </a:p>
          <a:p>
            <a:r>
              <a:rPr lang="en-US" sz="2400" smtClean="0"/>
              <a:t>Sometimes an “empty” spot is better than just “filling” a spot…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44" y="988599"/>
            <a:ext cx="3537782" cy="19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18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215" y="397868"/>
            <a:ext cx="7290054" cy="1046325"/>
          </a:xfrm>
        </p:spPr>
        <p:txBody>
          <a:bodyPr/>
          <a:lstStyle/>
          <a:p>
            <a:r>
              <a:rPr lang="en-US" smtClean="0"/>
              <a:t>POSITION TITLES ROCK!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188" y="1549010"/>
            <a:ext cx="5861014" cy="3937389"/>
          </a:xfrm>
        </p:spPr>
        <p:txBody>
          <a:bodyPr>
            <a:noAutofit/>
          </a:bodyPr>
          <a:lstStyle/>
          <a:p>
            <a:r>
              <a:rPr lang="en-US" sz="2400" smtClean="0"/>
              <a:t>Volunteers look at their titles in an organization like they do at work</a:t>
            </a:r>
            <a:r>
              <a:rPr lang="en-US" sz="2400"/>
              <a:t> </a:t>
            </a:r>
            <a:r>
              <a:rPr lang="en-US" sz="2400" smtClean="0"/>
              <a:t>(e.g., legal secretary titles over the past few years).</a:t>
            </a:r>
          </a:p>
          <a:p>
            <a:endParaRPr lang="en-US" sz="2400"/>
          </a:p>
          <a:p>
            <a:r>
              <a:rPr lang="en-US" sz="2400" smtClean="0"/>
              <a:t>Provide as much detail as possible – no surprises.</a:t>
            </a:r>
          </a:p>
          <a:p>
            <a:endParaRPr lang="en-US" sz="2400"/>
          </a:p>
          <a:p>
            <a:r>
              <a:rPr lang="en-US" sz="2400" smtClean="0"/>
              <a:t>Consider volunteer sources “outside the box” – retirees, lifetime members and/or business partners.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68" y="2365608"/>
            <a:ext cx="2511552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8589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511" y="201494"/>
            <a:ext cx="6852649" cy="1249680"/>
          </a:xfrm>
        </p:spPr>
        <p:txBody>
          <a:bodyPr>
            <a:normAutofit fontScale="90000"/>
          </a:bodyPr>
          <a:lstStyle/>
          <a:p>
            <a:r>
              <a:rPr lang="en-US" smtClean="0"/>
              <a:t>Tried &amp; True Ideas from </a:t>
            </a:r>
            <a:br>
              <a:rPr lang="en-US" smtClean="0"/>
            </a:br>
            <a:r>
              <a:rPr lang="en-US" smtClean="0"/>
              <a:t>the Houston chapter…</a:t>
            </a:r>
            <a:br>
              <a:rPr lang="en-US" smtClean="0"/>
            </a:br>
            <a:r>
              <a:rPr lang="en-US" smtClean="0"/>
              <a:t>to help demystify the “clique” urban legend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511" y="1757512"/>
            <a:ext cx="7290053" cy="3749041"/>
          </a:xfrm>
        </p:spPr>
        <p:txBody>
          <a:bodyPr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smtClean="0"/>
              <a:t>Consider one-on-one small “welcome” lunches with new members and your Membership Committee Chair to talk about involvement opportunities (get members excited about your Chapter);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smtClean="0"/>
              <a:t>During a monthly Chapter meeting, our Chapter President draws the name of one Business Partner and one member to take to lunch together each month for quality networking time together;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/>
              <a:t>As a Board, demonstrate that being on the Board is fun and a worthy experience through your conversations with others.  Invite members to attend your Board meetings to experience what it is like to be a Chapter leader </a:t>
            </a:r>
            <a:r>
              <a:rPr lang="en-US" sz="2000" smtClean="0"/>
              <a:t>first-hand; and</a:t>
            </a:r>
            <a:endParaRPr lang="en-US" sz="2000"/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2000" smtClean="0"/>
              <a:t>Houston hosts an annual HCLI following CLI that includes all Committee </a:t>
            </a:r>
            <a:r>
              <a:rPr lang="en-US" sz="2000"/>
              <a:t>C</a:t>
            </a:r>
            <a:r>
              <a:rPr lang="en-US" sz="2000" smtClean="0"/>
              <a:t>hairs and Board members</a:t>
            </a:r>
            <a:r>
              <a:rPr lang="en-US" sz="2000"/>
              <a:t>.</a:t>
            </a:r>
            <a:endParaRPr lang="en-US" sz="200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60" y="0"/>
            <a:ext cx="1767840" cy="17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0724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621265" y="2198235"/>
            <a:ext cx="55562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Presidents - Preparing for Your First Board Meeting</a:t>
            </a:r>
            <a:br>
              <a:rPr lang="en-US" smtClean="0"/>
            </a:br>
            <a:r>
              <a:rPr lang="en-US" smtClean="0"/>
              <a:t>Involvement from the Beginning</a:t>
            </a:r>
          </a:p>
          <a:p>
            <a:pPr algn="ctr"/>
            <a:endParaRPr lang="en-US" smtClean="0"/>
          </a:p>
          <a:p>
            <a:endParaRPr lang="en-US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19" y="251286"/>
            <a:ext cx="4235612" cy="537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1618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967" y="64506"/>
            <a:ext cx="3945710" cy="5556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008" y="202424"/>
            <a:ext cx="800219" cy="51898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2000" smtClean="0"/>
              <a:t>Preparing for Your Own</a:t>
            </a:r>
            <a:br>
              <a:rPr lang="en-US" sz="2000" smtClean="0"/>
            </a:br>
            <a:r>
              <a:rPr lang="en-US" sz="2000" smtClean="0"/>
              <a:t>Chapter Leadership Institute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2450095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67" y="1"/>
            <a:ext cx="456758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6789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018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5423299" cy="1249680"/>
          </a:xfrm>
        </p:spPr>
        <p:txBody>
          <a:bodyPr/>
          <a:lstStyle/>
          <a:p>
            <a:r>
              <a:rPr lang="en-US" smtClean="0"/>
              <a:t>Don’t ever run out of leaders…</a:t>
            </a:r>
            <a:br>
              <a:rPr lang="en-US" smtClean="0"/>
            </a:br>
            <a:r>
              <a:rPr lang="en-US" cap="none" smtClean="0">
                <a:latin typeface="+mn-lt"/>
              </a:rPr>
              <a:t>a/k/a</a:t>
            </a:r>
            <a:r>
              <a:rPr lang="en-US" smtClean="0"/>
              <a:t> SUCCESSION PLANNING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53753"/>
            <a:ext cx="7290053" cy="3352800"/>
          </a:xfrm>
        </p:spPr>
        <p:txBody>
          <a:bodyPr>
            <a:normAutofit lnSpcReduction="10000"/>
          </a:bodyPr>
          <a:lstStyle/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mtClean="0"/>
              <a:t>Keep it in the conversation;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mtClean="0"/>
              <a:t>Have Co-Chairs for each committee;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mtClean="0"/>
              <a:t>Identify the Co-Chair as early as possible for training purposes;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mtClean="0"/>
              <a:t>Invest in potential leadership through inclusion in committee planning &amp; budgeting;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mtClean="0"/>
              <a:t>Consider scholarships for CLI opportunities with the ALA before a member is on the Board;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mtClean="0"/>
              <a:t>Discuss their “Chapter Career Path” – committee member, co-chair, chair, possible Board position; and</a:t>
            </a:r>
          </a:p>
          <a:p>
            <a:pPr marL="274320" indent="-274320">
              <a:buFont typeface="Wingdings" panose="05000000000000000000" pitchFamily="2" charset="2"/>
              <a:buChar char="v"/>
            </a:pPr>
            <a:r>
              <a:rPr lang="en-US" smtClean="0"/>
              <a:t>Talk about your Chapter’s leadership needs with members and especially at Chapter meetings.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75667" y="1841977"/>
            <a:ext cx="246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The hills are alive with the sound of leaders…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49" y="280066"/>
            <a:ext cx="2224501" cy="166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591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73" y="286660"/>
            <a:ext cx="69532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3"/>
          <p:cNvSpPr txBox="1"/>
          <p:nvPr/>
        </p:nvSpPr>
        <p:spPr>
          <a:xfrm>
            <a:off x="1654704" y="2942547"/>
            <a:ext cx="7124700" cy="1936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Tx/>
              <a:buFont typeface="Tw Cen MT" panose="020b0602020104020603" pitchFamily="34" charset="0"/>
              <a:buChar char=" 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Wingdings 3" pitchFamily="18" charset="2"/>
              <a:buChar char="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6280" indent="0">
              <a:lnSpc>
                <a:spcPts val="1400"/>
              </a:lnSpc>
              <a:spcAft>
                <a:spcPts val="25"/>
              </a:spcAft>
            </a:pPr>
            <a:r>
              <a:rPr lang="en-US" sz="1200" u="sng" spc="-10" smtClean="0">
                <a:solidFill>
                  <a:srgbClr val="0000FF"/>
                </a:solidFill>
                <a:latin typeface="Verdana" panose="02020603050405020304" pitchFamily="2"/>
              </a:rPr>
              <a:t>QuotesBlog.net</a:t>
            </a:r>
            <a:endParaRPr lang="en-US" sz="100" spc="-10">
              <a:solidFill>
                <a:srgbClr val="AAAAAA"/>
              </a:solidFill>
              <a:latin typeface="Verdana" panose="02020603050405020304" pitchFamily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551" y="3258653"/>
            <a:ext cx="6276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523621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am I a volunteer?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0" y="1905000"/>
            <a:ext cx="2794000" cy="3352800"/>
          </a:xfrm>
        </p:spPr>
      </p:pic>
    </p:spTree>
    <p:extLst>
      <p:ext uri="{BB962C8B-B14F-4D97-AF65-F5344CB8AC3E}">
        <p14:creationId xmlns:p14="http://schemas.microsoft.com/office/powerpoint/2010/main" val="30617460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16" y="487680"/>
            <a:ext cx="4376274" cy="1249680"/>
          </a:xfrm>
        </p:spPr>
        <p:txBody>
          <a:bodyPr/>
          <a:lstStyle/>
          <a:p>
            <a:r>
              <a:rPr lang="en-US" smtClean="0"/>
              <a:t>Today’s Nuggets Include: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16" y="3167477"/>
            <a:ext cx="6512202" cy="2333116"/>
          </a:xfrm>
        </p:spPr>
        <p:txBody>
          <a:bodyPr/>
          <a:lstStyle/>
          <a:p>
            <a:r>
              <a:rPr lang="en-US" sz="2400"/>
              <a:t>1. </a:t>
            </a:r>
            <a:r>
              <a:rPr lang="en-US" sz="2400" smtClean="0"/>
              <a:t>The Benefits </a:t>
            </a:r>
            <a:r>
              <a:rPr lang="en-US" sz="2400"/>
              <a:t>of </a:t>
            </a:r>
            <a:r>
              <a:rPr lang="en-US" sz="2400" smtClean="0"/>
              <a:t>Volunteering</a:t>
            </a:r>
            <a:endParaRPr lang="en-US" sz="2400"/>
          </a:p>
          <a:p>
            <a:r>
              <a:rPr lang="en-US" sz="2400"/>
              <a:t>2. Growing your </a:t>
            </a:r>
            <a:r>
              <a:rPr lang="en-US" sz="2400" smtClean="0"/>
              <a:t>Volunteer </a:t>
            </a:r>
            <a:r>
              <a:rPr lang="en-US" sz="2400"/>
              <a:t>B</a:t>
            </a:r>
            <a:r>
              <a:rPr lang="en-US" sz="2400" smtClean="0"/>
              <a:t>ase </a:t>
            </a:r>
            <a:r>
              <a:rPr lang="en-US" sz="2400"/>
              <a:t>at your </a:t>
            </a:r>
            <a:r>
              <a:rPr lang="en-US" sz="2400" smtClean="0"/>
              <a:t>Chapter</a:t>
            </a:r>
            <a:endParaRPr lang="en-US" sz="2400"/>
          </a:p>
          <a:p>
            <a:r>
              <a:rPr lang="en-US" sz="2400"/>
              <a:t>3. Nurturing your </a:t>
            </a:r>
            <a:r>
              <a:rPr lang="en-US" sz="2400" smtClean="0"/>
              <a:t>Volunteers </a:t>
            </a:r>
            <a:endParaRPr lang="en-US" sz="2400"/>
          </a:p>
          <a:p>
            <a:r>
              <a:rPr lang="en-US" sz="2000"/>
              <a:t> 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474883"/>
            <a:ext cx="2135694" cy="213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4918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146583"/>
            <a:ext cx="7290054" cy="1590777"/>
          </a:xfrm>
        </p:spPr>
        <p:txBody>
          <a:bodyPr>
            <a:normAutofit/>
          </a:bodyPr>
          <a:lstStyle/>
          <a:p>
            <a:r>
              <a:rPr lang="en-US" smtClean="0"/>
              <a:t>In ala – </a:t>
            </a:r>
            <a:br>
              <a:rPr lang="en-US" smtClean="0"/>
            </a:br>
            <a:r>
              <a:rPr lang="en-US" smtClean="0"/>
              <a:t>Start out as a volunteer…</a:t>
            </a:r>
            <a:br>
              <a:rPr lang="en-US" smtClean="0"/>
            </a:br>
            <a:r>
              <a:rPr lang="en-US" smtClean="0"/>
              <a:t>grow into a leader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1905000"/>
            <a:ext cx="3657600" cy="3352800"/>
          </a:xfrm>
        </p:spPr>
      </p:pic>
    </p:spTree>
    <p:extLst>
      <p:ext uri="{BB962C8B-B14F-4D97-AF65-F5344CB8AC3E}">
        <p14:creationId xmlns:p14="http://schemas.microsoft.com/office/powerpoint/2010/main" val="14903832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7290054" cy="3881896"/>
          </a:xfrm>
        </p:spPr>
        <p:txBody>
          <a:bodyPr>
            <a:normAutofit/>
          </a:bodyPr>
          <a:lstStyle/>
          <a:p>
            <a:pPr algn="ctr"/>
            <a:r>
              <a:rPr lang="en-US" smtClean="0"/>
              <a:t>Thank you</a:t>
            </a:r>
            <a:br>
              <a:rPr lang="en-US" smtClean="0"/>
            </a:br>
            <a:r>
              <a:rPr lang="en-US" smtClean="0"/>
              <a:t>for sharing </a:t>
            </a:r>
            <a:br>
              <a:rPr lang="en-US" smtClean="0"/>
            </a:br>
            <a:r>
              <a:rPr lang="en-US" smtClean="0"/>
              <a:t>your time with US!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975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ALA is a volunteer organization…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2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26" y="1905000"/>
            <a:ext cx="2670048" cy="3352800"/>
          </a:xfrm>
        </p:spPr>
      </p:pic>
    </p:spTree>
    <p:extLst>
      <p:ext uri="{BB962C8B-B14F-4D97-AF65-F5344CB8AC3E}">
        <p14:creationId xmlns:p14="http://schemas.microsoft.com/office/powerpoint/2010/main" val="221448870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are the benefits of volunteering?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35193" y="3231811"/>
            <a:ext cx="8131879" cy="21010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Volunteering connects you to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Volunteering is good for your mind and body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Volunteering can advance your career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Volunteering brings fun and fulfillment to your life</a:t>
            </a:r>
          </a:p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34" y="1460679"/>
            <a:ext cx="2292096" cy="19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84385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find volunteers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732" y="1761547"/>
            <a:ext cx="7380418" cy="3859306"/>
          </a:xfrm>
        </p:spPr>
        <p:txBody>
          <a:bodyPr>
            <a:normAutofit/>
          </a:bodyPr>
          <a:lstStyle/>
          <a:p>
            <a:r>
              <a:rPr lang="en-US" sz="2400" smtClean="0"/>
              <a:t>Just Ask…</a:t>
            </a:r>
          </a:p>
          <a:p>
            <a:endParaRPr lang="en-US" sz="2400"/>
          </a:p>
          <a:p>
            <a:endParaRPr lang="en-US" sz="2400" smtClean="0"/>
          </a:p>
          <a:p>
            <a:r>
              <a:rPr lang="en-US" sz="2400" smtClean="0"/>
              <a:t>People like being asked to volunteer!</a:t>
            </a:r>
          </a:p>
          <a:p>
            <a:endParaRPr lang="en-US" sz="2400" smtClean="0"/>
          </a:p>
          <a:p>
            <a:r>
              <a:rPr lang="en-US" sz="2400" smtClean="0"/>
              <a:t>Announce why and when your Chapter needs volunteer help, but invite your best leads personally.  Flyers and sign-up sheets can be helpful as well.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681" y="670618"/>
            <a:ext cx="3176016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201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And Don’t forget to Tell them about all the cool trophies they can accumulate over the years…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6" y="1858558"/>
            <a:ext cx="7736305" cy="32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97834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Team work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2047104"/>
            <a:ext cx="7290053" cy="3352800"/>
          </a:xfrm>
        </p:spPr>
        <p:txBody>
          <a:bodyPr>
            <a:normAutofit/>
          </a:bodyPr>
          <a:lstStyle/>
          <a:p>
            <a:endParaRPr lang="en-US" sz="2400" smtClean="0"/>
          </a:p>
          <a:p>
            <a:endParaRPr lang="en-US" sz="2400"/>
          </a:p>
          <a:p>
            <a:r>
              <a:rPr lang="en-US" sz="2400" smtClean="0"/>
              <a:t>Work with your Board to create a list of members you believe would work best with your team and then ask them to volunteer.</a:t>
            </a:r>
          </a:p>
          <a:p>
            <a:endParaRPr lang="en-US" sz="2400"/>
          </a:p>
          <a:p>
            <a:r>
              <a:rPr lang="en-US" sz="2400" smtClean="0"/>
              <a:t>Ask them what they enjoy doing.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75" y="356569"/>
            <a:ext cx="28575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1869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87680"/>
            <a:ext cx="4578701" cy="1249680"/>
          </a:xfrm>
        </p:spPr>
        <p:txBody>
          <a:bodyPr/>
          <a:lstStyle/>
          <a:p>
            <a:r>
              <a:rPr lang="en-US" smtClean="0"/>
              <a:t>Create lifetime volunteers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254" y="2073889"/>
            <a:ext cx="7290053" cy="3352800"/>
          </a:xfrm>
        </p:spPr>
        <p:txBody>
          <a:bodyPr>
            <a:normAutofit/>
          </a:bodyPr>
          <a:lstStyle/>
          <a:p>
            <a:r>
              <a:rPr lang="en-US" sz="2400" smtClean="0"/>
              <a:t>Create a relationship with new and old volunteers that will make them want to come back.</a:t>
            </a:r>
          </a:p>
          <a:p>
            <a:endParaRPr lang="en-US" sz="2400"/>
          </a:p>
          <a:p>
            <a:r>
              <a:rPr lang="en-US" sz="2400" smtClean="0"/>
              <a:t>Treat them like employees of ALA.</a:t>
            </a:r>
          </a:p>
          <a:p>
            <a:endParaRPr lang="en-US" sz="2400"/>
          </a:p>
          <a:p>
            <a:r>
              <a:rPr lang="en-US" sz="2400" smtClean="0"/>
              <a:t>Manage with respect, provide feedback and empower them to have a rewarding experience.</a:t>
            </a:r>
            <a:endParaRPr lang="en-US" sz="2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57" y="570643"/>
            <a:ext cx="3261836" cy="10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7475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 is Not Never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74" y="1905000"/>
            <a:ext cx="8285876" cy="33528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smtClean="0"/>
              <a:t>Recruit as early as possible;</a:t>
            </a:r>
            <a:br>
              <a:rPr lang="en-US" sz="2800" smtClean="0"/>
            </a:br>
          </a:p>
          <a:p>
            <a:pPr>
              <a:buFont typeface="Arial" panose="020b0604020202020204" pitchFamily="34" charset="0"/>
              <a:buChar char="•"/>
            </a:pPr>
            <a:r>
              <a:rPr lang="en-US" sz="2800" smtClean="0"/>
              <a:t>If they say no, don’t take that as rejection;</a:t>
            </a:r>
            <a:br>
              <a:rPr lang="en-US" sz="2800" smtClean="0"/>
            </a:br>
          </a:p>
          <a:p>
            <a:pPr>
              <a:buFont typeface="Arial" panose="020b0604020202020204" pitchFamily="34" charset="0"/>
              <a:buChar char="•"/>
            </a:pPr>
            <a:r>
              <a:rPr lang="en-US" sz="2800" smtClean="0"/>
              <a:t>Continue contact and raise awareness; and remember…</a:t>
            </a:r>
            <a:br>
              <a:rPr lang="en-US" sz="2800" smtClean="0"/>
            </a:br>
          </a:p>
          <a:p>
            <a:pPr>
              <a:buFont typeface="Arial" panose="020b0604020202020204" pitchFamily="34" charset="0"/>
              <a:buChar char="•"/>
            </a:pPr>
            <a:r>
              <a:rPr lang="en-US" sz="2800" smtClean="0"/>
              <a:t>Everyone’s schedule and life circumstances are subject to change at any time.</a:t>
            </a:r>
            <a:endParaRPr lang="en-US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1AF1-466E-4D9F-B74C-45FFEB47CA13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65" y="289300"/>
            <a:ext cx="2975106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208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6299.0"/>
  <p:tag name="AS_RELEASE_DATE" val="2016.07.15"/>
  <p:tag name="AS_TITLE" val="Aspose.Slides for .NET 4.0"/>
  <p:tag name="AS_VERSION" val="16.6.0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Arial"/>
        <a:cs typeface="Arial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Integral</Template>
  <Company/>
  <PresentationFormat>On-screen Show (16:10)</PresentationFormat>
  <Paragraphs>80</Paragraphs>
  <Slides>21</Slides>
  <Notes>21</Notes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22">
      <vt:lpstr>Integral</vt:lpstr>
      <vt:lpstr>Any Volunteers?</vt:lpstr>
      <vt:lpstr>Today’s Nuggets Include:</vt:lpstr>
      <vt:lpstr>ALA is a volunteer organization…</vt:lpstr>
      <vt:lpstr>What are the benefits of volunteering?</vt:lpstr>
      <vt:lpstr>How to find volunteers</vt:lpstr>
      <vt:lpstr>And Don’t forget to Tell them about all the cool trophies they can accumulate over the years…</vt:lpstr>
      <vt:lpstr>Team work</vt:lpstr>
      <vt:lpstr>Create lifetime volunteers</vt:lpstr>
      <vt:lpstr>No is Not Never</vt:lpstr>
      <vt:lpstr>Leave Seats Empty</vt:lpstr>
      <vt:lpstr>POSITION TITLES ROCK!</vt:lpstr>
      <vt:lpstr>Tried &amp; True Ideas from the Houston chapter…to help demystify the “clique” urban legend</vt:lpstr>
      <vt:lpstr>Slide 13</vt:lpstr>
      <vt:lpstr>Slide 14</vt:lpstr>
      <vt:lpstr>Slide 15</vt:lpstr>
      <vt:lpstr>Slide 16</vt:lpstr>
      <vt:lpstr>Don’t ever run out of leaders…a/k/a SUCCESSION PLANNING</vt:lpstr>
      <vt:lpstr>Slide 18</vt:lpstr>
      <vt:lpstr>Why am I a volunteer?</vt:lpstr>
      <vt:lpstr>In ala – Start out as a volunteer…grow into a leader</vt:lpstr>
      <vt:lpstr>Thank youfor sharing your time with US!</vt:lpstr>
    </vt:vector>
  </TitlesOfParts>
  <LinksUpToDate>0</LinksUpToDate>
  <SharedDoc>0</SharedDoc>
  <HyperlinksChanged>0</HyperlinksChanged>
  <Application>Aspose.Slides for .NET</Application>
  <AppVersion>16.0600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2019-12-05T15:29:04.7655735Z</cp:lastPrinted>
  <dcterms:created xsi:type="dcterms:W3CDTF">2019-12-05T15:29:04.7655735Z</dcterms:created>
  <dcterms:modified xsi:type="dcterms:W3CDTF">2019-12-05T15:29:04.7655735Z</dcterms:modified>
</cp:coreProperties>
</file>