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5"/>
    <p:sldMasterId id="2147483697" r:id="rId6"/>
    <p:sldMasterId id="2147483721" r:id="rId7"/>
    <p:sldMasterId id="2147483745" r:id="rId8"/>
    <p:sldMasterId id="2147483709" r:id="rId9"/>
    <p:sldMasterId id="2147483757" r:id="rId10"/>
  </p:sldMasterIdLst>
  <p:notesMasterIdLst>
    <p:notesMasterId r:id="rId35"/>
  </p:notesMasterIdLst>
  <p:handoutMasterIdLst>
    <p:handoutMasterId r:id="rId36"/>
  </p:handoutMasterIdLst>
  <p:sldIdLst>
    <p:sldId id="256" r:id="rId11"/>
    <p:sldId id="266" r:id="rId12"/>
    <p:sldId id="394" r:id="rId13"/>
    <p:sldId id="395" r:id="rId14"/>
    <p:sldId id="385" r:id="rId15"/>
    <p:sldId id="396" r:id="rId16"/>
    <p:sldId id="314" r:id="rId17"/>
    <p:sldId id="310" r:id="rId18"/>
    <p:sldId id="397" r:id="rId19"/>
    <p:sldId id="384" r:id="rId20"/>
    <p:sldId id="312" r:id="rId21"/>
    <p:sldId id="322" r:id="rId22"/>
    <p:sldId id="343" r:id="rId23"/>
    <p:sldId id="398" r:id="rId24"/>
    <p:sldId id="389" r:id="rId25"/>
    <p:sldId id="295" r:id="rId26"/>
    <p:sldId id="344" r:id="rId27"/>
    <p:sldId id="373" r:id="rId28"/>
    <p:sldId id="291" r:id="rId29"/>
    <p:sldId id="286" r:id="rId30"/>
    <p:sldId id="285" r:id="rId31"/>
    <p:sldId id="399" r:id="rId32"/>
    <p:sldId id="284" r:id="rId33"/>
    <p:sldId id="306" r:id="rId34"/>
  </p:sldIdLst>
  <p:sldSz cx="9144000" cy="6858000" type="screen4x3"/>
  <p:notesSz cx="7010400" cy="9296400"/>
  <p:custDataLst>
    <p:tags r:id="rId37"/>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C7A891-15E7-F73C-BDC7-60A5981C9FF4}" name="Valerie Danner" initials="VD" userId="S::vdanner@alanet.org::27f543e8-78cc-4a39-ba6b-9acbf4f36131" providerId="AD"/>
  <p188:author id="{772023BE-33CE-3C12-2B43-EF4BD87C2681}" name="Nicole Larson" initials="NL" userId="S::nlarson@alanet.org::edaf7397-b991-420d-89fb-86b646c1aaea" providerId="AD"/>
  <p188:author id="{37486FD3-6028-4FE8-36B0-753C5D31C4CF}" name="Theresa Wojtalewicz" initials="TW" userId="S::twojtalewicz@alanet.org::29859a07-714b-49a2-87d2-cdbd6d22fa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DD1"/>
    <a:srgbClr val="9B6B25"/>
    <a:srgbClr val="3A6A4D"/>
    <a:srgbClr val="9C70B4"/>
    <a:srgbClr val="9A57CD"/>
    <a:srgbClr val="3A456A"/>
    <a:srgbClr val="C198E0"/>
    <a:srgbClr val="FF2525"/>
    <a:srgbClr val="328F94"/>
    <a:srgbClr val="5A8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26A3DE-2BE2-4A51-9ED5-CB3649815123}" v="2" dt="2023-03-03T22:22:27.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6357" autoAdjust="0"/>
  </p:normalViewPr>
  <p:slideViewPr>
    <p:cSldViewPr snapToGrid="0" snapToObjects="1">
      <p:cViewPr varScale="1">
        <p:scale>
          <a:sx n="82" d="100"/>
          <a:sy n="82" d="100"/>
        </p:scale>
        <p:origin x="141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90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FE707-429A-4725-B0CD-0C38D37FCE5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F0E85C4-9188-4096-ACD9-F1D55337A021}">
      <dgm:prSet phldrT="[Text]" custT="1"/>
      <dgm:spPr/>
      <dgm:t>
        <a:bodyPr/>
        <a:lstStyle/>
        <a:p>
          <a:r>
            <a:rPr lang="en-US" sz="2000" b="0" dirty="0"/>
            <a:t>Anytime </a:t>
          </a:r>
        </a:p>
      </dgm:t>
    </dgm:pt>
    <dgm:pt modelId="{1AFBCA36-18C1-4C0A-87BF-24CA5C555A93}" type="parTrans" cxnId="{ED08645D-043E-4025-BC7E-89B15B362B95}">
      <dgm:prSet/>
      <dgm:spPr/>
      <dgm:t>
        <a:bodyPr/>
        <a:lstStyle/>
        <a:p>
          <a:endParaRPr lang="en-US"/>
        </a:p>
      </dgm:t>
    </dgm:pt>
    <dgm:pt modelId="{C03A7C26-15DA-4217-B779-25429E9E63CB}" type="sibTrans" cxnId="{ED08645D-043E-4025-BC7E-89B15B362B95}">
      <dgm:prSet/>
      <dgm:spPr/>
      <dgm:t>
        <a:bodyPr/>
        <a:lstStyle/>
        <a:p>
          <a:endParaRPr lang="en-US"/>
        </a:p>
      </dgm:t>
    </dgm:pt>
    <dgm:pt modelId="{359F4C82-B75B-4E18-8516-12564A8F2B72}">
      <dgm:prSet phldrT="[Text]" custT="1"/>
      <dgm:spPr/>
      <dgm:t>
        <a:bodyPr/>
        <a:lstStyle/>
        <a:p>
          <a:r>
            <a:rPr lang="en-US" sz="2000" b="0" dirty="0"/>
            <a:t>Seasoned legal manager</a:t>
          </a:r>
        </a:p>
      </dgm:t>
    </dgm:pt>
    <dgm:pt modelId="{D54D5B2B-2CE8-49DA-9A88-8DF6EB014F8B}" type="parTrans" cxnId="{3E249DD2-DABF-4B37-88CB-EE408D844FF9}">
      <dgm:prSet/>
      <dgm:spPr/>
      <dgm:t>
        <a:bodyPr/>
        <a:lstStyle/>
        <a:p>
          <a:endParaRPr lang="en-US"/>
        </a:p>
      </dgm:t>
    </dgm:pt>
    <dgm:pt modelId="{29B3EC61-AF06-4F76-9E8F-5E2AB8FE9EB2}" type="sibTrans" cxnId="{3E249DD2-DABF-4B37-88CB-EE408D844FF9}">
      <dgm:prSet/>
      <dgm:spPr/>
      <dgm:t>
        <a:bodyPr/>
        <a:lstStyle/>
        <a:p>
          <a:endParaRPr lang="en-US"/>
        </a:p>
      </dgm:t>
    </dgm:pt>
    <dgm:pt modelId="{642E1C82-A854-4DD5-BFD0-D5310EF44C71}">
      <dgm:prSet phldrT="[Text]" custT="1"/>
      <dgm:spPr/>
      <dgm:t>
        <a:bodyPr/>
        <a:lstStyle/>
        <a:p>
          <a:endParaRPr lang="en-US" sz="2000" b="1" dirty="0"/>
        </a:p>
      </dgm:t>
    </dgm:pt>
    <dgm:pt modelId="{13AD9DD5-D1F6-4398-9F95-DD2156CB1A39}" type="parTrans" cxnId="{65C7A752-7919-4BB0-B1E7-D5CCD6FD533F}">
      <dgm:prSet/>
      <dgm:spPr/>
      <dgm:t>
        <a:bodyPr/>
        <a:lstStyle/>
        <a:p>
          <a:endParaRPr lang="en-US"/>
        </a:p>
      </dgm:t>
    </dgm:pt>
    <dgm:pt modelId="{D0BF7AF7-9349-4260-A24A-E008F0332777}" type="sibTrans" cxnId="{65C7A752-7919-4BB0-B1E7-D5CCD6FD533F}">
      <dgm:prSet/>
      <dgm:spPr/>
      <dgm:t>
        <a:bodyPr/>
        <a:lstStyle/>
        <a:p>
          <a:endParaRPr lang="en-US"/>
        </a:p>
      </dgm:t>
    </dgm:pt>
    <dgm:pt modelId="{A7694655-CD12-4264-8694-5CEAAA843CAC}">
      <dgm:prSet custT="1"/>
      <dgm:spPr/>
      <dgm:t>
        <a:bodyPr/>
        <a:lstStyle/>
        <a:p>
          <a:r>
            <a:rPr lang="en-US" sz="1800" dirty="0">
              <a:solidFill>
                <a:schemeClr val="tx1">
                  <a:lumMod val="85000"/>
                  <a:lumOff val="15000"/>
                </a:schemeClr>
              </a:solidFill>
            </a:rPr>
            <a:t>Valuable educational and career development tool</a:t>
          </a:r>
        </a:p>
      </dgm:t>
    </dgm:pt>
    <dgm:pt modelId="{B6EBA8E9-1B9B-4953-A548-750D6A43DA44}" type="parTrans" cxnId="{3EB117DC-DB62-4B7A-A6CC-948242DE52DC}">
      <dgm:prSet/>
      <dgm:spPr/>
      <dgm:t>
        <a:bodyPr/>
        <a:lstStyle/>
        <a:p>
          <a:endParaRPr lang="en-US"/>
        </a:p>
      </dgm:t>
    </dgm:pt>
    <dgm:pt modelId="{0C100705-11F7-4D42-8097-D1418A358B8B}" type="sibTrans" cxnId="{3EB117DC-DB62-4B7A-A6CC-948242DE52DC}">
      <dgm:prSet/>
      <dgm:spPr/>
      <dgm:t>
        <a:bodyPr/>
        <a:lstStyle/>
        <a:p>
          <a:endParaRPr lang="en-US"/>
        </a:p>
      </dgm:t>
    </dgm:pt>
    <dgm:pt modelId="{FC336744-811D-4CC9-A126-E20C749DA4D2}">
      <dgm:prSet custT="1"/>
      <dgm:spPr/>
      <dgm:t>
        <a:bodyPr/>
        <a:lstStyle/>
        <a:p>
          <a:r>
            <a:rPr lang="en-US" sz="1800" dirty="0">
              <a:solidFill>
                <a:schemeClr val="tx1">
                  <a:lumMod val="85000"/>
                  <a:lumOff val="15000"/>
                </a:schemeClr>
              </a:solidFill>
            </a:rPr>
            <a:t>Demonstrate knowledge learned over the years </a:t>
          </a:r>
        </a:p>
      </dgm:t>
    </dgm:pt>
    <dgm:pt modelId="{6325B9D0-962E-4455-8C51-6598B26BA863}" type="parTrans" cxnId="{FCC3792B-81F0-4CB0-8E93-6836F936F945}">
      <dgm:prSet/>
      <dgm:spPr/>
      <dgm:t>
        <a:bodyPr/>
        <a:lstStyle/>
        <a:p>
          <a:endParaRPr lang="en-US"/>
        </a:p>
      </dgm:t>
    </dgm:pt>
    <dgm:pt modelId="{2B740F4F-4961-4F0F-AA73-DC5B68FBCE11}" type="sibTrans" cxnId="{FCC3792B-81F0-4CB0-8E93-6836F936F945}">
      <dgm:prSet/>
      <dgm:spPr/>
      <dgm:t>
        <a:bodyPr/>
        <a:lstStyle/>
        <a:p>
          <a:endParaRPr lang="en-US"/>
        </a:p>
      </dgm:t>
    </dgm:pt>
    <dgm:pt modelId="{34E75F80-D36E-46BB-81CB-9887E2F94409}">
      <dgm:prSet custT="1"/>
      <dgm:spPr/>
      <dgm:t>
        <a:bodyPr/>
        <a:lstStyle/>
        <a:p>
          <a:r>
            <a:rPr lang="en-US" sz="1800" dirty="0">
              <a:solidFill>
                <a:schemeClr val="tx1">
                  <a:lumMod val="85000"/>
                  <a:lumOff val="15000"/>
                </a:schemeClr>
              </a:solidFill>
            </a:rPr>
            <a:t>Continue to identify your accomplishment in retirement as CLM(Ret.)</a:t>
          </a:r>
        </a:p>
      </dgm:t>
    </dgm:pt>
    <dgm:pt modelId="{193A8D15-34E7-4C41-8E1B-0BFEFD454308}" type="parTrans" cxnId="{E7B48493-9974-4E3A-814D-880C8CAC8D1B}">
      <dgm:prSet/>
      <dgm:spPr/>
      <dgm:t>
        <a:bodyPr/>
        <a:lstStyle/>
        <a:p>
          <a:endParaRPr lang="en-US"/>
        </a:p>
      </dgm:t>
    </dgm:pt>
    <dgm:pt modelId="{BB3C0332-10DF-4108-BF5D-DEBA154C01D8}" type="sibTrans" cxnId="{E7B48493-9974-4E3A-814D-880C8CAC8D1B}">
      <dgm:prSet/>
      <dgm:spPr/>
      <dgm:t>
        <a:bodyPr/>
        <a:lstStyle/>
        <a:p>
          <a:endParaRPr lang="en-US"/>
        </a:p>
      </dgm:t>
    </dgm:pt>
    <dgm:pt modelId="{BA7FE7A5-2818-48FE-BDC9-148D91444002}">
      <dgm:prSet/>
      <dgm:spPr/>
      <dgm:t>
        <a:bodyPr/>
        <a:lstStyle/>
        <a:p>
          <a:r>
            <a:rPr lang="en-US" dirty="0"/>
            <a:t>Demonstrate your competence in a new occupation</a:t>
          </a:r>
        </a:p>
      </dgm:t>
    </dgm:pt>
    <dgm:pt modelId="{ACC1F9C3-A2BB-47E7-AFF2-CA4F2905D243}" type="sibTrans" cxnId="{AD785961-2800-4B16-B14C-0CB93A493CA8}">
      <dgm:prSet/>
      <dgm:spPr/>
      <dgm:t>
        <a:bodyPr/>
        <a:lstStyle/>
        <a:p>
          <a:endParaRPr lang="en-US"/>
        </a:p>
      </dgm:t>
    </dgm:pt>
    <dgm:pt modelId="{DB4D6B0E-4158-4713-974B-DD102A16D956}" type="parTrans" cxnId="{AD785961-2800-4B16-B14C-0CB93A493CA8}">
      <dgm:prSet/>
      <dgm:spPr/>
      <dgm:t>
        <a:bodyPr/>
        <a:lstStyle/>
        <a:p>
          <a:endParaRPr lang="en-US"/>
        </a:p>
      </dgm:t>
    </dgm:pt>
    <dgm:pt modelId="{A9B970C3-948F-4626-BDC1-ED014982749F}" type="pres">
      <dgm:prSet presAssocID="{ACCFE707-429A-4725-B0CD-0C38D37FCE58}" presName="linear" presStyleCnt="0">
        <dgm:presLayoutVars>
          <dgm:dir/>
          <dgm:animLvl val="lvl"/>
          <dgm:resizeHandles val="exact"/>
        </dgm:presLayoutVars>
      </dgm:prSet>
      <dgm:spPr/>
    </dgm:pt>
    <dgm:pt modelId="{CB083432-9B2F-41BA-9FBF-DFE4070E213A}" type="pres">
      <dgm:prSet presAssocID="{3F0E85C4-9188-4096-ACD9-F1D55337A021}" presName="parentLin" presStyleCnt="0"/>
      <dgm:spPr/>
    </dgm:pt>
    <dgm:pt modelId="{37F410A0-87ED-48C6-A84E-8124BE4B9296}" type="pres">
      <dgm:prSet presAssocID="{3F0E85C4-9188-4096-ACD9-F1D55337A021}" presName="parentLeftMargin" presStyleLbl="node1" presStyleIdx="0" presStyleCnt="3"/>
      <dgm:spPr/>
    </dgm:pt>
    <dgm:pt modelId="{246E3758-1497-44A9-98EA-517E58B6C59D}" type="pres">
      <dgm:prSet presAssocID="{3F0E85C4-9188-4096-ACD9-F1D55337A021}" presName="parentText" presStyleLbl="node1" presStyleIdx="0" presStyleCnt="3" custScaleX="115338" custScaleY="120461">
        <dgm:presLayoutVars>
          <dgm:chMax val="0"/>
          <dgm:bulletEnabled val="1"/>
        </dgm:presLayoutVars>
      </dgm:prSet>
      <dgm:spPr/>
    </dgm:pt>
    <dgm:pt modelId="{91C5B254-47FC-42A6-BCCB-FD94C57A932C}" type="pres">
      <dgm:prSet presAssocID="{3F0E85C4-9188-4096-ACD9-F1D55337A021}" presName="negativeSpace" presStyleCnt="0"/>
      <dgm:spPr/>
    </dgm:pt>
    <dgm:pt modelId="{3E8834B3-5E22-4721-8721-E569B03766F6}" type="pres">
      <dgm:prSet presAssocID="{3F0E85C4-9188-4096-ACD9-F1D55337A021}" presName="childText" presStyleLbl="conFgAcc1" presStyleIdx="0" presStyleCnt="3">
        <dgm:presLayoutVars>
          <dgm:bulletEnabled val="1"/>
        </dgm:presLayoutVars>
      </dgm:prSet>
      <dgm:spPr/>
    </dgm:pt>
    <dgm:pt modelId="{126E1A04-E49F-4A1F-BD82-D79067203F0C}" type="pres">
      <dgm:prSet presAssocID="{C03A7C26-15DA-4217-B779-25429E9E63CB}" presName="spaceBetweenRectangles" presStyleCnt="0"/>
      <dgm:spPr/>
    </dgm:pt>
    <dgm:pt modelId="{EB275C4C-7390-45F6-99C0-27883630B1FF}" type="pres">
      <dgm:prSet presAssocID="{359F4C82-B75B-4E18-8516-12564A8F2B72}" presName="parentLin" presStyleCnt="0"/>
      <dgm:spPr/>
    </dgm:pt>
    <dgm:pt modelId="{57122EC9-CB4D-424B-BD6C-4E727F03D304}" type="pres">
      <dgm:prSet presAssocID="{359F4C82-B75B-4E18-8516-12564A8F2B72}" presName="parentLeftMargin" presStyleLbl="node1" presStyleIdx="0" presStyleCnt="3"/>
      <dgm:spPr/>
    </dgm:pt>
    <dgm:pt modelId="{EAEE6BB1-0093-4E87-AF73-18CFD464BD0E}" type="pres">
      <dgm:prSet presAssocID="{359F4C82-B75B-4E18-8516-12564A8F2B72}" presName="parentText" presStyleLbl="node1" presStyleIdx="1" presStyleCnt="3" custScaleX="115338" custScaleY="120461">
        <dgm:presLayoutVars>
          <dgm:chMax val="0"/>
          <dgm:bulletEnabled val="1"/>
        </dgm:presLayoutVars>
      </dgm:prSet>
      <dgm:spPr/>
    </dgm:pt>
    <dgm:pt modelId="{573014CC-DD73-4995-842D-864F43403FA3}" type="pres">
      <dgm:prSet presAssocID="{359F4C82-B75B-4E18-8516-12564A8F2B72}" presName="negativeSpace" presStyleCnt="0"/>
      <dgm:spPr/>
    </dgm:pt>
    <dgm:pt modelId="{908E2625-EA9D-490B-9D50-86C3EFD9FC1A}" type="pres">
      <dgm:prSet presAssocID="{359F4C82-B75B-4E18-8516-12564A8F2B72}" presName="childText" presStyleLbl="conFgAcc1" presStyleIdx="1" presStyleCnt="3">
        <dgm:presLayoutVars>
          <dgm:bulletEnabled val="1"/>
        </dgm:presLayoutVars>
      </dgm:prSet>
      <dgm:spPr/>
    </dgm:pt>
    <dgm:pt modelId="{73FC1B5B-E07B-4073-832D-B7E36C025D04}" type="pres">
      <dgm:prSet presAssocID="{29B3EC61-AF06-4F76-9E8F-5E2AB8FE9EB2}" presName="spaceBetweenRectangles" presStyleCnt="0"/>
      <dgm:spPr/>
    </dgm:pt>
    <dgm:pt modelId="{91741ADE-D4EA-4042-A447-FE7BDD7B7125}" type="pres">
      <dgm:prSet presAssocID="{642E1C82-A854-4DD5-BFD0-D5310EF44C71}" presName="parentLin" presStyleCnt="0"/>
      <dgm:spPr/>
    </dgm:pt>
    <dgm:pt modelId="{20B0C865-7E47-4F17-ABB4-EE2058DA6072}" type="pres">
      <dgm:prSet presAssocID="{642E1C82-A854-4DD5-BFD0-D5310EF44C71}" presName="parentLeftMargin" presStyleLbl="node1" presStyleIdx="1" presStyleCnt="3"/>
      <dgm:spPr/>
    </dgm:pt>
    <dgm:pt modelId="{519CBACF-E3C5-4C1B-B876-A734D0F5ED57}" type="pres">
      <dgm:prSet presAssocID="{642E1C82-A854-4DD5-BFD0-D5310EF44C71}" presName="parentText" presStyleLbl="node1" presStyleIdx="2" presStyleCnt="3" custScaleX="115338" custScaleY="120461">
        <dgm:presLayoutVars>
          <dgm:chMax val="0"/>
          <dgm:bulletEnabled val="1"/>
        </dgm:presLayoutVars>
      </dgm:prSet>
      <dgm:spPr/>
    </dgm:pt>
    <dgm:pt modelId="{A6AC241F-3AF3-4044-B279-A740293A02A7}" type="pres">
      <dgm:prSet presAssocID="{642E1C82-A854-4DD5-BFD0-D5310EF44C71}" presName="negativeSpace" presStyleCnt="0"/>
      <dgm:spPr/>
    </dgm:pt>
    <dgm:pt modelId="{A60417B6-2B53-4603-823B-5FA28DEE228D}" type="pres">
      <dgm:prSet presAssocID="{642E1C82-A854-4DD5-BFD0-D5310EF44C71}" presName="childText" presStyleLbl="conFgAcc1" presStyleIdx="2" presStyleCnt="3">
        <dgm:presLayoutVars>
          <dgm:bulletEnabled val="1"/>
        </dgm:presLayoutVars>
      </dgm:prSet>
      <dgm:spPr/>
    </dgm:pt>
  </dgm:ptLst>
  <dgm:cxnLst>
    <dgm:cxn modelId="{79019B1E-F1FB-481E-86FF-2B65219F4CCD}" type="presOf" srcId="{FC336744-811D-4CC9-A126-E20C749DA4D2}" destId="{908E2625-EA9D-490B-9D50-86C3EFD9FC1A}" srcOrd="0" destOrd="0" presId="urn:microsoft.com/office/officeart/2005/8/layout/list1"/>
    <dgm:cxn modelId="{F24D4B25-DCAF-4FEC-ABA8-0EF47EC666E9}" type="presOf" srcId="{A7694655-CD12-4264-8694-5CEAAA843CAC}" destId="{3E8834B3-5E22-4721-8721-E569B03766F6}" srcOrd="0" destOrd="0" presId="urn:microsoft.com/office/officeart/2005/8/layout/list1"/>
    <dgm:cxn modelId="{FCC3792B-81F0-4CB0-8E93-6836F936F945}" srcId="{359F4C82-B75B-4E18-8516-12564A8F2B72}" destId="{FC336744-811D-4CC9-A126-E20C749DA4D2}" srcOrd="0" destOrd="0" parTransId="{6325B9D0-962E-4455-8C51-6598B26BA863}" sibTransId="{2B740F4F-4961-4F0F-AA73-DC5B68FBCE11}"/>
    <dgm:cxn modelId="{33F0CE2D-6707-4D4F-961A-C64AE8451684}" type="presOf" srcId="{359F4C82-B75B-4E18-8516-12564A8F2B72}" destId="{57122EC9-CB4D-424B-BD6C-4E727F03D304}" srcOrd="0" destOrd="0" presId="urn:microsoft.com/office/officeart/2005/8/layout/list1"/>
    <dgm:cxn modelId="{2D44FA3C-C474-4829-A501-A14398A6C8CA}" type="presOf" srcId="{BA7FE7A5-2818-48FE-BDC9-148D91444002}" destId="{A60417B6-2B53-4603-823B-5FA28DEE228D}" srcOrd="0" destOrd="0" presId="urn:microsoft.com/office/officeart/2005/8/layout/list1"/>
    <dgm:cxn modelId="{ED08645D-043E-4025-BC7E-89B15B362B95}" srcId="{ACCFE707-429A-4725-B0CD-0C38D37FCE58}" destId="{3F0E85C4-9188-4096-ACD9-F1D55337A021}" srcOrd="0" destOrd="0" parTransId="{1AFBCA36-18C1-4C0A-87BF-24CA5C555A93}" sibTransId="{C03A7C26-15DA-4217-B779-25429E9E63CB}"/>
    <dgm:cxn modelId="{AD785961-2800-4B16-B14C-0CB93A493CA8}" srcId="{642E1C82-A854-4DD5-BFD0-D5310EF44C71}" destId="{BA7FE7A5-2818-48FE-BDC9-148D91444002}" srcOrd="0" destOrd="0" parTransId="{DB4D6B0E-4158-4713-974B-DD102A16D956}" sibTransId="{ACC1F9C3-A2BB-47E7-AFF2-CA4F2905D243}"/>
    <dgm:cxn modelId="{0D39924C-0B0E-49F6-9145-55587890770A}" type="presOf" srcId="{642E1C82-A854-4DD5-BFD0-D5310EF44C71}" destId="{20B0C865-7E47-4F17-ABB4-EE2058DA6072}" srcOrd="0" destOrd="0" presId="urn:microsoft.com/office/officeart/2005/8/layout/list1"/>
    <dgm:cxn modelId="{F72DBE51-B178-49D3-8890-6298A5B09586}" type="presOf" srcId="{ACCFE707-429A-4725-B0CD-0C38D37FCE58}" destId="{A9B970C3-948F-4626-BDC1-ED014982749F}" srcOrd="0" destOrd="0" presId="urn:microsoft.com/office/officeart/2005/8/layout/list1"/>
    <dgm:cxn modelId="{65C7A752-7919-4BB0-B1E7-D5CCD6FD533F}" srcId="{ACCFE707-429A-4725-B0CD-0C38D37FCE58}" destId="{642E1C82-A854-4DD5-BFD0-D5310EF44C71}" srcOrd="2" destOrd="0" parTransId="{13AD9DD5-D1F6-4398-9F95-DD2156CB1A39}" sibTransId="{D0BF7AF7-9349-4260-A24A-E008F0332777}"/>
    <dgm:cxn modelId="{4C1B7E55-A7EF-461C-B4BF-76113F6B57F5}" type="presOf" srcId="{34E75F80-D36E-46BB-81CB-9887E2F94409}" destId="{908E2625-EA9D-490B-9D50-86C3EFD9FC1A}" srcOrd="0" destOrd="1" presId="urn:microsoft.com/office/officeart/2005/8/layout/list1"/>
    <dgm:cxn modelId="{25B9F678-0B54-4085-8C7C-AFF952F12294}" type="presOf" srcId="{3F0E85C4-9188-4096-ACD9-F1D55337A021}" destId="{37F410A0-87ED-48C6-A84E-8124BE4B9296}" srcOrd="0" destOrd="0" presId="urn:microsoft.com/office/officeart/2005/8/layout/list1"/>
    <dgm:cxn modelId="{E7B48493-9974-4E3A-814D-880C8CAC8D1B}" srcId="{359F4C82-B75B-4E18-8516-12564A8F2B72}" destId="{34E75F80-D36E-46BB-81CB-9887E2F94409}" srcOrd="1" destOrd="0" parTransId="{193A8D15-34E7-4C41-8E1B-0BFEFD454308}" sibTransId="{BB3C0332-10DF-4108-BF5D-DEBA154C01D8}"/>
    <dgm:cxn modelId="{39325C9A-1C9A-43C7-965D-5597805829F9}" type="presOf" srcId="{642E1C82-A854-4DD5-BFD0-D5310EF44C71}" destId="{519CBACF-E3C5-4C1B-B876-A734D0F5ED57}" srcOrd="1" destOrd="0" presId="urn:microsoft.com/office/officeart/2005/8/layout/list1"/>
    <dgm:cxn modelId="{B72933A6-0FED-4FB9-801C-1A579B44C744}" type="presOf" srcId="{3F0E85C4-9188-4096-ACD9-F1D55337A021}" destId="{246E3758-1497-44A9-98EA-517E58B6C59D}" srcOrd="1" destOrd="0" presId="urn:microsoft.com/office/officeart/2005/8/layout/list1"/>
    <dgm:cxn modelId="{3E249DD2-DABF-4B37-88CB-EE408D844FF9}" srcId="{ACCFE707-429A-4725-B0CD-0C38D37FCE58}" destId="{359F4C82-B75B-4E18-8516-12564A8F2B72}" srcOrd="1" destOrd="0" parTransId="{D54D5B2B-2CE8-49DA-9A88-8DF6EB014F8B}" sibTransId="{29B3EC61-AF06-4F76-9E8F-5E2AB8FE9EB2}"/>
    <dgm:cxn modelId="{3EB117DC-DB62-4B7A-A6CC-948242DE52DC}" srcId="{3F0E85C4-9188-4096-ACD9-F1D55337A021}" destId="{A7694655-CD12-4264-8694-5CEAAA843CAC}" srcOrd="0" destOrd="0" parTransId="{B6EBA8E9-1B9B-4953-A548-750D6A43DA44}" sibTransId="{0C100705-11F7-4D42-8097-D1418A358B8B}"/>
    <dgm:cxn modelId="{2B35CDE9-7668-4D8D-92CF-F319546B6E94}" type="presOf" srcId="{359F4C82-B75B-4E18-8516-12564A8F2B72}" destId="{EAEE6BB1-0093-4E87-AF73-18CFD464BD0E}" srcOrd="1" destOrd="0" presId="urn:microsoft.com/office/officeart/2005/8/layout/list1"/>
    <dgm:cxn modelId="{C02A014D-2C5A-4D83-BB79-34B9C3035C93}" type="presParOf" srcId="{A9B970C3-948F-4626-BDC1-ED014982749F}" destId="{CB083432-9B2F-41BA-9FBF-DFE4070E213A}" srcOrd="0" destOrd="0" presId="urn:microsoft.com/office/officeart/2005/8/layout/list1"/>
    <dgm:cxn modelId="{44FC3ECB-38D0-4D38-B565-90B889A994FE}" type="presParOf" srcId="{CB083432-9B2F-41BA-9FBF-DFE4070E213A}" destId="{37F410A0-87ED-48C6-A84E-8124BE4B9296}" srcOrd="0" destOrd="0" presId="urn:microsoft.com/office/officeart/2005/8/layout/list1"/>
    <dgm:cxn modelId="{EEA611FD-A3F8-4C0C-8583-82AEE9173A62}" type="presParOf" srcId="{CB083432-9B2F-41BA-9FBF-DFE4070E213A}" destId="{246E3758-1497-44A9-98EA-517E58B6C59D}" srcOrd="1" destOrd="0" presId="urn:microsoft.com/office/officeart/2005/8/layout/list1"/>
    <dgm:cxn modelId="{D1D3145B-1AC8-4213-9155-A553C705C767}" type="presParOf" srcId="{A9B970C3-948F-4626-BDC1-ED014982749F}" destId="{91C5B254-47FC-42A6-BCCB-FD94C57A932C}" srcOrd="1" destOrd="0" presId="urn:microsoft.com/office/officeart/2005/8/layout/list1"/>
    <dgm:cxn modelId="{1EEEADAD-0883-4D19-A7E0-C50E0D5F7B68}" type="presParOf" srcId="{A9B970C3-948F-4626-BDC1-ED014982749F}" destId="{3E8834B3-5E22-4721-8721-E569B03766F6}" srcOrd="2" destOrd="0" presId="urn:microsoft.com/office/officeart/2005/8/layout/list1"/>
    <dgm:cxn modelId="{F9BE5072-4754-40D6-AE77-A5E94E19BE89}" type="presParOf" srcId="{A9B970C3-948F-4626-BDC1-ED014982749F}" destId="{126E1A04-E49F-4A1F-BD82-D79067203F0C}" srcOrd="3" destOrd="0" presId="urn:microsoft.com/office/officeart/2005/8/layout/list1"/>
    <dgm:cxn modelId="{A47D8BD0-E156-4CFC-81EA-63BEBA665E45}" type="presParOf" srcId="{A9B970C3-948F-4626-BDC1-ED014982749F}" destId="{EB275C4C-7390-45F6-99C0-27883630B1FF}" srcOrd="4" destOrd="0" presId="urn:microsoft.com/office/officeart/2005/8/layout/list1"/>
    <dgm:cxn modelId="{0D4256DA-55B3-4AE1-BE48-CA135D7B1F4E}" type="presParOf" srcId="{EB275C4C-7390-45F6-99C0-27883630B1FF}" destId="{57122EC9-CB4D-424B-BD6C-4E727F03D304}" srcOrd="0" destOrd="0" presId="urn:microsoft.com/office/officeart/2005/8/layout/list1"/>
    <dgm:cxn modelId="{FC076C7E-F0E3-4EB1-9DBB-AAC5BC7E411B}" type="presParOf" srcId="{EB275C4C-7390-45F6-99C0-27883630B1FF}" destId="{EAEE6BB1-0093-4E87-AF73-18CFD464BD0E}" srcOrd="1" destOrd="0" presId="urn:microsoft.com/office/officeart/2005/8/layout/list1"/>
    <dgm:cxn modelId="{A0C8C472-7C88-4C9F-8A10-A6C9D9A07F3F}" type="presParOf" srcId="{A9B970C3-948F-4626-BDC1-ED014982749F}" destId="{573014CC-DD73-4995-842D-864F43403FA3}" srcOrd="5" destOrd="0" presId="urn:microsoft.com/office/officeart/2005/8/layout/list1"/>
    <dgm:cxn modelId="{8868E84F-E488-45B1-9BE4-854EC721AE79}" type="presParOf" srcId="{A9B970C3-948F-4626-BDC1-ED014982749F}" destId="{908E2625-EA9D-490B-9D50-86C3EFD9FC1A}" srcOrd="6" destOrd="0" presId="urn:microsoft.com/office/officeart/2005/8/layout/list1"/>
    <dgm:cxn modelId="{D8F3A208-48DD-46FD-BDA1-1167A7BC8060}" type="presParOf" srcId="{A9B970C3-948F-4626-BDC1-ED014982749F}" destId="{73FC1B5B-E07B-4073-832D-B7E36C025D04}" srcOrd="7" destOrd="0" presId="urn:microsoft.com/office/officeart/2005/8/layout/list1"/>
    <dgm:cxn modelId="{2FE2DBC0-C7DB-49D6-9F82-323430461D9B}" type="presParOf" srcId="{A9B970C3-948F-4626-BDC1-ED014982749F}" destId="{91741ADE-D4EA-4042-A447-FE7BDD7B7125}" srcOrd="8" destOrd="0" presId="urn:microsoft.com/office/officeart/2005/8/layout/list1"/>
    <dgm:cxn modelId="{1ED96381-0A54-40E0-AC53-556B4EB9355C}" type="presParOf" srcId="{91741ADE-D4EA-4042-A447-FE7BDD7B7125}" destId="{20B0C865-7E47-4F17-ABB4-EE2058DA6072}" srcOrd="0" destOrd="0" presId="urn:microsoft.com/office/officeart/2005/8/layout/list1"/>
    <dgm:cxn modelId="{19F90F4A-FE16-47B8-A1BC-FDC21110B704}" type="presParOf" srcId="{91741ADE-D4EA-4042-A447-FE7BDD7B7125}" destId="{519CBACF-E3C5-4C1B-B876-A734D0F5ED57}" srcOrd="1" destOrd="0" presId="urn:microsoft.com/office/officeart/2005/8/layout/list1"/>
    <dgm:cxn modelId="{649320BE-3D23-41B2-9F4B-CC22EA8E4FDE}" type="presParOf" srcId="{A9B970C3-948F-4626-BDC1-ED014982749F}" destId="{A6AC241F-3AF3-4044-B279-A740293A02A7}" srcOrd="9" destOrd="0" presId="urn:microsoft.com/office/officeart/2005/8/layout/list1"/>
    <dgm:cxn modelId="{6BDD16EA-4C62-423C-85B7-3747BA1EAB4F}" type="presParOf" srcId="{A9B970C3-948F-4626-BDC1-ED014982749F}" destId="{A60417B6-2B53-4603-823B-5FA28DEE228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834B3-5E22-4721-8721-E569B03766F6}">
      <dsp:nvSpPr>
        <dsp:cNvPr id="0" name=""/>
        <dsp:cNvSpPr/>
      </dsp:nvSpPr>
      <dsp:spPr>
        <a:xfrm>
          <a:off x="0" y="391180"/>
          <a:ext cx="6096000" cy="73631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54076"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lumMod val="85000"/>
                  <a:lumOff val="15000"/>
                </a:schemeClr>
              </a:solidFill>
            </a:rPr>
            <a:t>Valuable educational and career development tool</a:t>
          </a:r>
        </a:p>
      </dsp:txBody>
      <dsp:txXfrm>
        <a:off x="0" y="391180"/>
        <a:ext cx="6096000" cy="736312"/>
      </dsp:txXfrm>
    </dsp:sp>
    <dsp:sp modelId="{246E3758-1497-44A9-98EA-517E58B6C59D}">
      <dsp:nvSpPr>
        <dsp:cNvPr id="0" name=""/>
        <dsp:cNvSpPr/>
      </dsp:nvSpPr>
      <dsp:spPr>
        <a:xfrm>
          <a:off x="304800" y="37579"/>
          <a:ext cx="4921703" cy="6045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n-US" sz="2000" b="0" kern="1200" dirty="0"/>
            <a:t>Anytime </a:t>
          </a:r>
        </a:p>
      </dsp:txBody>
      <dsp:txXfrm>
        <a:off x="334310" y="67089"/>
        <a:ext cx="4862683" cy="545501"/>
      </dsp:txXfrm>
    </dsp:sp>
    <dsp:sp modelId="{908E2625-EA9D-490B-9D50-86C3EFD9FC1A}">
      <dsp:nvSpPr>
        <dsp:cNvPr id="0" name=""/>
        <dsp:cNvSpPr/>
      </dsp:nvSpPr>
      <dsp:spPr>
        <a:xfrm>
          <a:off x="0" y="1572894"/>
          <a:ext cx="6096000" cy="128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54076" rIns="47311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lumMod val="85000"/>
                  <a:lumOff val="15000"/>
                </a:schemeClr>
              </a:solidFill>
            </a:rPr>
            <a:t>Demonstrate knowledge learned over the years </a:t>
          </a:r>
        </a:p>
        <a:p>
          <a:pPr marL="171450" lvl="1" indent="-171450" algn="l" defTabSz="800100">
            <a:lnSpc>
              <a:spcPct val="90000"/>
            </a:lnSpc>
            <a:spcBef>
              <a:spcPct val="0"/>
            </a:spcBef>
            <a:spcAft>
              <a:spcPct val="15000"/>
            </a:spcAft>
            <a:buChar char="•"/>
          </a:pPr>
          <a:r>
            <a:rPr lang="en-US" sz="1800" kern="1200" dirty="0">
              <a:solidFill>
                <a:schemeClr val="tx1">
                  <a:lumMod val="85000"/>
                  <a:lumOff val="15000"/>
                </a:schemeClr>
              </a:solidFill>
            </a:rPr>
            <a:t>Continue to identify your accomplishment in retirement as CLM(Ret.)</a:t>
          </a:r>
        </a:p>
      </dsp:txBody>
      <dsp:txXfrm>
        <a:off x="0" y="1572894"/>
        <a:ext cx="6096000" cy="1285200"/>
      </dsp:txXfrm>
    </dsp:sp>
    <dsp:sp modelId="{EAEE6BB1-0093-4E87-AF73-18CFD464BD0E}">
      <dsp:nvSpPr>
        <dsp:cNvPr id="0" name=""/>
        <dsp:cNvSpPr/>
      </dsp:nvSpPr>
      <dsp:spPr>
        <a:xfrm>
          <a:off x="304800" y="1219293"/>
          <a:ext cx="4921703" cy="6045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r>
            <a:rPr lang="en-US" sz="2000" b="0" kern="1200" dirty="0"/>
            <a:t>Seasoned legal manager</a:t>
          </a:r>
        </a:p>
      </dsp:txBody>
      <dsp:txXfrm>
        <a:off x="334310" y="1248803"/>
        <a:ext cx="4862683" cy="545501"/>
      </dsp:txXfrm>
    </dsp:sp>
    <dsp:sp modelId="{A60417B6-2B53-4603-823B-5FA28DEE228D}">
      <dsp:nvSpPr>
        <dsp:cNvPr id="0" name=""/>
        <dsp:cNvSpPr/>
      </dsp:nvSpPr>
      <dsp:spPr>
        <a:xfrm>
          <a:off x="0" y="3303495"/>
          <a:ext cx="6096000" cy="7229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354076" rIns="47311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Demonstrate your competence in a new occupation</a:t>
          </a:r>
        </a:p>
      </dsp:txBody>
      <dsp:txXfrm>
        <a:off x="0" y="3303495"/>
        <a:ext cx="6096000" cy="722925"/>
      </dsp:txXfrm>
    </dsp:sp>
    <dsp:sp modelId="{519CBACF-E3C5-4C1B-B876-A734D0F5ED57}">
      <dsp:nvSpPr>
        <dsp:cNvPr id="0" name=""/>
        <dsp:cNvSpPr/>
      </dsp:nvSpPr>
      <dsp:spPr>
        <a:xfrm>
          <a:off x="304800" y="2949894"/>
          <a:ext cx="4921703" cy="6045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89000">
            <a:lnSpc>
              <a:spcPct val="90000"/>
            </a:lnSpc>
            <a:spcBef>
              <a:spcPct val="0"/>
            </a:spcBef>
            <a:spcAft>
              <a:spcPct val="35000"/>
            </a:spcAft>
            <a:buNone/>
          </a:pPr>
          <a:endParaRPr lang="en-US" sz="2000" b="1" kern="1200" dirty="0"/>
        </a:p>
      </dsp:txBody>
      <dsp:txXfrm>
        <a:off x="334310" y="2979404"/>
        <a:ext cx="4862683" cy="5455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B461E8-48C1-40DB-8A27-82807380C3B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035E3BD-9289-4085-8305-5AE6D7E8FC57}" type="slidenum">
              <a:rPr lang="en-US" smtClean="0"/>
              <a:t>‹#›</a:t>
            </a:fld>
            <a:endParaRPr lang="en-US"/>
          </a:p>
        </p:txBody>
      </p:sp>
    </p:spTree>
    <p:extLst>
      <p:ext uri="{BB962C8B-B14F-4D97-AF65-F5344CB8AC3E}">
        <p14:creationId xmlns:p14="http://schemas.microsoft.com/office/powerpoint/2010/main" val="210519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2748D8AA-9292-4E85-B057-761A8F5E8219}" type="datetimeFigureOut">
              <a:rPr lang="en-US" smtClean="0"/>
              <a:t>3/3/2023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5D70F05-1E8D-4FBE-9484-0043E29F1F68}" type="slidenum">
              <a:rPr lang="en-US" smtClean="0"/>
              <a:t>‹#›</a:t>
            </a:fld>
            <a:endParaRPr lang="en-US" dirty="0"/>
          </a:p>
        </p:txBody>
      </p:sp>
    </p:spTree>
    <p:extLst>
      <p:ext uri="{BB962C8B-B14F-4D97-AF65-F5344CB8AC3E}">
        <p14:creationId xmlns:p14="http://schemas.microsoft.com/office/powerpoint/2010/main" val="350835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70F05-1E8D-4FBE-9484-0043E29F1F68}" type="slidenum">
              <a:rPr lang="en-US" smtClean="0"/>
              <a:t>1</a:t>
            </a:fld>
            <a:endParaRPr lang="en-US" dirty="0"/>
          </a:p>
        </p:txBody>
      </p:sp>
    </p:spTree>
    <p:extLst>
      <p:ext uri="{BB962C8B-B14F-4D97-AF65-F5344CB8AC3E}">
        <p14:creationId xmlns:p14="http://schemas.microsoft.com/office/powerpoint/2010/main" val="2981748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45618A3-A09D-47DF-A19D-CA86BFB4C0B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025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D4CF6E3D-24AF-4488-A865-E31672D9D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47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7A97E625-7B3D-42F8-8C7B-AEC59E8208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p:txBody>
      </p:sp>
    </p:spTree>
    <p:extLst>
      <p:ext uri="{BB962C8B-B14F-4D97-AF65-F5344CB8AC3E}">
        <p14:creationId xmlns:p14="http://schemas.microsoft.com/office/powerpoint/2010/main" val="3780971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70F05-1E8D-4FBE-9484-0043E29F1F68}" type="slidenum">
              <a:rPr lang="en-US" smtClean="0"/>
              <a:t>13</a:t>
            </a:fld>
            <a:endParaRPr lang="en-US" dirty="0"/>
          </a:p>
        </p:txBody>
      </p:sp>
    </p:spTree>
    <p:extLst>
      <p:ext uri="{BB962C8B-B14F-4D97-AF65-F5344CB8AC3E}">
        <p14:creationId xmlns:p14="http://schemas.microsoft.com/office/powerpoint/2010/main" val="183131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D4CF6E3D-24AF-4488-A865-E31672D9DC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4067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70F05-1E8D-4FBE-9484-0043E29F1F68}" type="slidenum">
              <a:rPr lang="en-US" smtClean="0"/>
              <a:t>15</a:t>
            </a:fld>
            <a:endParaRPr lang="en-US" dirty="0"/>
          </a:p>
        </p:txBody>
      </p:sp>
    </p:spTree>
    <p:extLst>
      <p:ext uri="{BB962C8B-B14F-4D97-AF65-F5344CB8AC3E}">
        <p14:creationId xmlns:p14="http://schemas.microsoft.com/office/powerpoint/2010/main" val="3633904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982768D-4B46-440F-A4B1-177035A51CD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812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5D70F05-1E8D-4FBE-9484-0043E29F1F68}" type="slidenum">
              <a:rPr lang="en-US" smtClean="0"/>
              <a:t>17</a:t>
            </a:fld>
            <a:endParaRPr lang="en-US" dirty="0"/>
          </a:p>
        </p:txBody>
      </p:sp>
    </p:spTree>
    <p:extLst>
      <p:ext uri="{BB962C8B-B14F-4D97-AF65-F5344CB8AC3E}">
        <p14:creationId xmlns:p14="http://schemas.microsoft.com/office/powerpoint/2010/main" val="177172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D70F05-1E8D-4FBE-9484-0043E29F1F68}" type="slidenum">
              <a:rPr lang="en-US" smtClean="0"/>
              <a:t>18</a:t>
            </a:fld>
            <a:endParaRPr lang="en-US" dirty="0"/>
          </a:p>
        </p:txBody>
      </p:sp>
    </p:spTree>
    <p:extLst>
      <p:ext uri="{BB962C8B-B14F-4D97-AF65-F5344CB8AC3E}">
        <p14:creationId xmlns:p14="http://schemas.microsoft.com/office/powerpoint/2010/main" val="2411502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1FD8201-7C06-45D0-A125-696BF283F31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18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5CCF961-75C2-4B30-8845-B1FD91DDA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4996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65BED06-B368-4F0F-9984-37F0E76AF03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875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E0A836F6-8E28-4ACD-86A0-F7F3B285DE18}"/>
              </a:ext>
            </a:extLst>
          </p:cNvPr>
          <p:cNvSpPr>
            <a:spLocks noGrp="1"/>
          </p:cNvSpPr>
          <p:nvPr>
            <p:ph type="body" idx="1"/>
          </p:nvPr>
        </p:nvSpPr>
        <p:spPr/>
        <p:txBody>
          <a:body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88649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1FD8201-7C06-45D0-A125-696BF283F31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2633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37BFDED7-7FED-46F5-A09D-77237A456E8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949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F806A703-C662-4F6E-99F0-74192116A6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3789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5CCF961-75C2-4B30-8845-B1FD91DDA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837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5CCF961-75C2-4B30-8845-B1FD91DDA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566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A40284C6-EC2D-446B-82F9-ADBA5D6843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014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5CCF961-75C2-4B30-8845-B1FD91DDA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8245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114BDD04-F8E6-4D3D-BDC3-B948DA3C373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107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7DC7F290-5608-4ED5-81C8-A6E72FB6F7E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0209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85CCF961-75C2-4B30-8845-B1FD91DDAC4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246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062A8E9-82DA-402E-A69D-F9C657DE0F4F}"/>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1BE99CE-4CC8-4439-BCAF-D9D016461513}" type="datetime1">
              <a:rPr lang="en-US" altLang="en-US"/>
              <a:pPr>
                <a:defRPr/>
              </a:pPr>
              <a:t>3/3/2023</a:t>
            </a:fld>
            <a:endParaRPr lang="en-US" altLang="en-US" dirty="0"/>
          </a:p>
        </p:txBody>
      </p:sp>
      <p:sp>
        <p:nvSpPr>
          <p:cNvPr id="5" name="Rectangle 5">
            <a:extLst>
              <a:ext uri="{FF2B5EF4-FFF2-40B4-BE49-F238E27FC236}">
                <a16:creationId xmlns:a16="http://schemas.microsoft.com/office/drawing/2014/main" id="{503FA520-CD35-4001-A20B-E9646F732A4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286FF3C2-6349-40F8-AC99-9F4041B8528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9618705A-0FA5-4721-9C69-0B6C3A6A58D5}" type="slidenum">
              <a:rPr lang="en-US" altLang="en-US"/>
              <a:pPr>
                <a:defRPr/>
              </a:pPr>
              <a:t>‹#›</a:t>
            </a:fld>
            <a:endParaRPr lang="en-US" altLang="en-US" dirty="0"/>
          </a:p>
        </p:txBody>
      </p:sp>
    </p:spTree>
    <p:extLst>
      <p:ext uri="{BB962C8B-B14F-4D97-AF65-F5344CB8AC3E}">
        <p14:creationId xmlns:p14="http://schemas.microsoft.com/office/powerpoint/2010/main" val="199762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2843784"/>
            <a:ext cx="8229600" cy="328237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55A910-18FB-4A61-AFBA-1FB2C2F5F300}"/>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675D1BD-FFE9-40F7-882E-97EE1D5347DA}" type="datetime1">
              <a:rPr lang="en-US" altLang="en-US"/>
              <a:pPr>
                <a:defRPr/>
              </a:pPr>
              <a:t>3/3/2023</a:t>
            </a:fld>
            <a:endParaRPr lang="en-US" altLang="en-US" dirty="0"/>
          </a:p>
        </p:txBody>
      </p:sp>
      <p:sp>
        <p:nvSpPr>
          <p:cNvPr id="5" name="Rectangle 5">
            <a:extLst>
              <a:ext uri="{FF2B5EF4-FFF2-40B4-BE49-F238E27FC236}">
                <a16:creationId xmlns:a16="http://schemas.microsoft.com/office/drawing/2014/main" id="{CDED9265-FE92-4A88-A812-B23A8F3C759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D8FF496A-FC90-4D21-BEF8-1EC4BD7DD2BF}"/>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BC02B1A-CDA1-4C8B-849F-C0035088216A}" type="slidenum">
              <a:rPr lang="en-US" altLang="en-US"/>
              <a:pPr>
                <a:defRPr/>
              </a:pPr>
              <a:t>‹#›</a:t>
            </a:fld>
            <a:endParaRPr lang="en-US" altLang="en-US" dirty="0"/>
          </a:p>
        </p:txBody>
      </p:sp>
    </p:spTree>
    <p:extLst>
      <p:ext uri="{BB962C8B-B14F-4D97-AF65-F5344CB8AC3E}">
        <p14:creationId xmlns:p14="http://schemas.microsoft.com/office/powerpoint/2010/main" val="283182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E724A1-1396-475D-87F0-E22CED007EA9}"/>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9EE8B248-1235-44EE-9641-516AAB8EE891}" type="datetime1">
              <a:rPr lang="en-US" altLang="en-US"/>
              <a:pPr>
                <a:defRPr/>
              </a:pPr>
              <a:t>3/3/2023</a:t>
            </a:fld>
            <a:endParaRPr lang="en-US" altLang="en-US" dirty="0"/>
          </a:p>
        </p:txBody>
      </p:sp>
      <p:sp>
        <p:nvSpPr>
          <p:cNvPr id="5" name="Rectangle 5">
            <a:extLst>
              <a:ext uri="{FF2B5EF4-FFF2-40B4-BE49-F238E27FC236}">
                <a16:creationId xmlns:a16="http://schemas.microsoft.com/office/drawing/2014/main" id="{A6954B68-3331-4B85-A650-417507A9307A}"/>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FB09B899-19D4-4ED3-9ECA-EEEBA53F03DE}"/>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C13E03F-A344-427F-ACA3-D6EF075255A7}" type="slidenum">
              <a:rPr lang="en-US" altLang="en-US"/>
              <a:pPr>
                <a:defRPr/>
              </a:pPr>
              <a:t>‹#›</a:t>
            </a:fld>
            <a:endParaRPr lang="en-US" altLang="en-US" dirty="0"/>
          </a:p>
        </p:txBody>
      </p:sp>
    </p:spTree>
    <p:extLst>
      <p:ext uri="{BB962C8B-B14F-4D97-AF65-F5344CB8AC3E}">
        <p14:creationId xmlns:p14="http://schemas.microsoft.com/office/powerpoint/2010/main" val="320210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1738-01BC-4F78-B71F-108A4F70DA4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2E3E7D-642C-4C8B-8F76-B6C33629EE1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9447E-161F-40A8-9979-0457CCD63148}"/>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5" name="Footer Placeholder 4">
            <a:extLst>
              <a:ext uri="{FF2B5EF4-FFF2-40B4-BE49-F238E27FC236}">
                <a16:creationId xmlns:a16="http://schemas.microsoft.com/office/drawing/2014/main" id="{A84802CE-9DB0-4778-A810-DD96A28E53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88BF9E-27EB-408C-A12A-20378759CAF3}"/>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728574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F631-022F-4E2C-8FD9-FE8B04466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0EA87-F69C-4BC9-88BC-04D4A4ABF0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31370-5CE2-48AF-BC8A-6163CEB6E370}"/>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5" name="Footer Placeholder 4">
            <a:extLst>
              <a:ext uri="{FF2B5EF4-FFF2-40B4-BE49-F238E27FC236}">
                <a16:creationId xmlns:a16="http://schemas.microsoft.com/office/drawing/2014/main" id="{C4325619-BDB3-4941-A4E0-F45CA6EC52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C63D1-7C6F-4F21-884D-291D0F9DBE6D}"/>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76612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5D95-2372-489C-B1DE-7707193EAF7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0217E3-2CCF-4A29-9173-94F3F6401C7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E5C325-3F2C-4247-8157-31954BAA2FF7}"/>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5" name="Footer Placeholder 4">
            <a:extLst>
              <a:ext uri="{FF2B5EF4-FFF2-40B4-BE49-F238E27FC236}">
                <a16:creationId xmlns:a16="http://schemas.microsoft.com/office/drawing/2014/main" id="{08E1D89D-3639-46C3-8EAD-E21AF911C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E7059E-A66B-42EC-A85D-10FB93DC221A}"/>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291680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E8B6-AAEE-4636-8772-1608B5CAAA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8A181E-6CE8-4C52-AEC6-C8BC511F218F}"/>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AC804-95B5-4CFC-911D-D415CBE0083F}"/>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E44C75-CED3-4E7E-B0AF-B25BBA536403}"/>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6" name="Footer Placeholder 5">
            <a:extLst>
              <a:ext uri="{FF2B5EF4-FFF2-40B4-BE49-F238E27FC236}">
                <a16:creationId xmlns:a16="http://schemas.microsoft.com/office/drawing/2014/main" id="{B4EF1249-88A5-401E-A921-247DDAA534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6DCC44-4E34-4E6D-8B11-D4D18E0E1197}"/>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3551596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63D8-A6F1-47D1-8C04-C8C80F24FE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1C0EB0-5270-46AF-A70E-FDD0E43A319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BAF014-4263-47DB-AD55-A096C97B8B0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BBA4A-AE4A-475C-8155-823114A27F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9F7A41-545C-4244-BC9A-2A4DB6AC05E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A4296-2660-4D33-BB79-A5197B07F569}"/>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8" name="Footer Placeholder 7">
            <a:extLst>
              <a:ext uri="{FF2B5EF4-FFF2-40B4-BE49-F238E27FC236}">
                <a16:creationId xmlns:a16="http://schemas.microsoft.com/office/drawing/2014/main" id="{CA04D1BF-48A9-4B01-8170-B01F5775C7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27DB29B-5D28-41E1-9D7E-976F615CF42A}"/>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2059204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9302-7C68-4C3E-B25E-53BD2EF9E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F26B91-FA47-4BE7-8621-F54AA92D59E2}"/>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4" name="Footer Placeholder 3">
            <a:extLst>
              <a:ext uri="{FF2B5EF4-FFF2-40B4-BE49-F238E27FC236}">
                <a16:creationId xmlns:a16="http://schemas.microsoft.com/office/drawing/2014/main" id="{EDB11EDB-8B77-448E-BE67-230C81ED60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A43493A-4790-4C26-BE29-8CDFD737DE94}"/>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58779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EC3D-09C7-4C84-A18B-2D3222FF2E0F}"/>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3" name="Footer Placeholder 2">
            <a:extLst>
              <a:ext uri="{FF2B5EF4-FFF2-40B4-BE49-F238E27FC236}">
                <a16:creationId xmlns:a16="http://schemas.microsoft.com/office/drawing/2014/main" id="{506056E8-8E73-41F3-A8FA-2DFA8F36D5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742EBD-15E1-478C-8498-0F120533802D}"/>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394947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29A5-544C-414A-BCB3-10A87AC6F0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574CF4-5EE0-486F-BAFF-083FDC16CA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9025-C374-4FC8-9841-989190B7DFE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425265-CAAB-4B18-951F-BA2D29E52B0D}"/>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6" name="Footer Placeholder 5">
            <a:extLst>
              <a:ext uri="{FF2B5EF4-FFF2-40B4-BE49-F238E27FC236}">
                <a16:creationId xmlns:a16="http://schemas.microsoft.com/office/drawing/2014/main" id="{BD0A462E-31E1-4D41-A48A-84CDCD178C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48BA0B-7FBF-498B-AB40-AE0A46858FD5}"/>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401286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843784"/>
            <a:ext cx="8229600" cy="328237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D83BA0-44EB-4B3C-A69A-A36912641D85}"/>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F595179-CC05-4F34-A7B1-AE0AE9C9742D}" type="datetime1">
              <a:rPr lang="en-US" altLang="en-US"/>
              <a:pPr>
                <a:defRPr/>
              </a:pPr>
              <a:t>3/3/2023</a:t>
            </a:fld>
            <a:endParaRPr lang="en-US" altLang="en-US" dirty="0"/>
          </a:p>
        </p:txBody>
      </p:sp>
      <p:sp>
        <p:nvSpPr>
          <p:cNvPr id="5" name="Rectangle 5">
            <a:extLst>
              <a:ext uri="{FF2B5EF4-FFF2-40B4-BE49-F238E27FC236}">
                <a16:creationId xmlns:a16="http://schemas.microsoft.com/office/drawing/2014/main" id="{19D13AE4-68FE-42A6-8090-2C1E17A28A7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081076D5-66F6-4F5F-9004-EFC3F597B442}"/>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51EB359-622C-4805-8F30-4F658232FDEA}" type="slidenum">
              <a:rPr lang="en-US" altLang="en-US"/>
              <a:pPr>
                <a:defRPr/>
              </a:pPr>
              <a:t>‹#›</a:t>
            </a:fld>
            <a:endParaRPr lang="en-US" altLang="en-US" dirty="0"/>
          </a:p>
        </p:txBody>
      </p:sp>
    </p:spTree>
    <p:extLst>
      <p:ext uri="{BB962C8B-B14F-4D97-AF65-F5344CB8AC3E}">
        <p14:creationId xmlns:p14="http://schemas.microsoft.com/office/powerpoint/2010/main" val="3577534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4192-D7F9-4A9D-BD2A-A86F89CFAF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5E1FB-9401-4458-9147-9D0EB9FB33C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1CB6AF-315D-4DC8-A6B3-159A49612D7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2B5BB9-98E8-4E9F-8A6E-58300B808F04}"/>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6" name="Footer Placeholder 5">
            <a:extLst>
              <a:ext uri="{FF2B5EF4-FFF2-40B4-BE49-F238E27FC236}">
                <a16:creationId xmlns:a16="http://schemas.microsoft.com/office/drawing/2014/main" id="{19023003-067C-48C9-AEBA-BAE496C3BF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2F3D9D-0D4F-4B12-AF25-63E91621870C}"/>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2070907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694-46B8-49E7-A2A2-4BA933D042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E3BD7-1D34-49A2-B4A1-486619DEBA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2C39F-480D-455C-B04C-F4702F341CAA}"/>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5" name="Footer Placeholder 4">
            <a:extLst>
              <a:ext uri="{FF2B5EF4-FFF2-40B4-BE49-F238E27FC236}">
                <a16:creationId xmlns:a16="http://schemas.microsoft.com/office/drawing/2014/main" id="{AAA750E7-9D1C-4D6F-B263-5FACE02434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83706-2965-4A11-A373-DE5C107076C8}"/>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288527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204AA-87B9-45D8-8D88-1F6AE1E7490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E015B4-F7EE-4D3C-BA5D-937A5CC7F56B}"/>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ACF2-147F-4357-B3BD-830F9F4F35C4}"/>
              </a:ext>
            </a:extLst>
          </p:cNvPr>
          <p:cNvSpPr>
            <a:spLocks noGrp="1"/>
          </p:cNvSpPr>
          <p:nvPr>
            <p:ph type="dt" sz="half" idx="10"/>
          </p:nvPr>
        </p:nvSpPr>
        <p:spPr/>
        <p:txBody>
          <a:bodyPr/>
          <a:lstStyle/>
          <a:p>
            <a:fld id="{7F56BA3B-EF6C-4B02-93CE-C36F4DF92496}" type="datetimeFigureOut">
              <a:rPr lang="en-US" smtClean="0"/>
              <a:t>3/3/2023</a:t>
            </a:fld>
            <a:endParaRPr lang="en-US" dirty="0"/>
          </a:p>
        </p:txBody>
      </p:sp>
      <p:sp>
        <p:nvSpPr>
          <p:cNvPr id="5" name="Footer Placeholder 4">
            <a:extLst>
              <a:ext uri="{FF2B5EF4-FFF2-40B4-BE49-F238E27FC236}">
                <a16:creationId xmlns:a16="http://schemas.microsoft.com/office/drawing/2014/main" id="{EBFDFFC5-0418-4597-A808-CD2195C07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8A07EA-4CFF-4D22-8C3D-7872375B6315}"/>
              </a:ext>
            </a:extLst>
          </p:cNvPr>
          <p:cNvSpPr>
            <a:spLocks noGrp="1"/>
          </p:cNvSpPr>
          <p:nvPr>
            <p:ph type="sldNum" sz="quarter" idx="12"/>
          </p:nvPr>
        </p:nvSpPr>
        <p:spPr/>
        <p:txBody>
          <a:bodyPr/>
          <a:lstStyle/>
          <a:p>
            <a:fld id="{1700FC08-1686-4295-9710-A23BE79DFD35}" type="slidenum">
              <a:rPr lang="en-US" smtClean="0"/>
              <a:t>‹#›</a:t>
            </a:fld>
            <a:endParaRPr lang="en-US" dirty="0"/>
          </a:p>
        </p:txBody>
      </p:sp>
    </p:spTree>
    <p:extLst>
      <p:ext uri="{BB962C8B-B14F-4D97-AF65-F5344CB8AC3E}">
        <p14:creationId xmlns:p14="http://schemas.microsoft.com/office/powerpoint/2010/main" val="4103576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26BC0-89BD-46CE-9F04-C82DE25062C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09DEF6-7A66-4B60-B04F-8DEA096196C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E7ECA-BA13-4DF7-B6EA-82B760F1D199}"/>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5" name="Footer Placeholder 4">
            <a:extLst>
              <a:ext uri="{FF2B5EF4-FFF2-40B4-BE49-F238E27FC236}">
                <a16:creationId xmlns:a16="http://schemas.microsoft.com/office/drawing/2014/main" id="{A3C616E3-42D8-4BD3-83BF-CCE15BBCE6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24A811-179F-46C3-98EB-042B361E8BFD}"/>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114638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2B20-F022-4726-8A9A-C4C47E2D6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B8C202-EEB1-425B-BBC0-4044DC95B1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94AA9-896A-49FE-936A-CD3C1CD3047B}"/>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5" name="Footer Placeholder 4">
            <a:extLst>
              <a:ext uri="{FF2B5EF4-FFF2-40B4-BE49-F238E27FC236}">
                <a16:creationId xmlns:a16="http://schemas.microsoft.com/office/drawing/2014/main" id="{B559C668-D421-449A-BAC1-9DA855F5C5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CDE7C5-6371-4A93-8942-BE39405BD798}"/>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1896895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E3B7-DFCE-431F-BA12-B4C63949C0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C54E7B-03DF-4389-8B0D-0D52EBC9D65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6775B7-89F1-4D48-AD89-B18C571850D5}"/>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5" name="Footer Placeholder 4">
            <a:extLst>
              <a:ext uri="{FF2B5EF4-FFF2-40B4-BE49-F238E27FC236}">
                <a16:creationId xmlns:a16="http://schemas.microsoft.com/office/drawing/2014/main" id="{2EAE547D-A857-4F0B-AC88-F26D7E3B41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1AF331-930D-4C75-A9C3-5D85090D5992}"/>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2472377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07A0-D2F5-4B7E-AB26-40ADC182B4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055DC-D795-49A9-9F9A-3E9CF0BD03A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090AB-E011-467D-B694-1BD3081A5850}"/>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1D3CAD-F737-41B7-A215-FFEBC55809FE}"/>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6" name="Footer Placeholder 5">
            <a:extLst>
              <a:ext uri="{FF2B5EF4-FFF2-40B4-BE49-F238E27FC236}">
                <a16:creationId xmlns:a16="http://schemas.microsoft.com/office/drawing/2014/main" id="{241B58E7-1954-4238-A458-9CD1E8CC4B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291C90-CB29-4A61-ACCF-E9D6524ABE82}"/>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429656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8305-32E0-41EA-874B-43C8FB84523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3C1D2C-1FB8-4E50-B891-AD6E9291EB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60A83A-9376-4441-AFCF-A2C656830D5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2FDD5-FABB-435C-81FE-E79E44360A5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7139FE-84DD-4608-B6B5-6F7D9F4F5E8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004E22-7F57-427F-B7C7-E0056765C4ED}"/>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8" name="Footer Placeholder 7">
            <a:extLst>
              <a:ext uri="{FF2B5EF4-FFF2-40B4-BE49-F238E27FC236}">
                <a16:creationId xmlns:a16="http://schemas.microsoft.com/office/drawing/2014/main" id="{C245F449-F39A-43C4-88AA-6A671F0AB5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1AADA4-4BFC-4D9A-B11A-C996B292DFC9}"/>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4211963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33E8-E465-45FB-B54C-69C796CA9E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1BE4C8-59B7-41AB-8489-AEA000A541E9}"/>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4" name="Footer Placeholder 3">
            <a:extLst>
              <a:ext uri="{FF2B5EF4-FFF2-40B4-BE49-F238E27FC236}">
                <a16:creationId xmlns:a16="http://schemas.microsoft.com/office/drawing/2014/main" id="{EAE125AA-5EA3-439E-A4D1-53AA7D3168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927C98B-E25B-4F77-8638-EAEE431B1032}"/>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247224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38B98-CDB4-4550-915E-DFC2B86269AD}"/>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3" name="Footer Placeholder 2">
            <a:extLst>
              <a:ext uri="{FF2B5EF4-FFF2-40B4-BE49-F238E27FC236}">
                <a16:creationId xmlns:a16="http://schemas.microsoft.com/office/drawing/2014/main" id="{E4EE00F1-6ED4-411C-A77A-249FF3FE28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F5BF2A3-012F-4459-88F9-5F783B93C754}"/>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3739421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47AA74F1-1A01-4EB3-9045-CAA8C5895C14}"/>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D6C60C1-CE0A-4965-AD12-7B9461065DEA}" type="datetime1">
              <a:rPr lang="en-US" altLang="en-US"/>
              <a:pPr>
                <a:defRPr/>
              </a:pPr>
              <a:t>3/3/2023</a:t>
            </a:fld>
            <a:endParaRPr lang="en-US" altLang="en-US" dirty="0"/>
          </a:p>
        </p:txBody>
      </p:sp>
      <p:sp>
        <p:nvSpPr>
          <p:cNvPr id="5" name="Rectangle 5">
            <a:extLst>
              <a:ext uri="{FF2B5EF4-FFF2-40B4-BE49-F238E27FC236}">
                <a16:creationId xmlns:a16="http://schemas.microsoft.com/office/drawing/2014/main" id="{3D8C3794-6887-4E32-AC52-950FB3F53011}"/>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6" name="Rectangle 6">
            <a:extLst>
              <a:ext uri="{FF2B5EF4-FFF2-40B4-BE49-F238E27FC236}">
                <a16:creationId xmlns:a16="http://schemas.microsoft.com/office/drawing/2014/main" id="{2EE94E0A-E957-4961-8086-92EBDDF93728}"/>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B5440B0-303F-4041-A642-5F9EBEC3B2CB}" type="slidenum">
              <a:rPr lang="en-US" altLang="en-US"/>
              <a:pPr>
                <a:defRPr/>
              </a:pPr>
              <a:t>‹#›</a:t>
            </a:fld>
            <a:endParaRPr lang="en-US" altLang="en-US" dirty="0"/>
          </a:p>
        </p:txBody>
      </p:sp>
    </p:spTree>
    <p:extLst>
      <p:ext uri="{BB962C8B-B14F-4D97-AF65-F5344CB8AC3E}">
        <p14:creationId xmlns:p14="http://schemas.microsoft.com/office/powerpoint/2010/main" val="14572682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86B9-605E-4B97-94D2-FB907206330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6F601-68CB-49C7-94E7-2BFF7F50430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9828A6-2632-4A29-B5B4-827405A8F4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181CF8-4B33-45F3-93D5-E2397DA43975}"/>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6" name="Footer Placeholder 5">
            <a:extLst>
              <a:ext uri="{FF2B5EF4-FFF2-40B4-BE49-F238E27FC236}">
                <a16:creationId xmlns:a16="http://schemas.microsoft.com/office/drawing/2014/main" id="{8F47E3FA-78DD-4AD8-B7DB-3D0CE59C1E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CA201C-038D-40DF-9A51-34193D42D47E}"/>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3650613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9792-55E6-4CFD-90D2-36A5572DC84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18F79A-7B4C-4D30-89DF-D35B123C351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8BEF64-36A7-42B7-A7B1-327C9089C8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7490B4-EA1E-477D-A98D-74564E48F447}"/>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6" name="Footer Placeholder 5">
            <a:extLst>
              <a:ext uri="{FF2B5EF4-FFF2-40B4-BE49-F238E27FC236}">
                <a16:creationId xmlns:a16="http://schemas.microsoft.com/office/drawing/2014/main" id="{EE4283C7-4496-4A41-A6CC-671FFBB90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1C0902-631B-46E3-960C-968E89368994}"/>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3452854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7430-323E-444B-8830-566A7283FC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93E50B-C631-4213-851F-90CFA98F30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7D52D-9DBC-465A-9C85-05DEF60E4BD5}"/>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5" name="Footer Placeholder 4">
            <a:extLst>
              <a:ext uri="{FF2B5EF4-FFF2-40B4-BE49-F238E27FC236}">
                <a16:creationId xmlns:a16="http://schemas.microsoft.com/office/drawing/2014/main" id="{0A868D6A-852E-4600-AE61-3F263C6340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6DD754-1941-4027-AEF5-6D1382D18718}"/>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3257375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7B9AE-C44D-41D2-AC8C-05685DADAB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DC716-B3AA-4B13-BD28-D96C2819A05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423AE-0CDC-4737-A652-6561DD8B0CB8}"/>
              </a:ext>
            </a:extLst>
          </p:cNvPr>
          <p:cNvSpPr>
            <a:spLocks noGrp="1"/>
          </p:cNvSpPr>
          <p:nvPr>
            <p:ph type="dt" sz="half" idx="10"/>
          </p:nvPr>
        </p:nvSpPr>
        <p:spPr/>
        <p:txBody>
          <a:bodyPr/>
          <a:lstStyle/>
          <a:p>
            <a:fld id="{3FB634BA-E5E1-410F-AB0A-AF4EB339D771}" type="datetimeFigureOut">
              <a:rPr lang="en-US" smtClean="0"/>
              <a:t>3/3/2023</a:t>
            </a:fld>
            <a:endParaRPr lang="en-US" dirty="0"/>
          </a:p>
        </p:txBody>
      </p:sp>
      <p:sp>
        <p:nvSpPr>
          <p:cNvPr id="5" name="Footer Placeholder 4">
            <a:extLst>
              <a:ext uri="{FF2B5EF4-FFF2-40B4-BE49-F238E27FC236}">
                <a16:creationId xmlns:a16="http://schemas.microsoft.com/office/drawing/2014/main" id="{2E8EC153-50D3-41CE-AB25-F376C2FDE1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567E76-24B9-47CF-8E1D-C412C3AD1DD5}"/>
              </a:ext>
            </a:extLst>
          </p:cNvPr>
          <p:cNvSpPr>
            <a:spLocks noGrp="1"/>
          </p:cNvSpPr>
          <p:nvPr>
            <p:ph type="sldNum" sz="quarter" idx="12"/>
          </p:nvPr>
        </p:nvSpPr>
        <p:spPr/>
        <p:txBody>
          <a:bodyPr/>
          <a:lstStyle/>
          <a:p>
            <a:fld id="{246A1BB6-1A57-4B3A-B6A0-4F2971A94C84}" type="slidenum">
              <a:rPr lang="en-US" smtClean="0"/>
              <a:t>‹#›</a:t>
            </a:fld>
            <a:endParaRPr lang="en-US" dirty="0"/>
          </a:p>
        </p:txBody>
      </p:sp>
    </p:spTree>
    <p:extLst>
      <p:ext uri="{BB962C8B-B14F-4D97-AF65-F5344CB8AC3E}">
        <p14:creationId xmlns:p14="http://schemas.microsoft.com/office/powerpoint/2010/main" val="5823675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DE77-E737-4FBA-B4FE-A53DD0B1A8F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D24156-536A-45DB-8624-256874455F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686DC-AD05-41D1-B3B0-B8046519100F}"/>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5" name="Footer Placeholder 4">
            <a:extLst>
              <a:ext uri="{FF2B5EF4-FFF2-40B4-BE49-F238E27FC236}">
                <a16:creationId xmlns:a16="http://schemas.microsoft.com/office/drawing/2014/main" id="{A85123FB-F0DC-4E93-A538-FA2559362B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A9106E-E72D-4CA7-BCC2-F2559BC89BB3}"/>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104284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65CB-6186-4B1D-A279-E35F771B3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EA3DF-E76B-4BC4-9E2D-E00E05D69B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4783B-BE19-4C98-AD1D-9DA64D9D72F3}"/>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5" name="Footer Placeholder 4">
            <a:extLst>
              <a:ext uri="{FF2B5EF4-FFF2-40B4-BE49-F238E27FC236}">
                <a16:creationId xmlns:a16="http://schemas.microsoft.com/office/drawing/2014/main" id="{E1475739-D8E2-433E-BEA8-9E18C99608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F57E39-E9EE-4925-97A3-0D53F7E13C5B}"/>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2779406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87DA-10BB-448F-8377-6BA8B33759E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5E7A5-8699-440E-A8C3-1AD2BBD3A3A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653E2F-94ED-4739-9FE7-DEF2A8D98B2C}"/>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5" name="Footer Placeholder 4">
            <a:extLst>
              <a:ext uri="{FF2B5EF4-FFF2-40B4-BE49-F238E27FC236}">
                <a16:creationId xmlns:a16="http://schemas.microsoft.com/office/drawing/2014/main" id="{DB6CF8A4-2FD4-43FD-9249-0DC16E1FFA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DC5E70-EEB5-46CA-A654-242C539EB95F}"/>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3607046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02B0-0ACF-47ED-807C-9CA031331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76965-E775-4397-AC65-C9D1170DE00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B87A02-D101-4C27-BDF5-192AF4E9696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204C1-A8CC-4261-89EF-1E5E6411E766}"/>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6" name="Footer Placeholder 5">
            <a:extLst>
              <a:ext uri="{FF2B5EF4-FFF2-40B4-BE49-F238E27FC236}">
                <a16:creationId xmlns:a16="http://schemas.microsoft.com/office/drawing/2014/main" id="{06B332A5-02A0-4C32-88F2-E8B70E69A2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8347E4-B227-4C27-9B55-D6E6FB8A45E0}"/>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3414120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C8C-D320-4466-92D9-5F28E1F5D5C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375D3B-B428-4BBD-BD52-9FB28EB3D0B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D81D32A-8ED5-40CE-8599-D638E3285B10}"/>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152891-CC83-4BC6-A507-B3A18293C49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CFED7A-9708-4A8C-BA32-A9F57B5A6B7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F3C291-D8B6-4EFA-B16D-084BC95F77E3}"/>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8" name="Footer Placeholder 7">
            <a:extLst>
              <a:ext uri="{FF2B5EF4-FFF2-40B4-BE49-F238E27FC236}">
                <a16:creationId xmlns:a16="http://schemas.microsoft.com/office/drawing/2014/main" id="{35690B70-DE5E-4592-83A8-BBBDBFDDBAE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6C1D237-B9F4-403C-8FE4-3A19FCFBE44A}"/>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2578570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2263-9A15-494F-A247-FB7C3FED4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C7ED11-D857-4568-920E-ABCE19FDE439}"/>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4" name="Footer Placeholder 3">
            <a:extLst>
              <a:ext uri="{FF2B5EF4-FFF2-40B4-BE49-F238E27FC236}">
                <a16:creationId xmlns:a16="http://schemas.microsoft.com/office/drawing/2014/main" id="{A660AC3D-F0A9-4A13-BA58-62040ED36E1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2FAC7D-A8D8-4B37-B259-D569C4616CA3}"/>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226323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F83C6-8D14-4049-8EDF-A0C6026A278E}"/>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F4D4FE9-B518-4AB8-A14B-B5EC3896C4DA}" type="datetime1">
              <a:rPr lang="en-US" altLang="en-US"/>
              <a:pPr>
                <a:defRPr/>
              </a:pPr>
              <a:t>3/3/2023</a:t>
            </a:fld>
            <a:endParaRPr lang="en-US" altLang="en-US" dirty="0"/>
          </a:p>
        </p:txBody>
      </p:sp>
      <p:sp>
        <p:nvSpPr>
          <p:cNvPr id="6" name="Footer Placeholder 5">
            <a:extLst>
              <a:ext uri="{FF2B5EF4-FFF2-40B4-BE49-F238E27FC236}">
                <a16:creationId xmlns:a16="http://schemas.microsoft.com/office/drawing/2014/main" id="{6DE08504-64AD-4F93-BF99-56E81F848124}"/>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9B38FE2B-D284-4A54-845D-EE117214F58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87D5AC1-6C49-4309-BDBE-2DC9051E6258}" type="slidenum">
              <a:rPr lang="en-US" altLang="en-US"/>
              <a:pPr>
                <a:defRPr/>
              </a:pPr>
              <a:t>‹#›</a:t>
            </a:fld>
            <a:endParaRPr lang="en-US" altLang="en-US" dirty="0"/>
          </a:p>
        </p:txBody>
      </p:sp>
    </p:spTree>
    <p:extLst>
      <p:ext uri="{BB962C8B-B14F-4D97-AF65-F5344CB8AC3E}">
        <p14:creationId xmlns:p14="http://schemas.microsoft.com/office/powerpoint/2010/main" val="4029756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79FFF-0C94-42F7-A5F2-90DA4B67FB30}"/>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3" name="Footer Placeholder 2">
            <a:extLst>
              <a:ext uri="{FF2B5EF4-FFF2-40B4-BE49-F238E27FC236}">
                <a16:creationId xmlns:a16="http://schemas.microsoft.com/office/drawing/2014/main" id="{AFC4C8EB-7C34-450E-A540-34E3747F0E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9B8F9A-FAB5-4AE1-A9F0-5B6EBBB7646F}"/>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2668890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83E4-EB0A-45CD-8647-595F7F794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5A4CA7-2DAF-4DDB-BF68-49F41F00E7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6E15F-7747-4054-8908-9A2F63CA96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256F07-0123-4B66-B207-9E8C20AA4A7B}"/>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6" name="Footer Placeholder 5">
            <a:extLst>
              <a:ext uri="{FF2B5EF4-FFF2-40B4-BE49-F238E27FC236}">
                <a16:creationId xmlns:a16="http://schemas.microsoft.com/office/drawing/2014/main" id="{D3AB52D5-66E1-4249-AD62-1D9C3704F2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273836-9CA6-416E-B085-6430033E3795}"/>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42211345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A840C-C331-41BB-AE18-82F183B9F91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D29F9F-7769-4061-AF35-1979628B0E2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E92A26-8D4A-4331-8871-416A62456D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9ACCE1-7FF7-4241-A7BE-7977CE83490F}"/>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6" name="Footer Placeholder 5">
            <a:extLst>
              <a:ext uri="{FF2B5EF4-FFF2-40B4-BE49-F238E27FC236}">
                <a16:creationId xmlns:a16="http://schemas.microsoft.com/office/drawing/2014/main" id="{99F20BF4-7860-4476-A733-DD51386BEF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150A45-E19E-4BB3-BD94-D9971D501ACF}"/>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3646043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F4C94-1CBA-4516-93AC-8337B75EE0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8FA12-2C8E-452B-BBD9-C3200F72B0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F3BF-5D03-4481-91E2-8D6C7AB9F645}"/>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5" name="Footer Placeholder 4">
            <a:extLst>
              <a:ext uri="{FF2B5EF4-FFF2-40B4-BE49-F238E27FC236}">
                <a16:creationId xmlns:a16="http://schemas.microsoft.com/office/drawing/2014/main" id="{4704BB9C-DC3E-4971-8600-2811BD8878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D4A2B3-1FD3-415F-9452-353CCB9FA10A}"/>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326326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41ED68-48EF-49A7-BA2B-9C18009D29E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CCEA8E-9653-423E-87DE-7BA76425A6B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78333-37D3-4711-838C-85B042E7F9F7}"/>
              </a:ext>
            </a:extLst>
          </p:cNvPr>
          <p:cNvSpPr>
            <a:spLocks noGrp="1"/>
          </p:cNvSpPr>
          <p:nvPr>
            <p:ph type="dt" sz="half" idx="10"/>
          </p:nvPr>
        </p:nvSpPr>
        <p:spPr/>
        <p:txBody>
          <a:bodyPr/>
          <a:lstStyle/>
          <a:p>
            <a:fld id="{05CF0992-0081-4351-B178-6B42BD1BFD71}" type="datetimeFigureOut">
              <a:rPr lang="en-US" smtClean="0"/>
              <a:t>3/3/2023</a:t>
            </a:fld>
            <a:endParaRPr lang="en-US" dirty="0"/>
          </a:p>
        </p:txBody>
      </p:sp>
      <p:sp>
        <p:nvSpPr>
          <p:cNvPr id="5" name="Footer Placeholder 4">
            <a:extLst>
              <a:ext uri="{FF2B5EF4-FFF2-40B4-BE49-F238E27FC236}">
                <a16:creationId xmlns:a16="http://schemas.microsoft.com/office/drawing/2014/main" id="{1D4D4702-CF34-4E32-8CBB-627EF09B4A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346A60-D977-4FAB-BF9D-22645001802A}"/>
              </a:ext>
            </a:extLst>
          </p:cNvPr>
          <p:cNvSpPr>
            <a:spLocks noGrp="1"/>
          </p:cNvSpPr>
          <p:nvPr>
            <p:ph type="sldNum" sz="quarter" idx="12"/>
          </p:nvPr>
        </p:nvSpPr>
        <p:spPr/>
        <p:txBody>
          <a:bodyPr/>
          <a:lstStyle/>
          <a:p>
            <a:fld id="{56922478-68E3-4891-839B-9AA77B22A4C9}" type="slidenum">
              <a:rPr lang="en-US" smtClean="0"/>
              <a:t>‹#›</a:t>
            </a:fld>
            <a:endParaRPr lang="en-US" dirty="0"/>
          </a:p>
        </p:txBody>
      </p:sp>
    </p:spTree>
    <p:extLst>
      <p:ext uri="{BB962C8B-B14F-4D97-AF65-F5344CB8AC3E}">
        <p14:creationId xmlns:p14="http://schemas.microsoft.com/office/powerpoint/2010/main" val="1673284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A5315-656C-422F-B607-DFF875E2174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43780-9045-4B33-8875-14BEE5E8BB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E857E2-2C26-4C40-B635-C5B848FD0577}"/>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5" name="Footer Placeholder 4">
            <a:extLst>
              <a:ext uri="{FF2B5EF4-FFF2-40B4-BE49-F238E27FC236}">
                <a16:creationId xmlns:a16="http://schemas.microsoft.com/office/drawing/2014/main" id="{E1C077A0-62CA-4209-8A18-31D81FE6CBF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18A6FD0-78D4-4352-9333-55D511ED8D9F}"/>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extLst>
      <p:ext uri="{BB962C8B-B14F-4D97-AF65-F5344CB8AC3E}">
        <p14:creationId xmlns:p14="http://schemas.microsoft.com/office/powerpoint/2010/main" val="365363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2FED-D550-4F33-9BF4-E05830746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B60D1-44D4-484B-B988-7841C21E7BC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60258C-AAC9-4BC9-A517-CF08AF288605}"/>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5" name="Footer Placeholder 4">
            <a:extLst>
              <a:ext uri="{FF2B5EF4-FFF2-40B4-BE49-F238E27FC236}">
                <a16:creationId xmlns:a16="http://schemas.microsoft.com/office/drawing/2014/main" id="{1AFA07F4-2C07-4C4B-8CBD-DDACAE365B35}"/>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05FBA3C-3D41-48B3-A245-4B1334453D0F}"/>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custDataLst>
      <p:tags r:id="rId1"/>
    </p:custDataLst>
    <p:extLst>
      <p:ext uri="{BB962C8B-B14F-4D97-AF65-F5344CB8AC3E}">
        <p14:creationId xmlns:p14="http://schemas.microsoft.com/office/powerpoint/2010/main" val="4139503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7AFBF-7104-4C10-9999-EB888DA17C8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F52CDB-9100-47B1-84D2-166544B5D02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9E0615-BE8B-4729-815D-22AEF2111655}"/>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5" name="Footer Placeholder 4">
            <a:extLst>
              <a:ext uri="{FF2B5EF4-FFF2-40B4-BE49-F238E27FC236}">
                <a16:creationId xmlns:a16="http://schemas.microsoft.com/office/drawing/2014/main" id="{D156C847-6EF3-4214-ABAF-E773DC883C34}"/>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58743BC-DA6F-421A-A72C-FF618DBB7D17}"/>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extLst>
      <p:ext uri="{BB962C8B-B14F-4D97-AF65-F5344CB8AC3E}">
        <p14:creationId xmlns:p14="http://schemas.microsoft.com/office/powerpoint/2010/main" val="1302962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606-3488-459A-A30E-420A74DD8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5E7730-355C-40F2-B6AD-75081554EE00}"/>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0AD747-6E77-48DA-85A7-320750B81E0A}"/>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9CEFD-4AC5-47FD-8948-1EE62912B8E9}"/>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6" name="Footer Placeholder 5">
            <a:extLst>
              <a:ext uri="{FF2B5EF4-FFF2-40B4-BE49-F238E27FC236}">
                <a16:creationId xmlns:a16="http://schemas.microsoft.com/office/drawing/2014/main" id="{F75D860B-486A-44EB-A45C-9979EB406BD6}"/>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356251-2B84-49D9-86CD-08ACF58E3D11}"/>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extLst>
      <p:ext uri="{BB962C8B-B14F-4D97-AF65-F5344CB8AC3E}">
        <p14:creationId xmlns:p14="http://schemas.microsoft.com/office/powerpoint/2010/main" val="3100563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4E60A-A772-4B33-88A2-77120F8B25E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AF43-50CB-40EF-867F-600E210A7C1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654D05-9CB8-40E9-A611-B33806A1974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A3FAD9-3DEA-40F3-883A-30804ABF37C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C0B38E-B8A9-45CE-9A7C-5066C6452F6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AD9AB-4A3B-4171-8497-EDE1DE479F19}"/>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8" name="Footer Placeholder 7">
            <a:extLst>
              <a:ext uri="{FF2B5EF4-FFF2-40B4-BE49-F238E27FC236}">
                <a16:creationId xmlns:a16="http://schemas.microsoft.com/office/drawing/2014/main" id="{16C10ABE-DD03-4662-9EAC-9224C23E0493}"/>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77D9DDE-7A1C-4A3A-B4CB-F57C5D937D1E}"/>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extLst>
      <p:ext uri="{BB962C8B-B14F-4D97-AF65-F5344CB8AC3E}">
        <p14:creationId xmlns:p14="http://schemas.microsoft.com/office/powerpoint/2010/main" val="11376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C8FDB03-DB8D-414F-A94C-E2D7D3394E7D}"/>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0650BF2-5533-4AF3-97F6-11D2B516587C}" type="datetime1">
              <a:rPr lang="en-US" altLang="en-US"/>
              <a:pPr>
                <a:defRPr/>
              </a:pPr>
              <a:t>3/3/2023</a:t>
            </a:fld>
            <a:endParaRPr lang="en-US" altLang="en-US" dirty="0"/>
          </a:p>
        </p:txBody>
      </p:sp>
      <p:sp>
        <p:nvSpPr>
          <p:cNvPr id="8" name="Rectangle 5">
            <a:extLst>
              <a:ext uri="{FF2B5EF4-FFF2-40B4-BE49-F238E27FC236}">
                <a16:creationId xmlns:a16="http://schemas.microsoft.com/office/drawing/2014/main" id="{85E3C291-B72F-4700-AD63-DF51ADBD856A}"/>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9" name="Rectangle 6">
            <a:extLst>
              <a:ext uri="{FF2B5EF4-FFF2-40B4-BE49-F238E27FC236}">
                <a16:creationId xmlns:a16="http://schemas.microsoft.com/office/drawing/2014/main" id="{C1296425-008F-475B-868E-C93F6AABAF71}"/>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169907B-3852-44C5-A523-77FF73D34882}" type="slidenum">
              <a:rPr lang="en-US" altLang="en-US"/>
              <a:pPr>
                <a:defRPr/>
              </a:pPr>
              <a:t>‹#›</a:t>
            </a:fld>
            <a:endParaRPr lang="en-US" altLang="en-US" dirty="0"/>
          </a:p>
        </p:txBody>
      </p:sp>
    </p:spTree>
    <p:extLst>
      <p:ext uri="{BB962C8B-B14F-4D97-AF65-F5344CB8AC3E}">
        <p14:creationId xmlns:p14="http://schemas.microsoft.com/office/powerpoint/2010/main" val="827225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382D0-F58A-4B46-B725-33B554A15F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0F6AC5-D0F1-4EF7-8280-0AF3B08D5B5F}"/>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4" name="Footer Placeholder 3">
            <a:extLst>
              <a:ext uri="{FF2B5EF4-FFF2-40B4-BE49-F238E27FC236}">
                <a16:creationId xmlns:a16="http://schemas.microsoft.com/office/drawing/2014/main" id="{012683A9-98A7-4C29-BD2E-3FB06E5E4EBD}"/>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5905E6C-D45E-4430-B866-4C5296A82272}"/>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extLst>
      <p:ext uri="{BB962C8B-B14F-4D97-AF65-F5344CB8AC3E}">
        <p14:creationId xmlns:p14="http://schemas.microsoft.com/office/powerpoint/2010/main" val="2738735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5B5E43-9EEB-4681-8753-F9FC837F6D96}"/>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3" name="Footer Placeholder 2">
            <a:extLst>
              <a:ext uri="{FF2B5EF4-FFF2-40B4-BE49-F238E27FC236}">
                <a16:creationId xmlns:a16="http://schemas.microsoft.com/office/drawing/2014/main" id="{046BB236-06C3-4416-96C4-16DE57839115}"/>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5AA67F4-2948-47E5-A4C5-F3B4BB3AE36A}"/>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custDataLst>
      <p:tags r:id="rId1"/>
    </p:custDataLst>
    <p:extLst>
      <p:ext uri="{BB962C8B-B14F-4D97-AF65-F5344CB8AC3E}">
        <p14:creationId xmlns:p14="http://schemas.microsoft.com/office/powerpoint/2010/main" val="147415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4369-784F-47D9-9468-B32C54F1E0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C368D9-9385-4C90-B920-748D2110971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2B7FCB6-119C-49F2-B2F0-6D65872273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ED14C1-C10A-46E7-8881-90961D6E6E4F}"/>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6" name="Footer Placeholder 5">
            <a:extLst>
              <a:ext uri="{FF2B5EF4-FFF2-40B4-BE49-F238E27FC236}">
                <a16:creationId xmlns:a16="http://schemas.microsoft.com/office/drawing/2014/main" id="{FB808EDA-2143-48F8-B27E-F4135297B342}"/>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660739A-2505-4E9A-8FFF-A4A7F3D0C45A}"/>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custDataLst>
      <p:tags r:id="rId1"/>
    </p:custDataLst>
    <p:extLst>
      <p:ext uri="{BB962C8B-B14F-4D97-AF65-F5344CB8AC3E}">
        <p14:creationId xmlns:p14="http://schemas.microsoft.com/office/powerpoint/2010/main" val="1415899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540D-E201-47BF-87E8-2D5D8B0E42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982D73-E0ED-44DE-8BCC-F9985A7988D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DA36B72-6EDD-43CD-B995-97E935E9EB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50F079-C1C0-4107-92A4-699CDB460F41}"/>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6" name="Footer Placeholder 5">
            <a:extLst>
              <a:ext uri="{FF2B5EF4-FFF2-40B4-BE49-F238E27FC236}">
                <a16:creationId xmlns:a16="http://schemas.microsoft.com/office/drawing/2014/main" id="{D390274E-70DD-4415-8362-CCB97DE0D5DC}"/>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1FE7DD0-3E05-487B-8B1D-33128C0E409B}"/>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custDataLst>
      <p:tags r:id="rId1"/>
    </p:custDataLst>
    <p:extLst>
      <p:ext uri="{BB962C8B-B14F-4D97-AF65-F5344CB8AC3E}">
        <p14:creationId xmlns:p14="http://schemas.microsoft.com/office/powerpoint/2010/main" val="994788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E3A36-0506-47B8-9314-8B002D418F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93BDCA-4DAA-435A-A308-0F3CCE966B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57ECB-FEFF-4FF7-BBF9-A7E7FB3BC6F4}"/>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5" name="Footer Placeholder 4">
            <a:extLst>
              <a:ext uri="{FF2B5EF4-FFF2-40B4-BE49-F238E27FC236}">
                <a16:creationId xmlns:a16="http://schemas.microsoft.com/office/drawing/2014/main" id="{D6315A5A-B46B-46DB-BCBD-B30BBB4C1F33}"/>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9F3F327-D629-4086-9466-F8124901F081}"/>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custDataLst>
      <p:tags r:id="rId1"/>
    </p:custDataLst>
    <p:extLst>
      <p:ext uri="{BB962C8B-B14F-4D97-AF65-F5344CB8AC3E}">
        <p14:creationId xmlns:p14="http://schemas.microsoft.com/office/powerpoint/2010/main" val="35632761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A0B18D-0D98-48B4-863C-C126690D541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729DE4-2546-48B3-989A-C2E27400D88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69AC5-5FC1-4BE6-9DF3-1FA8357E56DE}"/>
              </a:ext>
            </a:extLst>
          </p:cNvPr>
          <p:cNvSpPr>
            <a:spLocks noGrp="1"/>
          </p:cNvSpPr>
          <p:nvPr>
            <p:ph type="dt" sz="half" idx="10"/>
          </p:nvPr>
        </p:nvSpPr>
        <p:spPr>
          <a:xfrm>
            <a:off x="628650" y="6356350"/>
            <a:ext cx="2057400" cy="365125"/>
          </a:xfrm>
          <a:prstGeom prst="rect">
            <a:avLst/>
          </a:prstGeom>
        </p:spPr>
        <p:txBody>
          <a:bodyPr/>
          <a:lstStyle/>
          <a:p>
            <a:fld id="{B045B8A7-3608-41F8-A0CE-7AE24510E6BB}" type="datetimeFigureOut">
              <a:rPr lang="en-US" smtClean="0"/>
              <a:t>3/3/2023</a:t>
            </a:fld>
            <a:endParaRPr lang="en-US" dirty="0"/>
          </a:p>
        </p:txBody>
      </p:sp>
      <p:sp>
        <p:nvSpPr>
          <p:cNvPr id="5" name="Footer Placeholder 4">
            <a:extLst>
              <a:ext uri="{FF2B5EF4-FFF2-40B4-BE49-F238E27FC236}">
                <a16:creationId xmlns:a16="http://schemas.microsoft.com/office/drawing/2014/main" id="{1DC81AE8-220E-4D06-8E1D-094E4006A980}"/>
              </a:ext>
            </a:extLst>
          </p:cNvPr>
          <p:cNvSpPr>
            <a:spLocks noGrp="1"/>
          </p:cNvSpPr>
          <p:nvPr>
            <p:ph type="ftr" sz="quarter" idx="11"/>
          </p:nvPr>
        </p:nvSpPr>
        <p:spPr>
          <a:xfrm>
            <a:off x="3028950" y="6356350"/>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484998D-3EB9-4BF7-A619-F926A9D535DB}"/>
              </a:ext>
            </a:extLst>
          </p:cNvPr>
          <p:cNvSpPr>
            <a:spLocks noGrp="1"/>
          </p:cNvSpPr>
          <p:nvPr>
            <p:ph type="sldNum" sz="quarter" idx="12"/>
          </p:nvPr>
        </p:nvSpPr>
        <p:spPr>
          <a:xfrm>
            <a:off x="6457950" y="6356350"/>
            <a:ext cx="2057400" cy="365125"/>
          </a:xfrm>
          <a:prstGeom prst="rect">
            <a:avLst/>
          </a:prstGeom>
        </p:spPr>
        <p:txBody>
          <a:bodyPr/>
          <a:lstStyle/>
          <a:p>
            <a:fld id="{14A6110F-5F9F-4D34-B2E7-953CB699F2A1}" type="slidenum">
              <a:rPr lang="en-US" smtClean="0"/>
              <a:t>‹#›</a:t>
            </a:fld>
            <a:endParaRPr lang="en-US" dirty="0"/>
          </a:p>
        </p:txBody>
      </p:sp>
    </p:spTree>
    <p:extLst>
      <p:ext uri="{BB962C8B-B14F-4D97-AF65-F5344CB8AC3E}">
        <p14:creationId xmlns:p14="http://schemas.microsoft.com/office/powerpoint/2010/main" val="2502319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44D3-E725-4DD9-B279-B721236C704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9548F9-A36E-4427-A404-365815F1CB6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C17EF0-B1AB-46AB-A817-9DBD960690CA}"/>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5" name="Footer Placeholder 4">
            <a:extLst>
              <a:ext uri="{FF2B5EF4-FFF2-40B4-BE49-F238E27FC236}">
                <a16:creationId xmlns:a16="http://schemas.microsoft.com/office/drawing/2014/main" id="{9A3AEFDA-2DE9-4DD5-9280-93EA0D418C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D6E0BA-3ECF-4429-8305-4344794B0317}"/>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custDataLst>
      <p:tags r:id="rId1"/>
    </p:custDataLst>
    <p:extLst>
      <p:ext uri="{BB962C8B-B14F-4D97-AF65-F5344CB8AC3E}">
        <p14:creationId xmlns:p14="http://schemas.microsoft.com/office/powerpoint/2010/main" val="3609928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126F-E2A2-4FFB-B0E3-A0902DC700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2F776-04A2-44F4-AB8F-EE3497249F28}"/>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5EE818E-F673-43E7-8AA4-38530643B3DC}"/>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5" name="Footer Placeholder 4">
            <a:extLst>
              <a:ext uri="{FF2B5EF4-FFF2-40B4-BE49-F238E27FC236}">
                <a16:creationId xmlns:a16="http://schemas.microsoft.com/office/drawing/2014/main" id="{911FD406-DC6E-41C4-9866-A354B2C95E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5AE690-1DFE-458C-BFFF-239CE80FDD0E}"/>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custDataLst>
      <p:tags r:id="rId1"/>
    </p:custDataLst>
    <p:extLst>
      <p:ext uri="{BB962C8B-B14F-4D97-AF65-F5344CB8AC3E}">
        <p14:creationId xmlns:p14="http://schemas.microsoft.com/office/powerpoint/2010/main" val="25507882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55075-70AF-4F99-9D95-D2A13979FB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2F5C91-870C-439B-957C-957E1973BD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32B920-E65B-4AE2-96A3-8AA5AB1C829C}"/>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5" name="Footer Placeholder 4">
            <a:extLst>
              <a:ext uri="{FF2B5EF4-FFF2-40B4-BE49-F238E27FC236}">
                <a16:creationId xmlns:a16="http://schemas.microsoft.com/office/drawing/2014/main" id="{25C2AC99-D76E-404A-9AA6-F633E44288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F1CD51-8A04-44DA-9442-47CC4DA91CA7}"/>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4728365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CB8E-F032-4B9A-A924-693999863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2ECA6-A156-435D-9B53-946A15D9751B}"/>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62050-0876-4A5A-B892-8E9CF65D4BD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55FB0-EBE6-4335-B2C9-3C3FD2C9D8E1}"/>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6" name="Footer Placeholder 5">
            <a:extLst>
              <a:ext uri="{FF2B5EF4-FFF2-40B4-BE49-F238E27FC236}">
                <a16:creationId xmlns:a16="http://schemas.microsoft.com/office/drawing/2014/main" id="{C8722F87-574B-4C01-A13A-572CCFD933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8D8207-2A69-4C48-85AD-ED68C839CD6B}"/>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112238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92920"/>
            <a:ext cx="6096000" cy="1143000"/>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B6670A1C-5853-4F65-B87B-13E828835D4C}"/>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31E3F35B-640D-4AFB-8C82-5D0AF18D5302}" type="datetime1">
              <a:rPr lang="en-US" altLang="en-US"/>
              <a:pPr>
                <a:defRPr/>
              </a:pPr>
              <a:t>3/3/2023</a:t>
            </a:fld>
            <a:endParaRPr lang="en-US" altLang="en-US" dirty="0"/>
          </a:p>
        </p:txBody>
      </p:sp>
      <p:sp>
        <p:nvSpPr>
          <p:cNvPr id="4" name="Rectangle 5">
            <a:extLst>
              <a:ext uri="{FF2B5EF4-FFF2-40B4-BE49-F238E27FC236}">
                <a16:creationId xmlns:a16="http://schemas.microsoft.com/office/drawing/2014/main" id="{F7637273-E3B4-46B8-9BB7-E419C019FCC0}"/>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5" name="Rectangle 6">
            <a:extLst>
              <a:ext uri="{FF2B5EF4-FFF2-40B4-BE49-F238E27FC236}">
                <a16:creationId xmlns:a16="http://schemas.microsoft.com/office/drawing/2014/main" id="{F13D4C35-48EE-46F0-853B-E7ABAA96511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A5FF4D6-23E8-427D-8B66-72CDE863FF3C}" type="slidenum">
              <a:rPr lang="en-US" altLang="en-US"/>
              <a:pPr>
                <a:defRPr/>
              </a:pPr>
              <a:t>‹#›</a:t>
            </a:fld>
            <a:endParaRPr lang="en-US" altLang="en-US" dirty="0"/>
          </a:p>
        </p:txBody>
      </p:sp>
    </p:spTree>
    <p:extLst>
      <p:ext uri="{BB962C8B-B14F-4D97-AF65-F5344CB8AC3E}">
        <p14:creationId xmlns:p14="http://schemas.microsoft.com/office/powerpoint/2010/main" val="37526142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B6B5-05C1-4247-9B48-23E22BF178E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1F2FC-5CAC-48B5-9FEF-C2977B736CD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03D2901-7323-44DF-8D1B-B48D8EEDB32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DEF1B1-B103-41A3-9C8A-49946FB20A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B4803B-9904-4274-9C7D-31153B830A0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C390A0-158E-4B48-B414-B44366592555}"/>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8" name="Footer Placeholder 7">
            <a:extLst>
              <a:ext uri="{FF2B5EF4-FFF2-40B4-BE49-F238E27FC236}">
                <a16:creationId xmlns:a16="http://schemas.microsoft.com/office/drawing/2014/main" id="{2DAB4C4C-4648-4966-A4EC-CE444CCF94F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FD82C1-0CF6-4FE6-B520-EACA528A98CC}"/>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2544209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350C3-AE69-44B2-8018-DC0DA7DE6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34F2D-CBE5-424B-A3CA-72A7421C4565}"/>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4" name="Footer Placeholder 3">
            <a:extLst>
              <a:ext uri="{FF2B5EF4-FFF2-40B4-BE49-F238E27FC236}">
                <a16:creationId xmlns:a16="http://schemas.microsoft.com/office/drawing/2014/main" id="{B9401636-3559-443A-9027-937E1AB726B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0DDD090-EF3B-45A0-97DE-DAAD9B918ADC}"/>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602213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2CB35C-D4F4-4399-964D-3EE31F7BD5A1}"/>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3" name="Footer Placeholder 2">
            <a:extLst>
              <a:ext uri="{FF2B5EF4-FFF2-40B4-BE49-F238E27FC236}">
                <a16:creationId xmlns:a16="http://schemas.microsoft.com/office/drawing/2014/main" id="{645038C9-9F8F-42D7-ADCD-DCAA411720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23C2A02-0E4A-42FA-BFB7-29C5FE66F4EB}"/>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custDataLst>
      <p:tags r:id="rId1"/>
    </p:custDataLst>
    <p:extLst>
      <p:ext uri="{BB962C8B-B14F-4D97-AF65-F5344CB8AC3E}">
        <p14:creationId xmlns:p14="http://schemas.microsoft.com/office/powerpoint/2010/main" val="1313551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5194-792A-4FE9-87B2-A204F0C3BD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F7B12B-8F88-41EC-82D2-63DC2DD03C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E9CAAC-F19E-4CCB-AAE1-14DCF77B682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C62E8A-A8E1-4E17-A0CC-585C0010A1D7}"/>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6" name="Footer Placeholder 5">
            <a:extLst>
              <a:ext uri="{FF2B5EF4-FFF2-40B4-BE49-F238E27FC236}">
                <a16:creationId xmlns:a16="http://schemas.microsoft.com/office/drawing/2014/main" id="{FB27FF4B-1632-41A6-B34D-90FFCDEEBC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9EA326-B596-4022-911D-EA7FEDBF2267}"/>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2900821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A483-4A47-49FD-9D8E-DC9215F80D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FC3D94-09B0-43CA-BFA7-63D8F58C74D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117505-4064-4C12-8B81-092BA4D607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F8E387-82BD-443D-B136-79DB30893F6F}"/>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6" name="Footer Placeholder 5">
            <a:extLst>
              <a:ext uri="{FF2B5EF4-FFF2-40B4-BE49-F238E27FC236}">
                <a16:creationId xmlns:a16="http://schemas.microsoft.com/office/drawing/2014/main" id="{A255F54B-BB76-4C2D-B66F-D4B183F62F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B2E8A5-86EF-4568-B8C5-07F804AA7499}"/>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2475104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0D66-2106-409C-9A69-455765E64F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357401-316E-4E25-882A-29A0322996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3E92C-4C76-47A5-9A88-B64B23588372}"/>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5" name="Footer Placeholder 4">
            <a:extLst>
              <a:ext uri="{FF2B5EF4-FFF2-40B4-BE49-F238E27FC236}">
                <a16:creationId xmlns:a16="http://schemas.microsoft.com/office/drawing/2014/main" id="{343F1C23-7EA8-42A7-8345-72A23FE08C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BF7957-C911-48F4-8DE8-7B142A2C25F4}"/>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32518100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729A87-6F4C-4D37-B095-978E989D86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FEF1D1-D91D-477C-BFE8-BC6B143F6BAA}"/>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40153D-FFF8-4948-9E8C-4C54311178D5}"/>
              </a:ext>
            </a:extLst>
          </p:cNvPr>
          <p:cNvSpPr>
            <a:spLocks noGrp="1"/>
          </p:cNvSpPr>
          <p:nvPr>
            <p:ph type="dt" sz="half" idx="10"/>
          </p:nvPr>
        </p:nvSpPr>
        <p:spPr/>
        <p:txBody>
          <a:bodyPr/>
          <a:lstStyle/>
          <a:p>
            <a:fld id="{BA796127-F5CB-404D-B10B-FB05AEE4CFCB}" type="datetimeFigureOut">
              <a:rPr lang="en-US" smtClean="0"/>
              <a:t>3/3/2023</a:t>
            </a:fld>
            <a:endParaRPr lang="en-US" dirty="0"/>
          </a:p>
        </p:txBody>
      </p:sp>
      <p:sp>
        <p:nvSpPr>
          <p:cNvPr id="5" name="Footer Placeholder 4">
            <a:extLst>
              <a:ext uri="{FF2B5EF4-FFF2-40B4-BE49-F238E27FC236}">
                <a16:creationId xmlns:a16="http://schemas.microsoft.com/office/drawing/2014/main" id="{EA6A3B99-A229-4039-A874-7C281E3581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066469-2037-4D41-BB05-4A4D064B30B1}"/>
              </a:ext>
            </a:extLst>
          </p:cNvPr>
          <p:cNvSpPr>
            <a:spLocks noGrp="1"/>
          </p:cNvSpPr>
          <p:nvPr>
            <p:ph type="sldNum" sz="quarter" idx="12"/>
          </p:nvPr>
        </p:nvSpPr>
        <p:spPr/>
        <p:txBody>
          <a:bodyPr/>
          <a:lstStyle/>
          <a:p>
            <a:fld id="{685DFA07-61E5-4F6E-A9E3-34D97746FCB1}" type="slidenum">
              <a:rPr lang="en-US" smtClean="0"/>
              <a:t>‹#›</a:t>
            </a:fld>
            <a:endParaRPr lang="en-US" dirty="0"/>
          </a:p>
        </p:txBody>
      </p:sp>
    </p:spTree>
    <p:extLst>
      <p:ext uri="{BB962C8B-B14F-4D97-AF65-F5344CB8AC3E}">
        <p14:creationId xmlns:p14="http://schemas.microsoft.com/office/powerpoint/2010/main" val="371091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EC63A98-B111-4BEB-B3AE-71A69EA4C362}"/>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A4D72EE-3477-4A24-9020-326B5AFAFE63}" type="datetime1">
              <a:rPr lang="en-US" altLang="en-US"/>
              <a:pPr>
                <a:defRPr/>
              </a:pPr>
              <a:t>3/3/2023</a:t>
            </a:fld>
            <a:endParaRPr lang="en-US" altLang="en-US" dirty="0"/>
          </a:p>
        </p:txBody>
      </p:sp>
      <p:sp>
        <p:nvSpPr>
          <p:cNvPr id="3" name="Rectangle 5">
            <a:extLst>
              <a:ext uri="{FF2B5EF4-FFF2-40B4-BE49-F238E27FC236}">
                <a16:creationId xmlns:a16="http://schemas.microsoft.com/office/drawing/2014/main" id="{F4E23A61-CC65-4FB1-86E5-46278C4BDFC2}"/>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DE21B1ED-E1FB-4F62-9258-20F3823E3AD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E3AC453F-C43B-4F70-BD03-33249A0C7FDF}" type="slidenum">
              <a:rPr lang="en-US" altLang="en-US"/>
              <a:pPr>
                <a:defRPr/>
              </a:pPr>
              <a:t>‹#›</a:t>
            </a:fld>
            <a:endParaRPr lang="en-US" altLang="en-US" dirty="0"/>
          </a:p>
        </p:txBody>
      </p:sp>
    </p:spTree>
    <p:extLst>
      <p:ext uri="{BB962C8B-B14F-4D97-AF65-F5344CB8AC3E}">
        <p14:creationId xmlns:p14="http://schemas.microsoft.com/office/powerpoint/2010/main" val="526975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9AC367-EA3D-4F6C-BB5A-3B91613F338C}"/>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E33441E-98ED-466F-8718-487627034F92}" type="datetime1">
              <a:rPr lang="en-US" altLang="en-US"/>
              <a:pPr>
                <a:defRPr/>
              </a:pPr>
              <a:t>3/3/2023</a:t>
            </a:fld>
            <a:endParaRPr lang="en-US" altLang="en-US" dirty="0"/>
          </a:p>
        </p:txBody>
      </p:sp>
      <p:sp>
        <p:nvSpPr>
          <p:cNvPr id="6" name="Footer Placeholder 5">
            <a:extLst>
              <a:ext uri="{FF2B5EF4-FFF2-40B4-BE49-F238E27FC236}">
                <a16:creationId xmlns:a16="http://schemas.microsoft.com/office/drawing/2014/main" id="{ABF846EA-DEB3-4C5E-A7F2-AB5FFBEF334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2BB01657-7D38-421C-A919-E6808A596A69}"/>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A50B649-6321-4782-9410-82712E0CD633}" type="slidenum">
              <a:rPr lang="en-US" altLang="en-US"/>
              <a:pPr>
                <a:defRPr/>
              </a:pPr>
              <a:t>‹#›</a:t>
            </a:fld>
            <a:endParaRPr lang="en-US" altLang="en-US" dirty="0"/>
          </a:p>
        </p:txBody>
      </p:sp>
    </p:spTree>
    <p:extLst>
      <p:ext uri="{BB962C8B-B14F-4D97-AF65-F5344CB8AC3E}">
        <p14:creationId xmlns:p14="http://schemas.microsoft.com/office/powerpoint/2010/main" val="137178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C1A58E-9A3B-4FA2-8AC8-AD31FA13456E}"/>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5FDA60C-F0EE-4F85-80BA-D9FB8F3C6858}" type="datetime1">
              <a:rPr lang="en-US" altLang="en-US"/>
              <a:pPr>
                <a:defRPr/>
              </a:pPr>
              <a:t>3/3/2023</a:t>
            </a:fld>
            <a:endParaRPr lang="en-US" altLang="en-US" dirty="0"/>
          </a:p>
        </p:txBody>
      </p:sp>
      <p:sp>
        <p:nvSpPr>
          <p:cNvPr id="6" name="Footer Placeholder 5">
            <a:extLst>
              <a:ext uri="{FF2B5EF4-FFF2-40B4-BE49-F238E27FC236}">
                <a16:creationId xmlns:a16="http://schemas.microsoft.com/office/drawing/2014/main" id="{A357BD56-374F-4C5D-9381-C38557981A2D}"/>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dirty="0"/>
          </a:p>
        </p:txBody>
      </p:sp>
      <p:sp>
        <p:nvSpPr>
          <p:cNvPr id="7" name="Slide Number Placeholder 6">
            <a:extLst>
              <a:ext uri="{FF2B5EF4-FFF2-40B4-BE49-F238E27FC236}">
                <a16:creationId xmlns:a16="http://schemas.microsoft.com/office/drawing/2014/main" id="{8961B144-0D87-42F5-B752-C1ED407AA054}"/>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52C76F5-ADD1-4551-86B7-88C2F55A8C9E}" type="slidenum">
              <a:rPr lang="en-US" altLang="en-US"/>
              <a:pPr>
                <a:defRPr/>
              </a:pPr>
              <a:t>‹#›</a:t>
            </a:fld>
            <a:endParaRPr lang="en-US" altLang="en-US" dirty="0"/>
          </a:p>
        </p:txBody>
      </p:sp>
    </p:spTree>
    <p:extLst>
      <p:ext uri="{BB962C8B-B14F-4D97-AF65-F5344CB8AC3E}">
        <p14:creationId xmlns:p14="http://schemas.microsoft.com/office/powerpoint/2010/main" val="1187475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6.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10.sv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10.sv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9.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2.sv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ags" Target="../tags/tag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51662877-D194-4C54-BC44-987AA538408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974652" y="-27710"/>
            <a:ext cx="11160217" cy="6885711"/>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3400" kern="12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panose="020B0604020202020204" pitchFamily="34" charset="0"/>
        </a:defRPr>
      </a:lvl2pPr>
      <a:lvl3pPr algn="l" rtl="0" eaLnBrk="0" fontAlgn="base" hangingPunct="0">
        <a:spcBef>
          <a:spcPct val="0"/>
        </a:spcBef>
        <a:spcAft>
          <a:spcPct val="0"/>
        </a:spcAft>
        <a:defRPr sz="3400">
          <a:solidFill>
            <a:schemeClr val="tx2"/>
          </a:solidFill>
          <a:latin typeface="Arial" panose="020B0604020202020204" pitchFamily="34" charset="0"/>
        </a:defRPr>
      </a:lvl3pPr>
      <a:lvl4pPr algn="l" rtl="0" eaLnBrk="0" fontAlgn="base" hangingPunct="0">
        <a:spcBef>
          <a:spcPct val="0"/>
        </a:spcBef>
        <a:spcAft>
          <a:spcPct val="0"/>
        </a:spcAft>
        <a:defRPr sz="3400">
          <a:solidFill>
            <a:schemeClr val="tx2"/>
          </a:solidFill>
          <a:latin typeface="Arial" panose="020B0604020202020204" pitchFamily="34" charset="0"/>
        </a:defRPr>
      </a:lvl4pPr>
      <a:lvl5pPr algn="l" rtl="0" eaLnBrk="0" fontAlgn="base" hangingPunct="0">
        <a:spcBef>
          <a:spcPct val="0"/>
        </a:spcBef>
        <a:spcAft>
          <a:spcPct val="0"/>
        </a:spcAft>
        <a:defRPr sz="3400">
          <a:solidFill>
            <a:schemeClr val="tx2"/>
          </a:solidFill>
          <a:latin typeface="Arial" panose="020B0604020202020204" pitchFamily="34" charset="0"/>
        </a:defRPr>
      </a:lvl5pPr>
      <a:lvl6pPr marL="457200" algn="l" rtl="0" fontAlgn="base">
        <a:spcBef>
          <a:spcPct val="0"/>
        </a:spcBef>
        <a:spcAft>
          <a:spcPct val="0"/>
        </a:spcAft>
        <a:defRPr sz="3400">
          <a:solidFill>
            <a:schemeClr val="tx2"/>
          </a:solidFill>
          <a:latin typeface="Arial" panose="020B0604020202020204" pitchFamily="34" charset="0"/>
        </a:defRPr>
      </a:lvl6pPr>
      <a:lvl7pPr marL="914400" algn="l" rtl="0" fontAlgn="base">
        <a:spcBef>
          <a:spcPct val="0"/>
        </a:spcBef>
        <a:spcAft>
          <a:spcPct val="0"/>
        </a:spcAft>
        <a:defRPr sz="3400">
          <a:solidFill>
            <a:schemeClr val="tx2"/>
          </a:solidFill>
          <a:latin typeface="Arial" panose="020B0604020202020204" pitchFamily="34" charset="0"/>
        </a:defRPr>
      </a:lvl7pPr>
      <a:lvl8pPr marL="1371600" algn="l" rtl="0" fontAlgn="base">
        <a:spcBef>
          <a:spcPct val="0"/>
        </a:spcBef>
        <a:spcAft>
          <a:spcPct val="0"/>
        </a:spcAft>
        <a:defRPr sz="3400">
          <a:solidFill>
            <a:schemeClr val="tx2"/>
          </a:solidFill>
          <a:latin typeface="Arial" panose="020B0604020202020204" pitchFamily="34" charset="0"/>
        </a:defRPr>
      </a:lvl8pPr>
      <a:lvl9pPr marL="1828800" algn="l" rtl="0" fontAlgn="base">
        <a:spcBef>
          <a:spcPct val="0"/>
        </a:spcBef>
        <a:spcAft>
          <a:spcPct val="0"/>
        </a:spcAft>
        <a:defRPr sz="3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57D2A-55C0-459F-879B-570CC835C81E}"/>
              </a:ext>
            </a:extLst>
          </p:cNvPr>
          <p:cNvSpPr>
            <a:spLocks noGrp="1"/>
          </p:cNvSpPr>
          <p:nvPr>
            <p:ph type="title"/>
          </p:nvPr>
        </p:nvSpPr>
        <p:spPr>
          <a:xfrm>
            <a:off x="628650" y="128866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7D5D0-E19C-4600-8230-2FEC7DB43A9A}"/>
              </a:ext>
            </a:extLst>
          </p:cNvPr>
          <p:cNvSpPr>
            <a:spLocks noGrp="1"/>
          </p:cNvSpPr>
          <p:nvPr>
            <p:ph type="body" idx="1"/>
          </p:nvPr>
        </p:nvSpPr>
        <p:spPr>
          <a:xfrm>
            <a:off x="628650" y="2807209"/>
            <a:ext cx="7886700" cy="25800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BDC2E4-79D5-4B8C-87D9-103BE795A3D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6BA3B-EF6C-4B02-93CE-C36F4DF92496}" type="datetimeFigureOut">
              <a:rPr lang="en-US" smtClean="0"/>
              <a:t>3/3/2023</a:t>
            </a:fld>
            <a:endParaRPr lang="en-US" dirty="0"/>
          </a:p>
        </p:txBody>
      </p:sp>
      <p:sp>
        <p:nvSpPr>
          <p:cNvPr id="5" name="Footer Placeholder 4">
            <a:extLst>
              <a:ext uri="{FF2B5EF4-FFF2-40B4-BE49-F238E27FC236}">
                <a16:creationId xmlns:a16="http://schemas.microsoft.com/office/drawing/2014/main" id="{5883AFDD-096C-4D2B-939B-65FF4CE1C1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49D3E8-F8B9-4E80-BBBD-27C972F727B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0FC08-1686-4295-9710-A23BE79DFD35}" type="slidenum">
              <a:rPr lang="en-US" smtClean="0"/>
              <a:t>‹#›</a:t>
            </a:fld>
            <a:endParaRPr lang="en-US" dirty="0"/>
          </a:p>
        </p:txBody>
      </p:sp>
      <p:pic>
        <p:nvPicPr>
          <p:cNvPr id="10" name="Graphic 9">
            <a:extLst>
              <a:ext uri="{FF2B5EF4-FFF2-40B4-BE49-F238E27FC236}">
                <a16:creationId xmlns:a16="http://schemas.microsoft.com/office/drawing/2014/main" id="{1E543F4F-D953-4F33-8520-DBCD874BA7B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1117"/>
            <a:ext cx="9144000" cy="6855765"/>
          </a:xfrm>
          <a:prstGeom prst="rect">
            <a:avLst/>
          </a:prstGeom>
        </p:spPr>
      </p:pic>
    </p:spTree>
    <p:extLst>
      <p:ext uri="{BB962C8B-B14F-4D97-AF65-F5344CB8AC3E}">
        <p14:creationId xmlns:p14="http://schemas.microsoft.com/office/powerpoint/2010/main" val="9743697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224C8F-1184-43CA-8290-BE9FFBC1DD6A}"/>
              </a:ext>
            </a:extLst>
          </p:cNvPr>
          <p:cNvSpPr>
            <a:spLocks noGrp="1"/>
          </p:cNvSpPr>
          <p:nvPr>
            <p:ph type="title"/>
          </p:nvPr>
        </p:nvSpPr>
        <p:spPr>
          <a:xfrm>
            <a:off x="628650" y="143033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9B00E3-78F0-44D5-BCAA-B76E8FFFB6EC}"/>
              </a:ext>
            </a:extLst>
          </p:cNvPr>
          <p:cNvSpPr>
            <a:spLocks noGrp="1"/>
          </p:cNvSpPr>
          <p:nvPr>
            <p:ph type="body" idx="1"/>
          </p:nvPr>
        </p:nvSpPr>
        <p:spPr>
          <a:xfrm>
            <a:off x="628650" y="3047999"/>
            <a:ext cx="7886700" cy="3128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AE7A386-F818-4C95-B206-AD7A7BE9B9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634BA-E5E1-410F-AB0A-AF4EB339D771}" type="datetimeFigureOut">
              <a:rPr lang="en-US" smtClean="0"/>
              <a:t>3/3/2023</a:t>
            </a:fld>
            <a:endParaRPr lang="en-US" dirty="0"/>
          </a:p>
        </p:txBody>
      </p:sp>
      <p:sp>
        <p:nvSpPr>
          <p:cNvPr id="5" name="Footer Placeholder 4">
            <a:extLst>
              <a:ext uri="{FF2B5EF4-FFF2-40B4-BE49-F238E27FC236}">
                <a16:creationId xmlns:a16="http://schemas.microsoft.com/office/drawing/2014/main" id="{37080B6B-232C-4FC7-BC3D-B22212808B5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882025C-E55D-4EE6-B0B8-F8D3881AC1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6A1BB6-1A57-4B3A-B6A0-4F2971A94C84}" type="slidenum">
              <a:rPr lang="en-US" smtClean="0"/>
              <a:t>‹#›</a:t>
            </a:fld>
            <a:endParaRPr lang="en-US" dirty="0"/>
          </a:p>
        </p:txBody>
      </p:sp>
      <p:pic>
        <p:nvPicPr>
          <p:cNvPr id="10" name="Graphic 9">
            <a:extLst>
              <a:ext uri="{FF2B5EF4-FFF2-40B4-BE49-F238E27FC236}">
                <a16:creationId xmlns:a16="http://schemas.microsoft.com/office/drawing/2014/main" id="{BD36980C-B44F-4C26-8AD8-AA163809DF8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21364"/>
            <a:ext cx="9144000" cy="1186347"/>
          </a:xfrm>
          <a:prstGeom prst="rect">
            <a:avLst/>
          </a:prstGeom>
        </p:spPr>
      </p:pic>
    </p:spTree>
    <p:extLst>
      <p:ext uri="{BB962C8B-B14F-4D97-AF65-F5344CB8AC3E}">
        <p14:creationId xmlns:p14="http://schemas.microsoft.com/office/powerpoint/2010/main" val="27119276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543550-A2BC-4DD2-B988-21731902313F}"/>
              </a:ext>
            </a:extLst>
          </p:cNvPr>
          <p:cNvSpPr>
            <a:spLocks noGrp="1"/>
          </p:cNvSpPr>
          <p:nvPr>
            <p:ph type="title"/>
          </p:nvPr>
        </p:nvSpPr>
        <p:spPr>
          <a:xfrm>
            <a:off x="628650" y="157655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09F8F-25BF-4F3F-A3FB-DEEAC528EB88}"/>
              </a:ext>
            </a:extLst>
          </p:cNvPr>
          <p:cNvSpPr>
            <a:spLocks noGrp="1"/>
          </p:cNvSpPr>
          <p:nvPr>
            <p:ph type="body" idx="1"/>
          </p:nvPr>
        </p:nvSpPr>
        <p:spPr>
          <a:xfrm>
            <a:off x="628650" y="3141651"/>
            <a:ext cx="7886700" cy="20260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F952B-2534-4B71-8EE6-785AED2AEA5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F0992-0081-4351-B178-6B42BD1BFD71}" type="datetimeFigureOut">
              <a:rPr lang="en-US" smtClean="0"/>
              <a:t>3/3/2023</a:t>
            </a:fld>
            <a:endParaRPr lang="en-US" dirty="0"/>
          </a:p>
        </p:txBody>
      </p:sp>
      <p:sp>
        <p:nvSpPr>
          <p:cNvPr id="5" name="Footer Placeholder 4">
            <a:extLst>
              <a:ext uri="{FF2B5EF4-FFF2-40B4-BE49-F238E27FC236}">
                <a16:creationId xmlns:a16="http://schemas.microsoft.com/office/drawing/2014/main" id="{86363A1F-FCA1-4D17-8070-57BC8508011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117D70-57C6-4879-AFDE-E7739BD5805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22478-68E3-4891-839B-9AA77B22A4C9}" type="slidenum">
              <a:rPr lang="en-US" smtClean="0"/>
              <a:t>‹#›</a:t>
            </a:fld>
            <a:endParaRPr lang="en-US" dirty="0"/>
          </a:p>
        </p:txBody>
      </p:sp>
      <p:pic>
        <p:nvPicPr>
          <p:cNvPr id="9" name="Graphic 8">
            <a:extLst>
              <a:ext uri="{FF2B5EF4-FFF2-40B4-BE49-F238E27FC236}">
                <a16:creationId xmlns:a16="http://schemas.microsoft.com/office/drawing/2014/main" id="{D2C19CDC-6375-48C2-9C5C-08FA1BDB485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673483"/>
            <a:ext cx="9144000" cy="1186347"/>
          </a:xfrm>
          <a:prstGeom prst="rect">
            <a:avLst/>
          </a:prstGeom>
        </p:spPr>
      </p:pic>
      <p:pic>
        <p:nvPicPr>
          <p:cNvPr id="10" name="Graphic 9">
            <a:extLst>
              <a:ext uri="{FF2B5EF4-FFF2-40B4-BE49-F238E27FC236}">
                <a16:creationId xmlns:a16="http://schemas.microsoft.com/office/drawing/2014/main" id="{DB7D44E7-BF05-4A49-AC9C-0CE931D9DBAB}"/>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8650" y="450354"/>
            <a:ext cx="1971675" cy="762000"/>
          </a:xfrm>
          <a:prstGeom prst="rect">
            <a:avLst/>
          </a:prstGeom>
        </p:spPr>
      </p:pic>
    </p:spTree>
    <p:extLst>
      <p:ext uri="{BB962C8B-B14F-4D97-AF65-F5344CB8AC3E}">
        <p14:creationId xmlns:p14="http://schemas.microsoft.com/office/powerpoint/2010/main" val="210574498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0DD5FD-5314-4290-B903-973E809F9027}"/>
              </a:ext>
            </a:extLst>
          </p:cNvPr>
          <p:cNvSpPr>
            <a:spLocks noGrp="1"/>
          </p:cNvSpPr>
          <p:nvPr>
            <p:ph type="title"/>
          </p:nvPr>
        </p:nvSpPr>
        <p:spPr>
          <a:xfrm>
            <a:off x="628650" y="1496971"/>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556999-A98A-48CE-902A-0B07749EF910}"/>
              </a:ext>
            </a:extLst>
          </p:cNvPr>
          <p:cNvSpPr>
            <a:spLocks noGrp="1"/>
          </p:cNvSpPr>
          <p:nvPr>
            <p:ph type="body" idx="1"/>
          </p:nvPr>
        </p:nvSpPr>
        <p:spPr>
          <a:xfrm>
            <a:off x="628650" y="2992583"/>
            <a:ext cx="7886700" cy="276569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0F9CCED0-C24F-47B9-AB47-7D6C039ED64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5750755"/>
            <a:ext cx="9144000" cy="1107245"/>
          </a:xfrm>
          <a:prstGeom prst="rect">
            <a:avLst/>
          </a:prstGeom>
        </p:spPr>
      </p:pic>
      <p:pic>
        <p:nvPicPr>
          <p:cNvPr id="8" name="Graphic 7">
            <a:extLst>
              <a:ext uri="{FF2B5EF4-FFF2-40B4-BE49-F238E27FC236}">
                <a16:creationId xmlns:a16="http://schemas.microsoft.com/office/drawing/2014/main" id="{476581C2-E3E2-42BE-ADFD-3842FAE9D88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8650" y="450354"/>
            <a:ext cx="1971675" cy="762000"/>
          </a:xfrm>
          <a:prstGeom prst="rect">
            <a:avLst/>
          </a:prstGeom>
        </p:spPr>
      </p:pic>
    </p:spTree>
    <p:extLst>
      <p:ext uri="{BB962C8B-B14F-4D97-AF65-F5344CB8AC3E}">
        <p14:creationId xmlns:p14="http://schemas.microsoft.com/office/powerpoint/2010/main" val="19051576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0B97C-4930-4E7A-9EE5-897B88FF83F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178C46-6BD8-4C4D-99CA-FED37ED58F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3AEC41-4877-45A4-8A3F-01FE31F6977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96127-F5CB-404D-B10B-FB05AEE4CFCB}" type="datetimeFigureOut">
              <a:rPr lang="en-US" smtClean="0"/>
              <a:t>3/3/2023</a:t>
            </a:fld>
            <a:endParaRPr lang="en-US" dirty="0"/>
          </a:p>
        </p:txBody>
      </p:sp>
      <p:sp>
        <p:nvSpPr>
          <p:cNvPr id="5" name="Footer Placeholder 4">
            <a:extLst>
              <a:ext uri="{FF2B5EF4-FFF2-40B4-BE49-F238E27FC236}">
                <a16:creationId xmlns:a16="http://schemas.microsoft.com/office/drawing/2014/main" id="{2BF93639-1AC0-4CD7-9589-100FF65CA0C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8544AA5-8C00-440A-B663-E773D8A5B8C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DFA07-61E5-4F6E-A9E3-34D97746FCB1}" type="slidenum">
              <a:rPr lang="en-US" smtClean="0"/>
              <a:t>‹#›</a:t>
            </a:fld>
            <a:endParaRPr lang="en-US" dirty="0"/>
          </a:p>
        </p:txBody>
      </p:sp>
    </p:spTree>
    <p:custDataLst>
      <p:tags r:id="rId13"/>
    </p:custDataLst>
    <p:extLst>
      <p:ext uri="{BB962C8B-B14F-4D97-AF65-F5344CB8AC3E}">
        <p14:creationId xmlns:p14="http://schemas.microsoft.com/office/powerpoint/2010/main" val="389178384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1.xml"/><Relationship Id="rId1" Type="http://schemas.openxmlformats.org/officeDocument/2006/relationships/tags" Target="../tags/tag20.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1.xml"/><Relationship Id="rId1" Type="http://schemas.openxmlformats.org/officeDocument/2006/relationships/tags" Target="../tags/tag2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1.xml"/><Relationship Id="rId1" Type="http://schemas.openxmlformats.org/officeDocument/2006/relationships/tags" Target="../tags/tag2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7.xml"/><Relationship Id="rId1" Type="http://schemas.openxmlformats.org/officeDocument/2006/relationships/tags" Target="../tags/tag2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1.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7.xml"/><Relationship Id="rId1" Type="http://schemas.openxmlformats.org/officeDocument/2006/relationships/tags" Target="../tags/tag25.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1.xml"/><Relationship Id="rId1" Type="http://schemas.openxmlformats.org/officeDocument/2006/relationships/tags" Target="../tags/tag26.xml"/><Relationship Id="rId6" Type="http://schemas.openxmlformats.org/officeDocument/2006/relationships/image" Target="../media/image17.jpeg"/><Relationship Id="rId5" Type="http://schemas.openxmlformats.org/officeDocument/2006/relationships/image" Target="../media/image13.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7.xml"/><Relationship Id="rId7" Type="http://schemas.openxmlformats.org/officeDocument/2006/relationships/hyperlink" Target="http://pagesconsultora.com/category/publicaciones/bibliografia/" TargetMode="External"/><Relationship Id="rId2" Type="http://schemas.openxmlformats.org/officeDocument/2006/relationships/slideLayout" Target="../slideLayouts/slideLayout47.xml"/><Relationship Id="rId1" Type="http://schemas.openxmlformats.org/officeDocument/2006/relationships/tags" Target="../tags/tag27.xml"/><Relationship Id="rId6" Type="http://schemas.openxmlformats.org/officeDocument/2006/relationships/image" Target="../media/image19.jpg"/><Relationship Id="rId5" Type="http://schemas.openxmlformats.org/officeDocument/2006/relationships/hyperlink" Target="https://www.dreamstime.com/stock-photography-question-mark-thought-bubble-d-people-men-person-thinking-image37800632"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18.xml"/><Relationship Id="rId7" Type="http://schemas.openxmlformats.org/officeDocument/2006/relationships/hyperlink" Target="https://beatthecpa.com/cpa-exam-study-tips/" TargetMode="External"/><Relationship Id="rId2" Type="http://schemas.openxmlformats.org/officeDocument/2006/relationships/slideLayout" Target="../slideLayouts/slideLayout47.xml"/><Relationship Id="rId1" Type="http://schemas.openxmlformats.org/officeDocument/2006/relationships/tags" Target="../tags/tag28.xml"/><Relationship Id="rId6" Type="http://schemas.openxmlformats.org/officeDocument/2006/relationships/image" Target="../media/image21.jpg"/><Relationship Id="rId5" Type="http://schemas.openxmlformats.org/officeDocument/2006/relationships/hyperlink" Target="https://pixabay.com/fr/ordinateur-portable-apprendre-%C3%A9cole-1019782/"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3.png"/><Relationship Id="rId2" Type="http://schemas.openxmlformats.org/officeDocument/2006/relationships/slideLayout" Target="../slideLayouts/slideLayout51.xml"/><Relationship Id="rId1" Type="http://schemas.openxmlformats.org/officeDocument/2006/relationships/tags" Target="../tags/tag29.xml"/><Relationship Id="rId6" Type="http://schemas.openxmlformats.org/officeDocument/2006/relationships/image" Target="../media/image13.jpg"/><Relationship Id="rId5" Type="http://schemas.openxmlformats.org/officeDocument/2006/relationships/image" Target="../media/image22.png"/><Relationship Id="rId4" Type="http://schemas.openxmlformats.org/officeDocument/2006/relationships/hyperlink" Target="https://ala.tradewing.com/community/groups/pZCnFkxsfYgL5jEZm/activit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1.xml"/><Relationship Id="rId1" Type="http://schemas.openxmlformats.org/officeDocument/2006/relationships/tags" Target="../tags/tag12.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ags" Target="../tags/tag30.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1.xml"/><Relationship Id="rId1" Type="http://schemas.openxmlformats.org/officeDocument/2006/relationships/tags" Target="../tags/tag31.xml"/><Relationship Id="rId4" Type="http://schemas.openxmlformats.org/officeDocument/2006/relationships/hyperlink" Target="http://www.pearsonvue.com/ala"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1.xml"/><Relationship Id="rId1" Type="http://schemas.openxmlformats.org/officeDocument/2006/relationships/tags" Target="../tags/tag32.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1.xml"/><Relationship Id="rId1" Type="http://schemas.openxmlformats.org/officeDocument/2006/relationships/tags" Target="../tags/tag33.xml"/><Relationship Id="rId5" Type="http://schemas.openxmlformats.org/officeDocument/2006/relationships/image" Target="../media/image13.jp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3.jpg"/><Relationship Id="rId2" Type="http://schemas.openxmlformats.org/officeDocument/2006/relationships/slideLayout" Target="../slideLayouts/slideLayout51.xml"/><Relationship Id="rId1" Type="http://schemas.openxmlformats.org/officeDocument/2006/relationships/tags" Target="../tags/tag34.xml"/><Relationship Id="rId6" Type="http://schemas.openxmlformats.org/officeDocument/2006/relationships/image" Target="../media/image25.jpeg"/><Relationship Id="rId5" Type="http://schemas.openxmlformats.org/officeDocument/2006/relationships/hyperlink" Target="mailto:certification@alanet.org" TargetMode="External"/><Relationship Id="rId4" Type="http://schemas.openxmlformats.org/officeDocument/2006/relationships/hyperlink" Target="http://www.alanet.org/education/certificatio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1.xml"/><Relationship Id="rId1" Type="http://schemas.openxmlformats.org/officeDocument/2006/relationships/tags" Target="../tags/tag13.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tags" Target="../tags/tag14.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1.xml"/><Relationship Id="rId1" Type="http://schemas.openxmlformats.org/officeDocument/2006/relationships/tags" Target="../tags/tag1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1.xml"/><Relationship Id="rId1" Type="http://schemas.openxmlformats.org/officeDocument/2006/relationships/tags" Target="../tags/tag1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6.xml"/><Relationship Id="rId1" Type="http://schemas.openxmlformats.org/officeDocument/2006/relationships/tags" Target="../tags/tag17.xml"/><Relationship Id="rId6" Type="http://schemas.openxmlformats.org/officeDocument/2006/relationships/image" Target="../media/image13.jpg"/><Relationship Id="rId5" Type="http://schemas.openxmlformats.org/officeDocument/2006/relationships/hyperlink" Target="http://worldartsme.com/farm-animals-free-download-clipart.html"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8.xml"/><Relationship Id="rId7" Type="http://schemas.openxmlformats.org/officeDocument/2006/relationships/diagramQuickStyle" Target="../diagrams/quickStyle1.xml"/><Relationship Id="rId2" Type="http://schemas.openxmlformats.org/officeDocument/2006/relationships/slideLayout" Target="../slideLayouts/slideLayout51.xml"/><Relationship Id="rId1" Type="http://schemas.openxmlformats.org/officeDocument/2006/relationships/tags" Target="../tags/tag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ags" Target="../tags/tag19.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a:extLst>
              <a:ext uri="{FF2B5EF4-FFF2-40B4-BE49-F238E27FC236}">
                <a16:creationId xmlns:a16="http://schemas.microsoft.com/office/drawing/2014/main" id="{FB249ECF-75B3-44FA-B4AE-0BD9335FEF87}"/>
              </a:ext>
            </a:extLst>
          </p:cNvPr>
          <p:cNvSpPr>
            <a:spLocks noGrp="1" noChangeArrowheads="1"/>
          </p:cNvSpPr>
          <p:nvPr>
            <p:ph type="ctrTitle"/>
          </p:nvPr>
        </p:nvSpPr>
        <p:spPr bwMode="auto">
          <a:xfrm>
            <a:off x="1550126" y="1604712"/>
            <a:ext cx="7593874" cy="190359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b="1" dirty="0">
                <a:solidFill>
                  <a:schemeClr val="bg1"/>
                </a:solidFill>
                <a:latin typeface="Calibri Light" panose="020F0302020204030204" pitchFamily="34" charset="0"/>
                <a:cs typeface="Calibri Light" panose="020F0302020204030204" pitchFamily="34" charset="0"/>
              </a:rPr>
              <a:t>Path to Certification</a:t>
            </a:r>
          </a:p>
        </p:txBody>
      </p:sp>
      <p:pic>
        <p:nvPicPr>
          <p:cNvPr id="4" name="Picture 3">
            <a:extLst>
              <a:ext uri="{FF2B5EF4-FFF2-40B4-BE49-F238E27FC236}">
                <a16:creationId xmlns:a16="http://schemas.microsoft.com/office/drawing/2014/main" id="{8D8A614A-12C1-48AD-AA2F-7C12BC77A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109" y="5169160"/>
            <a:ext cx="2982825" cy="1242843"/>
          </a:xfrm>
          <a:prstGeom prst="rect">
            <a:avLst/>
          </a:prstGeom>
        </p:spPr>
      </p:pic>
      <p:sp>
        <p:nvSpPr>
          <p:cNvPr id="3" name="Rectangle: Rounded Corners 2">
            <a:extLst>
              <a:ext uri="{FF2B5EF4-FFF2-40B4-BE49-F238E27FC236}">
                <a16:creationId xmlns:a16="http://schemas.microsoft.com/office/drawing/2014/main" id="{672DA5B2-F540-47E0-9594-643287B076A6}"/>
              </a:ext>
            </a:extLst>
          </p:cNvPr>
          <p:cNvSpPr/>
          <p:nvPr/>
        </p:nvSpPr>
        <p:spPr>
          <a:xfrm>
            <a:off x="5347063" y="3615611"/>
            <a:ext cx="2640563" cy="1352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accent2">
                    <a:lumMod val="50000"/>
                  </a:schemeClr>
                </a:solidFill>
              </a:rPr>
              <a:t>2023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6050" y="1143665"/>
            <a:ext cx="7591900" cy="646331"/>
          </a:xfrm>
          <a:prstGeom prst="rect">
            <a:avLst/>
          </a:prstGeom>
          <a:noFill/>
        </p:spPr>
        <p:txBody>
          <a:bodyPr wrap="square" rtlCol="0">
            <a:spAutoFit/>
          </a:bodyPr>
          <a:lstStyle/>
          <a:p>
            <a:pPr algn="ctr"/>
            <a:r>
              <a:rPr lang="en-US" altLang="en-US" sz="3600" b="1" dirty="0">
                <a:solidFill>
                  <a:schemeClr val="accent2">
                    <a:lumMod val="50000"/>
                  </a:schemeClr>
                </a:solidFill>
                <a:latin typeface="+mj-lt"/>
                <a:cs typeface="Arial" charset="0"/>
              </a:rPr>
              <a:t>Why Seek a Credential?</a:t>
            </a:r>
          </a:p>
        </p:txBody>
      </p:sp>
      <p:pic>
        <p:nvPicPr>
          <p:cNvPr id="6" name="Picture 5">
            <a:extLst>
              <a:ext uri="{FF2B5EF4-FFF2-40B4-BE49-F238E27FC236}">
                <a16:creationId xmlns:a16="http://schemas.microsoft.com/office/drawing/2014/main" id="{D9F26216-E78F-4B0F-BB55-541359321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
        <p:nvSpPr>
          <p:cNvPr id="8" name="Rectangle: Rounded Corners 7">
            <a:extLst>
              <a:ext uri="{FF2B5EF4-FFF2-40B4-BE49-F238E27FC236}">
                <a16:creationId xmlns:a16="http://schemas.microsoft.com/office/drawing/2014/main" id="{5F5C71E6-31E8-49A7-B891-3AFAE25B1D5C}"/>
              </a:ext>
            </a:extLst>
          </p:cNvPr>
          <p:cNvSpPr/>
          <p:nvPr/>
        </p:nvSpPr>
        <p:spPr>
          <a:xfrm>
            <a:off x="1135974" y="2208174"/>
            <a:ext cx="3309567" cy="3647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9C4DB748-CFD6-4C91-913E-E3DCFE69127B}"/>
              </a:ext>
            </a:extLst>
          </p:cNvPr>
          <p:cNvSpPr/>
          <p:nvPr/>
        </p:nvSpPr>
        <p:spPr>
          <a:xfrm>
            <a:off x="980331" y="1819111"/>
            <a:ext cx="2538919" cy="564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For the Professional: </a:t>
            </a:r>
          </a:p>
        </p:txBody>
      </p:sp>
      <p:sp>
        <p:nvSpPr>
          <p:cNvPr id="11" name="Rectangle 10">
            <a:extLst>
              <a:ext uri="{FF2B5EF4-FFF2-40B4-BE49-F238E27FC236}">
                <a16:creationId xmlns:a16="http://schemas.microsoft.com/office/drawing/2014/main" id="{D42F7700-F7AD-4567-A8F9-4A507008A9CA}"/>
              </a:ext>
            </a:extLst>
          </p:cNvPr>
          <p:cNvSpPr/>
          <p:nvPr/>
        </p:nvSpPr>
        <p:spPr>
          <a:xfrm>
            <a:off x="1233250" y="2430713"/>
            <a:ext cx="3212291" cy="3254737"/>
          </a:xfrm>
          <a:prstGeom prst="rect">
            <a:avLst/>
          </a:prstGeom>
        </p:spPr>
        <p:txBody>
          <a:bodyPr wrap="square">
            <a:spAutoFit/>
          </a:bodyPr>
          <a:lstStyle/>
          <a:p>
            <a:pPr marL="228600" lvl="0" indent="-228600">
              <a:spcAft>
                <a:spcPts val="900"/>
              </a:spcAft>
              <a:buFont typeface="Arial" panose="020B0604020202020204" pitchFamily="34" charset="0"/>
              <a:buChar char="•"/>
            </a:pPr>
            <a:r>
              <a:rPr lang="en-US" sz="1400" dirty="0">
                <a:solidFill>
                  <a:schemeClr val="tx1">
                    <a:lumMod val="85000"/>
                    <a:lumOff val="15000"/>
                  </a:schemeClr>
                </a:solidFill>
                <a:latin typeface="Calibri" panose="020F0502020204030204"/>
              </a:rPr>
              <a:t>Demonstrates competency ―  knowledge in all areas of legal management</a:t>
            </a:r>
          </a:p>
          <a:p>
            <a:pPr marL="214313" lvl="0" indent="-214313">
              <a:spcAft>
                <a:spcPts val="900"/>
              </a:spcAft>
              <a:buFont typeface="Arial" panose="020B0604020202020204" pitchFamily="34" charset="0"/>
              <a:buChar char="•"/>
            </a:pPr>
            <a:r>
              <a:rPr lang="en-US" sz="1400" dirty="0">
                <a:solidFill>
                  <a:schemeClr val="tx1">
                    <a:lumMod val="85000"/>
                    <a:lumOff val="15000"/>
                  </a:schemeClr>
                </a:solidFill>
                <a:latin typeface="Calibri" panose="020F0502020204030204"/>
              </a:rPr>
              <a:t>Increases professional credibility and value to your firm, a seat at the table</a:t>
            </a:r>
          </a:p>
          <a:p>
            <a:pPr marL="214313" lvl="0" indent="-214313">
              <a:spcAft>
                <a:spcPts val="900"/>
              </a:spcAft>
              <a:buFont typeface="Arial" panose="020B0604020202020204" pitchFamily="34" charset="0"/>
              <a:buChar char="•"/>
            </a:pPr>
            <a:r>
              <a:rPr lang="en-US" sz="1400" dirty="0">
                <a:solidFill>
                  <a:schemeClr val="tx1">
                    <a:lumMod val="85000"/>
                    <a:lumOff val="15000"/>
                  </a:schemeClr>
                </a:solidFill>
                <a:latin typeface="Calibri" panose="020F0502020204030204"/>
              </a:rPr>
              <a:t>Increases your marketability and ability to compete in the job market; differentiates you from others</a:t>
            </a:r>
          </a:p>
          <a:p>
            <a:pPr marL="214313" lvl="0" indent="-214313">
              <a:spcAft>
                <a:spcPts val="900"/>
              </a:spcAft>
              <a:buFont typeface="Arial" panose="020B0604020202020204" pitchFamily="34" charset="0"/>
              <a:buChar char="•"/>
            </a:pPr>
            <a:r>
              <a:rPr lang="en-US" sz="1400" dirty="0">
                <a:solidFill>
                  <a:schemeClr val="tx1">
                    <a:lumMod val="85000"/>
                    <a:lumOff val="15000"/>
                  </a:schemeClr>
                </a:solidFill>
                <a:latin typeface="Calibri" panose="020F0502020204030204"/>
              </a:rPr>
              <a:t>Personal satisfaction</a:t>
            </a:r>
          </a:p>
          <a:p>
            <a:pPr marL="214313" lvl="0" indent="-214313">
              <a:spcAft>
                <a:spcPts val="900"/>
              </a:spcAft>
              <a:buFont typeface="Arial" panose="020B0604020202020204" pitchFamily="34" charset="0"/>
              <a:buChar char="•"/>
            </a:pPr>
            <a:r>
              <a:rPr lang="en-US" sz="1400" i="1" dirty="0">
                <a:solidFill>
                  <a:schemeClr val="tx1">
                    <a:lumMod val="85000"/>
                    <a:lumOff val="15000"/>
                  </a:schemeClr>
                </a:solidFill>
                <a:latin typeface="Calibri" panose="020F0502020204030204"/>
              </a:rPr>
              <a:t>Preparing</a:t>
            </a:r>
            <a:r>
              <a:rPr lang="en-US" sz="1400" dirty="0">
                <a:solidFill>
                  <a:schemeClr val="tx1">
                    <a:lumMod val="85000"/>
                    <a:lumOff val="15000"/>
                  </a:schemeClr>
                </a:solidFill>
                <a:latin typeface="Calibri" panose="020F0502020204030204"/>
              </a:rPr>
              <a:t> for exam enhances skill </a:t>
            </a:r>
            <a:br>
              <a:rPr lang="en-US" sz="1400" dirty="0">
                <a:solidFill>
                  <a:schemeClr val="tx1">
                    <a:lumMod val="85000"/>
                    <a:lumOff val="15000"/>
                  </a:schemeClr>
                </a:solidFill>
                <a:latin typeface="Calibri" panose="020F0502020204030204"/>
              </a:rPr>
            </a:br>
            <a:r>
              <a:rPr lang="en-US" sz="1400" dirty="0">
                <a:solidFill>
                  <a:schemeClr val="tx1">
                    <a:lumMod val="85000"/>
                    <a:lumOff val="15000"/>
                  </a:schemeClr>
                </a:solidFill>
                <a:latin typeface="Calibri" panose="020F0502020204030204"/>
              </a:rPr>
              <a:t>set and broadens knowledge base</a:t>
            </a:r>
          </a:p>
          <a:p>
            <a:pPr marL="214313" lvl="0" indent="-214313">
              <a:spcAft>
                <a:spcPts val="900"/>
              </a:spcAft>
              <a:buFont typeface="Arial" panose="020B0604020202020204" pitchFamily="34" charset="0"/>
              <a:buChar char="•"/>
            </a:pPr>
            <a:r>
              <a:rPr lang="en-US" sz="1400" i="1" dirty="0">
                <a:solidFill>
                  <a:schemeClr val="tx1">
                    <a:lumMod val="85000"/>
                    <a:lumOff val="15000"/>
                  </a:schemeClr>
                </a:solidFill>
                <a:latin typeface="Calibri" panose="020F0502020204030204"/>
              </a:rPr>
              <a:t>Recertification </a:t>
            </a:r>
            <a:r>
              <a:rPr lang="en-US" sz="1400" dirty="0">
                <a:solidFill>
                  <a:schemeClr val="tx1">
                    <a:lumMod val="85000"/>
                    <a:lumOff val="15000"/>
                  </a:schemeClr>
                </a:solidFill>
                <a:latin typeface="Calibri" panose="020F0502020204030204"/>
              </a:rPr>
              <a:t>helps you stay current</a:t>
            </a:r>
          </a:p>
        </p:txBody>
      </p:sp>
      <p:sp>
        <p:nvSpPr>
          <p:cNvPr id="12" name="Rectangle: Rounded Corners 11">
            <a:extLst>
              <a:ext uri="{FF2B5EF4-FFF2-40B4-BE49-F238E27FC236}">
                <a16:creationId xmlns:a16="http://schemas.microsoft.com/office/drawing/2014/main" id="{3CD1D116-05A8-4682-95D0-D8C8DBF6779B}"/>
              </a:ext>
            </a:extLst>
          </p:cNvPr>
          <p:cNvSpPr/>
          <p:nvPr/>
        </p:nvSpPr>
        <p:spPr>
          <a:xfrm>
            <a:off x="4907061" y="2224431"/>
            <a:ext cx="3309567" cy="20771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CA854ED2-8526-4A58-9367-F5BBAD9BE2FE}"/>
              </a:ext>
            </a:extLst>
          </p:cNvPr>
          <p:cNvSpPr/>
          <p:nvPr/>
        </p:nvSpPr>
        <p:spPr>
          <a:xfrm>
            <a:off x="4751418" y="1835368"/>
            <a:ext cx="2538919" cy="564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For the Employer: </a:t>
            </a:r>
          </a:p>
        </p:txBody>
      </p:sp>
      <p:sp>
        <p:nvSpPr>
          <p:cNvPr id="14" name="Rectangle 13">
            <a:extLst>
              <a:ext uri="{FF2B5EF4-FFF2-40B4-BE49-F238E27FC236}">
                <a16:creationId xmlns:a16="http://schemas.microsoft.com/office/drawing/2014/main" id="{7390C2F6-48F0-48BF-A345-C19B30CFEDC7}"/>
              </a:ext>
            </a:extLst>
          </p:cNvPr>
          <p:cNvSpPr/>
          <p:nvPr/>
        </p:nvSpPr>
        <p:spPr>
          <a:xfrm>
            <a:off x="4988141" y="2399485"/>
            <a:ext cx="3172280" cy="1902059"/>
          </a:xfrm>
          <a:prstGeom prst="rect">
            <a:avLst/>
          </a:prstGeom>
        </p:spPr>
        <p:txBody>
          <a:bodyPr wrap="square">
            <a:spAutoFit/>
          </a:bodyPr>
          <a:lstStyle/>
          <a:p>
            <a:pPr marL="214313" lvl="0" indent="-214313">
              <a:lnSpc>
                <a:spcPct val="120000"/>
              </a:lnSpc>
              <a:spcBef>
                <a:spcPts val="0"/>
              </a:spcBef>
              <a:buFont typeface="Arial" panose="020B0604020202020204" pitchFamily="34" charset="0"/>
              <a:buChar char="•"/>
            </a:pPr>
            <a:r>
              <a:rPr lang="en-US" sz="1400" dirty="0">
                <a:solidFill>
                  <a:schemeClr val="tx1">
                    <a:lumMod val="85000"/>
                    <a:lumOff val="15000"/>
                  </a:schemeClr>
                </a:solidFill>
                <a:latin typeface="Calibri" panose="020F0502020204030204"/>
              </a:rPr>
              <a:t>Employers can efficiently identify qualified applicants </a:t>
            </a:r>
          </a:p>
          <a:p>
            <a:pPr marL="214313" lvl="0" indent="-214313">
              <a:buFont typeface="Arial" panose="020B0604020202020204" pitchFamily="34" charset="0"/>
              <a:buChar char="•"/>
            </a:pPr>
            <a:endParaRPr lang="en-US" sz="1400" dirty="0">
              <a:solidFill>
                <a:schemeClr val="tx1">
                  <a:lumMod val="85000"/>
                  <a:lumOff val="15000"/>
                </a:schemeClr>
              </a:solidFill>
              <a:latin typeface="Calibri" panose="020F0502020204030204"/>
            </a:endParaRPr>
          </a:p>
          <a:p>
            <a:pPr marL="214313" lvl="0" indent="-214313">
              <a:buFont typeface="Arial" panose="020B0604020202020204" pitchFamily="34" charset="0"/>
              <a:buChar char="•"/>
            </a:pPr>
            <a:r>
              <a:rPr lang="en-US" sz="1400" dirty="0">
                <a:solidFill>
                  <a:schemeClr val="tx1">
                    <a:lumMod val="85000"/>
                    <a:lumOff val="15000"/>
                  </a:schemeClr>
                </a:solidFill>
                <a:latin typeface="Calibri" panose="020F0502020204030204"/>
              </a:rPr>
              <a:t>Employers can promote that firm is run by certified professional</a:t>
            </a:r>
          </a:p>
          <a:p>
            <a:pPr marL="214313" lvl="0" indent="-214313">
              <a:buFont typeface="Arial" panose="020B0604020202020204" pitchFamily="34" charset="0"/>
              <a:buChar char="•"/>
            </a:pPr>
            <a:endParaRPr lang="en-US" sz="1400" dirty="0">
              <a:solidFill>
                <a:schemeClr val="tx1">
                  <a:lumMod val="85000"/>
                  <a:lumOff val="15000"/>
                </a:schemeClr>
              </a:solidFill>
              <a:latin typeface="Calibri" panose="020F0502020204030204"/>
            </a:endParaRPr>
          </a:p>
          <a:p>
            <a:pPr marL="214313" lvl="0" indent="-214313">
              <a:buFont typeface="Arial" panose="020B0604020202020204" pitchFamily="34" charset="0"/>
              <a:buChar char="•"/>
            </a:pPr>
            <a:r>
              <a:rPr lang="en-US" sz="1400" dirty="0">
                <a:solidFill>
                  <a:schemeClr val="tx1">
                    <a:lumMod val="85000"/>
                    <a:lumOff val="15000"/>
                  </a:schemeClr>
                </a:solidFill>
                <a:latin typeface="Calibri" panose="020F0502020204030204"/>
              </a:rPr>
              <a:t>Encourages and improves job performance</a:t>
            </a:r>
          </a:p>
        </p:txBody>
      </p:sp>
      <p:sp>
        <p:nvSpPr>
          <p:cNvPr id="15" name="Rounded Rectangle 8">
            <a:extLst>
              <a:ext uri="{FF2B5EF4-FFF2-40B4-BE49-F238E27FC236}">
                <a16:creationId xmlns:a16="http://schemas.microsoft.com/office/drawing/2014/main" id="{1C4E040F-B199-4B1D-885B-2A16939B67A6}"/>
              </a:ext>
            </a:extLst>
          </p:cNvPr>
          <p:cNvSpPr/>
          <p:nvPr/>
        </p:nvSpPr>
        <p:spPr>
          <a:xfrm>
            <a:off x="4676855" y="4409121"/>
            <a:ext cx="4212076" cy="122053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nSpc>
                <a:spcPct val="114000"/>
              </a:lnSpc>
            </a:pPr>
            <a:r>
              <a:rPr lang="en-US" sz="1400" dirty="0">
                <a:solidFill>
                  <a:schemeClr val="accent2">
                    <a:lumMod val="50000"/>
                  </a:schemeClr>
                </a:solidFill>
              </a:rPr>
              <a:t>“You owe it to yourself. If you’re going to have a career, why not make it the best you can? The journey is incredible, the benefits you reap at a personal level are even more incredible.” </a:t>
            </a:r>
            <a:r>
              <a:rPr lang="en-US" sz="1400" b="1" dirty="0">
                <a:solidFill>
                  <a:schemeClr val="accent2">
                    <a:lumMod val="50000"/>
                  </a:schemeClr>
                </a:solidFill>
              </a:rPr>
              <a:t>— survey of CLMs</a:t>
            </a:r>
          </a:p>
        </p:txBody>
      </p:sp>
    </p:spTree>
    <p:custDataLst>
      <p:tags r:id="rId1"/>
    </p:custDataLst>
    <p:extLst>
      <p:ext uri="{BB962C8B-B14F-4D97-AF65-F5344CB8AC3E}">
        <p14:creationId xmlns:p14="http://schemas.microsoft.com/office/powerpoint/2010/main" val="2014997670"/>
      </p:ext>
    </p:extLst>
  </p:cSld>
  <p:clrMapOvr>
    <a:masterClrMapping/>
  </p:clrMapOvr>
  <mc:AlternateContent xmlns:mc="http://schemas.openxmlformats.org/markup-compatibility/2006" xmlns:p14="http://schemas.microsoft.com/office/powerpoint/2010/main">
    <mc:Choice Requires="p14">
      <p:transition spd="slow" p14:dur="2000" advTm="61281"/>
    </mc:Choice>
    <mc:Fallback xmlns:a16="http://schemas.microsoft.com/office/drawing/2014/main" xmlns:a14="http://schemas.microsoft.com/office/drawing/2010/main" xmlns="">
      <p:transition spd="slow" advTm="612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idx="4294967295"/>
          </p:nvPr>
        </p:nvSpPr>
        <p:spPr>
          <a:xfrm>
            <a:off x="1042193" y="2538741"/>
            <a:ext cx="7059613" cy="3295650"/>
          </a:xfrm>
        </p:spPr>
        <p:txBody>
          <a:bodyPr>
            <a:normAutofit fontScale="92500" lnSpcReduction="10000"/>
          </a:bodyPr>
          <a:lstStyle/>
          <a:p>
            <a:pPr marL="346075" indent="-346075">
              <a:spcBef>
                <a:spcPts val="450"/>
              </a:spcBef>
              <a:buClr>
                <a:schemeClr val="accent4"/>
              </a:buClr>
              <a:buFont typeface="Wingdings" panose="05000000000000000000" pitchFamily="2" charset="2"/>
              <a:buChar char=""/>
            </a:pPr>
            <a:r>
              <a:rPr lang="en-US" sz="2200" dirty="0">
                <a:solidFill>
                  <a:schemeClr val="tx1">
                    <a:lumMod val="85000"/>
                    <a:lumOff val="15000"/>
                  </a:schemeClr>
                </a:solidFill>
              </a:rPr>
              <a:t>CLM outwardly demonstrates your </a:t>
            </a:r>
            <a:r>
              <a:rPr lang="en-US" sz="2200" b="1" dirty="0">
                <a:solidFill>
                  <a:schemeClr val="tx1">
                    <a:lumMod val="85000"/>
                    <a:lumOff val="15000"/>
                  </a:schemeClr>
                </a:solidFill>
              </a:rPr>
              <a:t>personal achievement </a:t>
            </a:r>
            <a:r>
              <a:rPr lang="en-US" sz="2200" dirty="0">
                <a:solidFill>
                  <a:schemeClr val="tx1">
                    <a:lumMod val="85000"/>
                    <a:lumOff val="15000"/>
                  </a:schemeClr>
                </a:solidFill>
              </a:rPr>
              <a:t>and </a:t>
            </a:r>
            <a:r>
              <a:rPr lang="en-US" sz="2200" b="1" dirty="0">
                <a:solidFill>
                  <a:schemeClr val="tx1">
                    <a:lumMod val="85000"/>
                    <a:lumOff val="15000"/>
                  </a:schemeClr>
                </a:solidFill>
              </a:rPr>
              <a:t>professional commitment </a:t>
            </a:r>
            <a:r>
              <a:rPr lang="en-US" sz="2200" dirty="0">
                <a:solidFill>
                  <a:schemeClr val="tx1">
                    <a:lumMod val="85000"/>
                    <a:lumOff val="15000"/>
                  </a:schemeClr>
                </a:solidFill>
              </a:rPr>
              <a:t>to </a:t>
            </a:r>
            <a:r>
              <a:rPr lang="en-US" sz="2200" u="sng" dirty="0">
                <a:solidFill>
                  <a:schemeClr val="tx1">
                    <a:lumMod val="85000"/>
                    <a:lumOff val="15000"/>
                  </a:schemeClr>
                </a:solidFill>
              </a:rPr>
              <a:t>your career</a:t>
            </a:r>
            <a:r>
              <a:rPr lang="en-US" sz="2200" dirty="0">
                <a:solidFill>
                  <a:schemeClr val="tx1">
                    <a:lumMod val="85000"/>
                    <a:lumOff val="15000"/>
                  </a:schemeClr>
                </a:solidFill>
              </a:rPr>
              <a:t> and the </a:t>
            </a:r>
            <a:r>
              <a:rPr lang="en-US" sz="2200" u="sng" dirty="0">
                <a:solidFill>
                  <a:schemeClr val="tx1">
                    <a:lumMod val="85000"/>
                    <a:lumOff val="15000"/>
                  </a:schemeClr>
                </a:solidFill>
              </a:rPr>
              <a:t>legal management profession</a:t>
            </a:r>
            <a:r>
              <a:rPr lang="en-US" sz="2200" dirty="0">
                <a:solidFill>
                  <a:schemeClr val="tx1">
                    <a:lumMod val="85000"/>
                    <a:lumOff val="15000"/>
                  </a:schemeClr>
                </a:solidFill>
              </a:rPr>
              <a:t>.</a:t>
            </a:r>
          </a:p>
          <a:p>
            <a:pPr>
              <a:buClr>
                <a:schemeClr val="accent4"/>
              </a:buClr>
              <a:buFont typeface="Wingdings" panose="05000000000000000000" pitchFamily="2" charset="2"/>
              <a:buChar char=""/>
            </a:pPr>
            <a:endParaRPr lang="en-US" sz="2200" dirty="0">
              <a:solidFill>
                <a:schemeClr val="tx1">
                  <a:lumMod val="85000"/>
                  <a:lumOff val="15000"/>
                </a:schemeClr>
              </a:solidFill>
            </a:endParaRPr>
          </a:p>
          <a:p>
            <a:pPr marL="346075" indent="-346075">
              <a:buClr>
                <a:schemeClr val="accent4"/>
              </a:buClr>
              <a:buFont typeface="Wingdings" panose="05000000000000000000" pitchFamily="2" charset="2"/>
              <a:buChar char=""/>
            </a:pPr>
            <a:r>
              <a:rPr lang="en-US" sz="2200" dirty="0">
                <a:solidFill>
                  <a:schemeClr val="tx1">
                    <a:lumMod val="85000"/>
                    <a:lumOff val="15000"/>
                  </a:schemeClr>
                </a:solidFill>
              </a:rPr>
              <a:t>Demonstrates that you have mastered the knowledge, skills and abilities to operate at a </a:t>
            </a:r>
            <a:r>
              <a:rPr lang="en-US" sz="2200" b="1" dirty="0">
                <a:solidFill>
                  <a:schemeClr val="tx1">
                    <a:lumMod val="85000"/>
                    <a:lumOff val="15000"/>
                  </a:schemeClr>
                </a:solidFill>
              </a:rPr>
              <a:t>high level of expertise </a:t>
            </a:r>
            <a:r>
              <a:rPr lang="en-US" sz="2200" dirty="0">
                <a:solidFill>
                  <a:schemeClr val="tx1">
                    <a:lumMod val="85000"/>
                    <a:lumOff val="15000"/>
                  </a:schemeClr>
                </a:solidFill>
              </a:rPr>
              <a:t>in the field of legal management</a:t>
            </a:r>
          </a:p>
          <a:p>
            <a:pPr marL="346075" indent="-346075">
              <a:buClr>
                <a:schemeClr val="accent4"/>
              </a:buClr>
              <a:buFont typeface="Wingdings" panose="05000000000000000000" pitchFamily="2" charset="2"/>
              <a:buChar char=""/>
            </a:pPr>
            <a:endParaRPr lang="en-US" sz="2200" dirty="0">
              <a:solidFill>
                <a:schemeClr val="tx1">
                  <a:lumMod val="85000"/>
                  <a:lumOff val="15000"/>
                </a:schemeClr>
              </a:solidFill>
            </a:endParaRPr>
          </a:p>
          <a:p>
            <a:pPr marL="346075" indent="-346075">
              <a:buClr>
                <a:schemeClr val="accent4"/>
              </a:buClr>
              <a:buFont typeface="Wingdings" panose="05000000000000000000" pitchFamily="2" charset="2"/>
              <a:buChar char=""/>
            </a:pPr>
            <a:r>
              <a:rPr lang="en-US" sz="2200" dirty="0">
                <a:solidFill>
                  <a:schemeClr val="tx1">
                    <a:lumMod val="85000"/>
                    <a:lumOff val="15000"/>
                  </a:schemeClr>
                </a:solidFill>
              </a:rPr>
              <a:t>Shows the legal and “civilian” world that you have an elevated level of knowledge in areas </a:t>
            </a:r>
            <a:r>
              <a:rPr lang="en-US" sz="2200" b="1" dirty="0">
                <a:solidFill>
                  <a:schemeClr val="tx1">
                    <a:lumMod val="85000"/>
                    <a:lumOff val="15000"/>
                  </a:schemeClr>
                </a:solidFill>
              </a:rPr>
              <a:t>identified as essential to be a legal manager</a:t>
            </a:r>
            <a:endParaRPr lang="en-US" sz="2200" dirty="0">
              <a:solidFill>
                <a:schemeClr val="tx1">
                  <a:lumMod val="85000"/>
                  <a:lumOff val="15000"/>
                </a:schemeClr>
              </a:solidFill>
            </a:endParaRPr>
          </a:p>
          <a:p>
            <a:pPr marL="0" indent="0">
              <a:buNone/>
            </a:pPr>
            <a:endParaRPr lang="en-US" altLang="en-US" b="1" dirty="0">
              <a:latin typeface="Arial" charset="0"/>
              <a:cs typeface="Arial" charset="0"/>
            </a:endParaRPr>
          </a:p>
        </p:txBody>
      </p:sp>
      <p:sp>
        <p:nvSpPr>
          <p:cNvPr id="3" name="TextBox 2"/>
          <p:cNvSpPr txBox="1"/>
          <p:nvPr/>
        </p:nvSpPr>
        <p:spPr>
          <a:xfrm>
            <a:off x="1399734" y="1219551"/>
            <a:ext cx="6344530" cy="1200329"/>
          </a:xfrm>
          <a:prstGeom prst="rect">
            <a:avLst/>
          </a:prstGeom>
          <a:noFill/>
        </p:spPr>
        <p:txBody>
          <a:bodyPr wrap="square" rtlCol="0">
            <a:spAutoFit/>
          </a:bodyPr>
          <a:lstStyle/>
          <a:p>
            <a:pPr algn="ctr"/>
            <a:r>
              <a:rPr lang="en-US" altLang="en-US" sz="3600" b="1" dirty="0">
                <a:solidFill>
                  <a:schemeClr val="accent2">
                    <a:lumMod val="50000"/>
                  </a:schemeClr>
                </a:solidFill>
                <a:latin typeface="+mj-lt"/>
                <a:cs typeface="Arial" charset="0"/>
              </a:rPr>
              <a:t>What Does It Mean to be a Certified Legal Manager?</a:t>
            </a:r>
            <a:endParaRPr lang="en-US" sz="3600" dirty="0">
              <a:solidFill>
                <a:schemeClr val="accent2">
                  <a:lumMod val="50000"/>
                </a:schemeClr>
              </a:solidFill>
            </a:endParaRPr>
          </a:p>
        </p:txBody>
      </p:sp>
      <p:pic>
        <p:nvPicPr>
          <p:cNvPr id="8" name="Picture 7">
            <a:extLst>
              <a:ext uri="{FF2B5EF4-FFF2-40B4-BE49-F238E27FC236}">
                <a16:creationId xmlns:a16="http://schemas.microsoft.com/office/drawing/2014/main" id="{EC6AC0CD-C3DA-4754-B305-72FE9BA35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1836596213"/>
      </p:ext>
    </p:extLst>
  </p:cSld>
  <p:clrMapOvr>
    <a:masterClrMapping/>
  </p:clrMapOvr>
  <mc:AlternateContent xmlns:mc="http://schemas.openxmlformats.org/markup-compatibility/2006" xmlns:p14="http://schemas.microsoft.com/office/powerpoint/2010/main">
    <mc:Choice Requires="p14">
      <p:transition spd="slow" p14:dur="2000" advTm="39559"/>
    </mc:Choice>
    <mc:Fallback xmlns:a14="http://schemas.microsoft.com/office/drawing/2010/main" xmlns:a16="http://schemas.microsoft.com/office/drawing/2014/main" xmlns="">
      <p:transition spd="slow" advTm="3955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5326"/>
            <a:ext cx="9144000" cy="646331"/>
          </a:xfrm>
          <a:prstGeom prst="rect">
            <a:avLst/>
          </a:prstGeom>
          <a:noFill/>
        </p:spPr>
        <p:txBody>
          <a:bodyPr wrap="square" rtlCol="0">
            <a:spAutoFit/>
          </a:bodyPr>
          <a:lstStyle/>
          <a:p>
            <a:pPr algn="ctr"/>
            <a:r>
              <a:rPr lang="en-US" sz="3600" b="1" dirty="0">
                <a:solidFill>
                  <a:schemeClr val="accent2">
                    <a:lumMod val="50000"/>
                  </a:schemeClr>
                </a:solidFill>
                <a:latin typeface="+mj-lt"/>
              </a:rPr>
              <a:t>Test Blueprint</a:t>
            </a:r>
          </a:p>
        </p:txBody>
      </p:sp>
      <p:pic>
        <p:nvPicPr>
          <p:cNvPr id="9" name="Picture 8">
            <a:extLst>
              <a:ext uri="{FF2B5EF4-FFF2-40B4-BE49-F238E27FC236}">
                <a16:creationId xmlns:a16="http://schemas.microsoft.com/office/drawing/2014/main" id="{6D764F27-B5A5-4FC2-B7DB-60EC346BA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a:ln>
            <a:noFill/>
          </a:ln>
        </p:spPr>
      </p:pic>
      <p:sp>
        <p:nvSpPr>
          <p:cNvPr id="3" name="Rectangle: Rounded Corners 2">
            <a:extLst>
              <a:ext uri="{FF2B5EF4-FFF2-40B4-BE49-F238E27FC236}">
                <a16:creationId xmlns:a16="http://schemas.microsoft.com/office/drawing/2014/main" id="{9804829A-79EA-47EF-9ADD-87FD5C503A35}"/>
              </a:ext>
            </a:extLst>
          </p:cNvPr>
          <p:cNvSpPr/>
          <p:nvPr/>
        </p:nvSpPr>
        <p:spPr>
          <a:xfrm>
            <a:off x="614993" y="1601845"/>
            <a:ext cx="1920240" cy="103952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Comprehensive exam: 100 graded questions</a:t>
            </a:r>
          </a:p>
        </p:txBody>
      </p:sp>
      <p:sp>
        <p:nvSpPr>
          <p:cNvPr id="15" name="Rectangle: Rounded Corners 14">
            <a:extLst>
              <a:ext uri="{FF2B5EF4-FFF2-40B4-BE49-F238E27FC236}">
                <a16:creationId xmlns:a16="http://schemas.microsoft.com/office/drawing/2014/main" id="{97ED9A9D-78D3-4E0F-B157-07D4B3E967C7}"/>
              </a:ext>
            </a:extLst>
          </p:cNvPr>
          <p:cNvSpPr/>
          <p:nvPr/>
        </p:nvSpPr>
        <p:spPr>
          <a:xfrm>
            <a:off x="2743122" y="2368774"/>
            <a:ext cx="1920240" cy="1039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main areas </a:t>
            </a:r>
            <a:br>
              <a:rPr lang="en-US" dirty="0"/>
            </a:br>
            <a:r>
              <a:rPr lang="en-US" dirty="0"/>
              <a:t>of content</a:t>
            </a:r>
          </a:p>
        </p:txBody>
      </p:sp>
      <p:sp>
        <p:nvSpPr>
          <p:cNvPr id="16" name="Rectangle: Rounded Corners 15">
            <a:extLst>
              <a:ext uri="{FF2B5EF4-FFF2-40B4-BE49-F238E27FC236}">
                <a16:creationId xmlns:a16="http://schemas.microsoft.com/office/drawing/2014/main" id="{270AB348-A74B-4DDF-882E-E352FAFD8F01}"/>
              </a:ext>
            </a:extLst>
          </p:cNvPr>
          <p:cNvSpPr/>
          <p:nvPr/>
        </p:nvSpPr>
        <p:spPr>
          <a:xfrm>
            <a:off x="614993" y="3184713"/>
            <a:ext cx="1920240" cy="103952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9 subject-</a:t>
            </a:r>
            <a:br>
              <a:rPr lang="en-US" dirty="0"/>
            </a:br>
            <a:r>
              <a:rPr lang="en-US" dirty="0"/>
              <a:t>matter areas</a:t>
            </a:r>
          </a:p>
        </p:txBody>
      </p:sp>
      <p:sp>
        <p:nvSpPr>
          <p:cNvPr id="17" name="Rectangle: Rounded Corners 16">
            <a:extLst>
              <a:ext uri="{FF2B5EF4-FFF2-40B4-BE49-F238E27FC236}">
                <a16:creationId xmlns:a16="http://schemas.microsoft.com/office/drawing/2014/main" id="{6FBE2D93-1DEC-456B-B751-0612B3C372BC}"/>
              </a:ext>
            </a:extLst>
          </p:cNvPr>
          <p:cNvSpPr/>
          <p:nvPr/>
        </p:nvSpPr>
        <p:spPr>
          <a:xfrm>
            <a:off x="2743122" y="4105420"/>
            <a:ext cx="1920240" cy="1039529"/>
          </a:xfrm>
          <a:prstGeom prst="roundRect">
            <a:avLst/>
          </a:prstGeom>
          <a:solidFill>
            <a:schemeClr val="accent4">
              <a:lumMod val="75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 correct </a:t>
            </a:r>
            <a:br>
              <a:rPr lang="en-US" dirty="0"/>
            </a:br>
            <a:r>
              <a:rPr lang="en-US" dirty="0"/>
              <a:t>answer (only)</a:t>
            </a:r>
          </a:p>
        </p:txBody>
      </p:sp>
      <p:sp>
        <p:nvSpPr>
          <p:cNvPr id="18" name="Rectangle: Rounded Corners 17">
            <a:extLst>
              <a:ext uri="{FF2B5EF4-FFF2-40B4-BE49-F238E27FC236}">
                <a16:creationId xmlns:a16="http://schemas.microsoft.com/office/drawing/2014/main" id="{285FACC1-2106-429B-9AAC-CBF1A23D837C}"/>
              </a:ext>
            </a:extLst>
          </p:cNvPr>
          <p:cNvSpPr/>
          <p:nvPr/>
        </p:nvSpPr>
        <p:spPr>
          <a:xfrm>
            <a:off x="612163" y="4940450"/>
            <a:ext cx="1920240" cy="103952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3 distinct distractors </a:t>
            </a:r>
          </a:p>
        </p:txBody>
      </p:sp>
      <p:graphicFrame>
        <p:nvGraphicFramePr>
          <p:cNvPr id="4" name="Table 3">
            <a:extLst>
              <a:ext uri="{FF2B5EF4-FFF2-40B4-BE49-F238E27FC236}">
                <a16:creationId xmlns:a16="http://schemas.microsoft.com/office/drawing/2014/main" id="{8F5C3DC5-AFD3-4B9A-8B1B-6FAB146A700C}"/>
              </a:ext>
            </a:extLst>
          </p:cNvPr>
          <p:cNvGraphicFramePr>
            <a:graphicFrameLocks noGrp="1"/>
          </p:cNvGraphicFramePr>
          <p:nvPr>
            <p:extLst>
              <p:ext uri="{D42A27DB-BD31-4B8C-83A1-F6EECF244321}">
                <p14:modId xmlns:p14="http://schemas.microsoft.com/office/powerpoint/2010/main" val="1904727585"/>
              </p:ext>
            </p:extLst>
          </p:nvPr>
        </p:nvGraphicFramePr>
        <p:xfrm>
          <a:off x="5029763" y="1947075"/>
          <a:ext cx="3746500" cy="2720340"/>
        </p:xfrm>
        <a:graphic>
          <a:graphicData uri="http://schemas.openxmlformats.org/drawingml/2006/table">
            <a:tbl>
              <a:tblPr>
                <a:tableStyleId>{5C22544A-7EE6-4342-B048-85BDC9FD1C3A}</a:tableStyleId>
              </a:tblPr>
              <a:tblGrid>
                <a:gridCol w="354147">
                  <a:extLst>
                    <a:ext uri="{9D8B030D-6E8A-4147-A177-3AD203B41FA5}">
                      <a16:colId xmlns:a16="http://schemas.microsoft.com/office/drawing/2014/main" val="1763667279"/>
                    </a:ext>
                  </a:extLst>
                </a:gridCol>
                <a:gridCol w="3019567">
                  <a:extLst>
                    <a:ext uri="{9D8B030D-6E8A-4147-A177-3AD203B41FA5}">
                      <a16:colId xmlns:a16="http://schemas.microsoft.com/office/drawing/2014/main" val="3878459614"/>
                    </a:ext>
                  </a:extLst>
                </a:gridCol>
                <a:gridCol w="372786">
                  <a:extLst>
                    <a:ext uri="{9D8B030D-6E8A-4147-A177-3AD203B41FA5}">
                      <a16:colId xmlns:a16="http://schemas.microsoft.com/office/drawing/2014/main" val="420000420"/>
                    </a:ext>
                  </a:extLst>
                </a:gridCol>
              </a:tblGrid>
              <a:tr h="182880">
                <a:tc gridSpan="2">
                  <a:txBody>
                    <a:bodyPr/>
                    <a:lstStyle/>
                    <a:p>
                      <a:pPr algn="l" fontAlgn="b"/>
                      <a:r>
                        <a:rPr lang="en-US" sz="1100" u="none" strike="noStrike">
                          <a:effectLst/>
                        </a:rPr>
                        <a:t>Table 1. Current Test Blueprint</a:t>
                      </a:r>
                      <a:endParaRPr lang="en-US"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2188991"/>
                  </a:ext>
                </a:extLst>
              </a:tr>
              <a:tr h="182880">
                <a:tc gridSpan="2">
                  <a:txBody>
                    <a:bodyPr/>
                    <a:lstStyle/>
                    <a:p>
                      <a:pPr algn="l" fontAlgn="b"/>
                      <a:r>
                        <a:rPr lang="en-US" sz="1100" u="none" strike="noStrike">
                          <a:effectLst/>
                        </a:rPr>
                        <a:t>I. Financial Management</a:t>
                      </a:r>
                      <a:endParaRPr lang="en-US"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6470318"/>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 General Accounting (01)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6111002"/>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 Financial Inforation and Analysis (02)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3419090"/>
                  </a:ext>
                </a:extLst>
              </a:tr>
              <a:tr h="182880">
                <a:tc gridSpan="2">
                  <a:txBody>
                    <a:bodyPr/>
                    <a:lstStyle/>
                    <a:p>
                      <a:pPr algn="l" fontAlgn="b"/>
                      <a:r>
                        <a:rPr lang="en-US" sz="1100" u="none" strike="noStrike">
                          <a:effectLst/>
                        </a:rPr>
                        <a:t>II. Human Resources Management</a:t>
                      </a:r>
                      <a:endParaRPr lang="en-US"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89449963"/>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 Employee Selection and Promotion (03)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40328063"/>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 Performance Management and Compensation (04)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67068"/>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C. Organizational Development (05)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268900"/>
                  </a:ext>
                </a:extLst>
              </a:tr>
              <a:tr h="182880">
                <a:tc gridSpan="2">
                  <a:txBody>
                    <a:bodyPr/>
                    <a:lstStyle/>
                    <a:p>
                      <a:pPr algn="l" fontAlgn="b"/>
                      <a:r>
                        <a:rPr lang="en-US" sz="1100" u="none" strike="noStrike">
                          <a:effectLst/>
                        </a:rPr>
                        <a:t>III. Legal Industry/Business Management</a:t>
                      </a:r>
                      <a:endParaRPr lang="en-US"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24257975"/>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 Legal Industry (06)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28559655"/>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 Business Management (07)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820157"/>
                  </a:ext>
                </a:extLst>
              </a:tr>
              <a:tr h="182880">
                <a:tc gridSpan="2">
                  <a:txBody>
                    <a:bodyPr/>
                    <a:lstStyle/>
                    <a:p>
                      <a:pPr algn="l" fontAlgn="b"/>
                      <a:r>
                        <a:rPr lang="en-US" sz="1100" u="none" strike="noStrike">
                          <a:effectLst/>
                        </a:rPr>
                        <a:t>IV. Operations Management</a:t>
                      </a:r>
                      <a:endParaRPr lang="en-US"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7971759"/>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 Technology (08)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2002651"/>
                  </a:ext>
                </a:extLst>
              </a:tr>
              <a:tr h="18288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B. Operations (09)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36847964"/>
                  </a:ext>
                </a:extLst>
              </a:tr>
            </a:tbl>
          </a:graphicData>
        </a:graphic>
      </p:graphicFrame>
    </p:spTree>
    <p:custDataLst>
      <p:tags r:id="rId1"/>
    </p:custDataLst>
    <p:extLst>
      <p:ext uri="{BB962C8B-B14F-4D97-AF65-F5344CB8AC3E}">
        <p14:creationId xmlns:p14="http://schemas.microsoft.com/office/powerpoint/2010/main" val="1864672801"/>
      </p:ext>
    </p:extLst>
  </p:cSld>
  <p:clrMapOvr>
    <a:masterClrMapping/>
  </p:clrMapOvr>
  <mc:AlternateContent xmlns:mc="http://schemas.openxmlformats.org/markup-compatibility/2006" xmlns:p14="http://schemas.microsoft.com/office/powerpoint/2010/main">
    <mc:Choice Requires="p14">
      <p:transition spd="slow" p14:dur="2000" advTm="146756"/>
    </mc:Choice>
    <mc:Fallback xmlns:a14="http://schemas.microsoft.com/office/drawing/2010/main" xmlns:a16="http://schemas.microsoft.com/office/drawing/2014/main" xmlns="">
      <p:transition spd="slow" advTm="1467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lose up of a logo&#10;&#10;Description automatically generated">
            <a:extLst>
              <a:ext uri="{FF2B5EF4-FFF2-40B4-BE49-F238E27FC236}">
                <a16:creationId xmlns:a16="http://schemas.microsoft.com/office/drawing/2014/main" id="{79B9B421-6CC1-4BCE-B2BD-EFDFBF0355B1}"/>
              </a:ext>
            </a:extLst>
          </p:cNvPr>
          <p:cNvPicPr>
            <a:picLocks noChangeAspect="1"/>
          </p:cNvPicPr>
          <p:nvPr/>
        </p:nvPicPr>
        <p:blipFill>
          <a:blip r:embed="rId4"/>
          <a:stretch>
            <a:fillRect/>
          </a:stretch>
        </p:blipFill>
        <p:spPr>
          <a:xfrm>
            <a:off x="-298384" y="1671657"/>
            <a:ext cx="9442384" cy="2274044"/>
          </a:xfrm>
          <a:prstGeom prst="rect">
            <a:avLst/>
          </a:prstGeom>
        </p:spPr>
      </p:pic>
      <p:sp>
        <p:nvSpPr>
          <p:cNvPr id="28" name="TextBox 27">
            <a:extLst>
              <a:ext uri="{FF2B5EF4-FFF2-40B4-BE49-F238E27FC236}">
                <a16:creationId xmlns:a16="http://schemas.microsoft.com/office/drawing/2014/main" id="{A87209A6-DC5D-4813-AED2-B4E1B50E77D3}"/>
              </a:ext>
            </a:extLst>
          </p:cNvPr>
          <p:cNvSpPr txBox="1"/>
          <p:nvPr/>
        </p:nvSpPr>
        <p:spPr>
          <a:xfrm>
            <a:off x="0" y="1025326"/>
            <a:ext cx="9144000" cy="646331"/>
          </a:xfrm>
          <a:prstGeom prst="rect">
            <a:avLst/>
          </a:prstGeom>
          <a:noFill/>
        </p:spPr>
        <p:txBody>
          <a:bodyPr wrap="square" rtlCol="0">
            <a:spAutoFit/>
          </a:bodyPr>
          <a:lstStyle/>
          <a:p>
            <a:pPr algn="ctr"/>
            <a:r>
              <a:rPr lang="en-US" sz="3600" b="1" dirty="0">
                <a:solidFill>
                  <a:schemeClr val="accent2">
                    <a:lumMod val="50000"/>
                  </a:schemeClr>
                </a:solidFill>
                <a:latin typeface="+mj-lt"/>
              </a:rPr>
              <a:t>Applying for the Exam</a:t>
            </a:r>
          </a:p>
        </p:txBody>
      </p:sp>
      <p:sp>
        <p:nvSpPr>
          <p:cNvPr id="5" name="TextBox 4">
            <a:extLst>
              <a:ext uri="{FF2B5EF4-FFF2-40B4-BE49-F238E27FC236}">
                <a16:creationId xmlns:a16="http://schemas.microsoft.com/office/drawing/2014/main" id="{447D5858-C9B7-4812-A22A-A0DCF24B3F6D}"/>
              </a:ext>
            </a:extLst>
          </p:cNvPr>
          <p:cNvSpPr txBox="1"/>
          <p:nvPr/>
        </p:nvSpPr>
        <p:spPr>
          <a:xfrm>
            <a:off x="0" y="3996942"/>
            <a:ext cx="9144000" cy="646331"/>
          </a:xfrm>
          <a:prstGeom prst="rect">
            <a:avLst/>
          </a:prstGeom>
          <a:noFill/>
        </p:spPr>
        <p:txBody>
          <a:bodyPr wrap="square" rtlCol="0">
            <a:spAutoFit/>
          </a:bodyPr>
          <a:lstStyle/>
          <a:p>
            <a:pPr algn="ctr"/>
            <a:r>
              <a:rPr lang="en-US" sz="3600" b="1" dirty="0">
                <a:solidFill>
                  <a:schemeClr val="accent2">
                    <a:lumMod val="50000"/>
                  </a:schemeClr>
                </a:solidFill>
                <a:latin typeface="+mj-lt"/>
              </a:rPr>
              <a:t>To Become Certified, You Must: </a:t>
            </a:r>
          </a:p>
        </p:txBody>
      </p:sp>
      <p:sp>
        <p:nvSpPr>
          <p:cNvPr id="9" name="Flowchart: Delay 8">
            <a:extLst>
              <a:ext uri="{FF2B5EF4-FFF2-40B4-BE49-F238E27FC236}">
                <a16:creationId xmlns:a16="http://schemas.microsoft.com/office/drawing/2014/main" id="{9878EF31-3A16-45FC-95A1-7A38278E9C07}"/>
              </a:ext>
            </a:extLst>
          </p:cNvPr>
          <p:cNvSpPr/>
          <p:nvPr/>
        </p:nvSpPr>
        <p:spPr>
          <a:xfrm>
            <a:off x="1607075" y="4628799"/>
            <a:ext cx="1918934" cy="1776188"/>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Meet the eligibility requirements in four areas: </a:t>
            </a:r>
          </a:p>
          <a:p>
            <a:pPr marL="285750" indent="-285750">
              <a:buFont typeface="Arial" panose="020B0604020202020204" pitchFamily="34" charset="0"/>
              <a:buChar char="•"/>
            </a:pPr>
            <a:r>
              <a:rPr lang="en-US" sz="1400" dirty="0"/>
              <a:t>Experience</a:t>
            </a:r>
          </a:p>
          <a:p>
            <a:pPr marL="285750" indent="-285750">
              <a:buFont typeface="Arial" panose="020B0604020202020204" pitchFamily="34" charset="0"/>
              <a:buChar char="•"/>
            </a:pPr>
            <a:r>
              <a:rPr lang="en-US" sz="1400" dirty="0"/>
              <a:t>Employment</a:t>
            </a:r>
          </a:p>
          <a:p>
            <a:pPr marL="285750" indent="-285750">
              <a:buFont typeface="Arial" panose="020B0604020202020204" pitchFamily="34" charset="0"/>
              <a:buChar char="•"/>
            </a:pPr>
            <a:r>
              <a:rPr lang="en-US" sz="1400" dirty="0"/>
              <a:t>Education</a:t>
            </a:r>
          </a:p>
          <a:p>
            <a:pPr marL="285750" indent="-285750">
              <a:buFont typeface="Arial" panose="020B0604020202020204" pitchFamily="34" charset="0"/>
              <a:buChar char="•"/>
            </a:pPr>
            <a:r>
              <a:rPr lang="en-US" sz="1400" dirty="0"/>
              <a:t>Ethics</a:t>
            </a:r>
          </a:p>
        </p:txBody>
      </p:sp>
      <p:sp>
        <p:nvSpPr>
          <p:cNvPr id="14" name="Flowchart: Delay 13">
            <a:extLst>
              <a:ext uri="{FF2B5EF4-FFF2-40B4-BE49-F238E27FC236}">
                <a16:creationId xmlns:a16="http://schemas.microsoft.com/office/drawing/2014/main" id="{5F1B1AB9-2EEA-4C9F-8A96-90150BF43AD9}"/>
              </a:ext>
            </a:extLst>
          </p:cNvPr>
          <p:cNvSpPr/>
          <p:nvPr/>
        </p:nvSpPr>
        <p:spPr>
          <a:xfrm>
            <a:off x="3759182" y="4643273"/>
            <a:ext cx="1918934" cy="1776188"/>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Pay the </a:t>
            </a:r>
          </a:p>
          <a:p>
            <a:pPr algn="ctr"/>
            <a:r>
              <a:rPr lang="en-US" dirty="0"/>
              <a:t>related fees</a:t>
            </a:r>
          </a:p>
        </p:txBody>
      </p:sp>
      <p:sp>
        <p:nvSpPr>
          <p:cNvPr id="15" name="Flowchart: Delay 14">
            <a:extLst>
              <a:ext uri="{FF2B5EF4-FFF2-40B4-BE49-F238E27FC236}">
                <a16:creationId xmlns:a16="http://schemas.microsoft.com/office/drawing/2014/main" id="{AACAF651-6C98-40BC-9FBE-B393D556B574}"/>
              </a:ext>
            </a:extLst>
          </p:cNvPr>
          <p:cNvSpPr/>
          <p:nvPr/>
        </p:nvSpPr>
        <p:spPr>
          <a:xfrm>
            <a:off x="5911289" y="4643273"/>
            <a:ext cx="1918934" cy="1776188"/>
          </a:xfrm>
          <a:prstGeom prst="flowChartDelay">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 the certification examination  </a:t>
            </a:r>
          </a:p>
        </p:txBody>
      </p:sp>
    </p:spTree>
    <p:custDataLst>
      <p:tags r:id="rId1"/>
    </p:custDataLst>
    <p:extLst>
      <p:ext uri="{BB962C8B-B14F-4D97-AF65-F5344CB8AC3E}">
        <p14:creationId xmlns:p14="http://schemas.microsoft.com/office/powerpoint/2010/main" val="197148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7A41E44A-AADA-4BA6-ABD4-9E5DBA702DB4}"/>
              </a:ext>
            </a:extLst>
          </p:cNvPr>
          <p:cNvGraphicFramePr>
            <a:graphicFrameLocks noGrp="1"/>
          </p:cNvGraphicFramePr>
          <p:nvPr>
            <p:ph idx="4294967295"/>
            <p:extLst>
              <p:ext uri="{D42A27DB-BD31-4B8C-83A1-F6EECF244321}">
                <p14:modId xmlns:p14="http://schemas.microsoft.com/office/powerpoint/2010/main" val="567127006"/>
              </p:ext>
            </p:extLst>
          </p:nvPr>
        </p:nvGraphicFramePr>
        <p:xfrm>
          <a:off x="419878" y="1891426"/>
          <a:ext cx="8360228" cy="4579771"/>
        </p:xfrm>
        <a:graphic>
          <a:graphicData uri="http://schemas.openxmlformats.org/drawingml/2006/table">
            <a:tbl>
              <a:tblPr firstRow="1" bandRow="1">
                <a:tableStyleId>{5C22544A-7EE6-4342-B048-85BDC9FD1C3A}</a:tableStyleId>
              </a:tblPr>
              <a:tblGrid>
                <a:gridCol w="2090057">
                  <a:extLst>
                    <a:ext uri="{9D8B030D-6E8A-4147-A177-3AD203B41FA5}">
                      <a16:colId xmlns:a16="http://schemas.microsoft.com/office/drawing/2014/main" val="3743210015"/>
                    </a:ext>
                  </a:extLst>
                </a:gridCol>
                <a:gridCol w="2090057">
                  <a:extLst>
                    <a:ext uri="{9D8B030D-6E8A-4147-A177-3AD203B41FA5}">
                      <a16:colId xmlns:a16="http://schemas.microsoft.com/office/drawing/2014/main" val="2687228721"/>
                    </a:ext>
                  </a:extLst>
                </a:gridCol>
                <a:gridCol w="2090057">
                  <a:extLst>
                    <a:ext uri="{9D8B030D-6E8A-4147-A177-3AD203B41FA5}">
                      <a16:colId xmlns:a16="http://schemas.microsoft.com/office/drawing/2014/main" val="838291572"/>
                    </a:ext>
                  </a:extLst>
                </a:gridCol>
                <a:gridCol w="2090057">
                  <a:extLst>
                    <a:ext uri="{9D8B030D-6E8A-4147-A177-3AD203B41FA5}">
                      <a16:colId xmlns:a16="http://schemas.microsoft.com/office/drawing/2014/main" val="1668770319"/>
                    </a:ext>
                  </a:extLst>
                </a:gridCol>
              </a:tblGrid>
              <a:tr h="332685">
                <a:tc>
                  <a:txBody>
                    <a:bodyPr/>
                    <a:lstStyle/>
                    <a:p>
                      <a:r>
                        <a:rPr lang="en-US" dirty="0"/>
                        <a:t>Experience</a:t>
                      </a:r>
                    </a:p>
                  </a:txBody>
                  <a:tcPr/>
                </a:tc>
                <a:tc>
                  <a:txBody>
                    <a:bodyPr/>
                    <a:lstStyle/>
                    <a:p>
                      <a:r>
                        <a:rPr lang="en-US" dirty="0"/>
                        <a:t>Employment</a:t>
                      </a:r>
                    </a:p>
                  </a:txBody>
                  <a:tcPr/>
                </a:tc>
                <a:tc>
                  <a:txBody>
                    <a:bodyPr/>
                    <a:lstStyle/>
                    <a:p>
                      <a:r>
                        <a:rPr lang="en-US" dirty="0"/>
                        <a:t>Education</a:t>
                      </a:r>
                    </a:p>
                  </a:txBody>
                  <a:tcPr/>
                </a:tc>
                <a:tc>
                  <a:txBody>
                    <a:bodyPr/>
                    <a:lstStyle/>
                    <a:p>
                      <a:r>
                        <a:rPr lang="en-US" dirty="0"/>
                        <a:t>Ethics</a:t>
                      </a:r>
                    </a:p>
                  </a:txBody>
                  <a:tcPr/>
                </a:tc>
                <a:extLst>
                  <a:ext uri="{0D108BD9-81ED-4DB2-BD59-A6C34878D82A}">
                    <a16:rowId xmlns:a16="http://schemas.microsoft.com/office/drawing/2014/main" val="985019565"/>
                  </a:ext>
                </a:extLst>
              </a:tr>
              <a:tr h="4214011">
                <a:tc>
                  <a:txBody>
                    <a:bodyPr/>
                    <a:lstStyle/>
                    <a:p>
                      <a:r>
                        <a:rPr lang="en-US" sz="1400" dirty="0">
                          <a:solidFill>
                            <a:schemeClr val="tx1">
                              <a:lumMod val="85000"/>
                              <a:lumOff val="15000"/>
                            </a:schemeClr>
                          </a:solidFill>
                        </a:rPr>
                        <a:t>Principal administrators need to have three years of experience as an exempt-level principal administrator or a branch office manager of a law firm or law office. </a:t>
                      </a:r>
                    </a:p>
                    <a:p>
                      <a:endParaRPr lang="en-US" sz="1400" dirty="0">
                        <a:solidFill>
                          <a:schemeClr val="tx1">
                            <a:lumMod val="85000"/>
                            <a:lumOff val="15000"/>
                          </a:schemeClr>
                        </a:solidFill>
                      </a:endParaRPr>
                    </a:p>
                    <a:p>
                      <a:r>
                        <a:rPr lang="en-US" sz="1400" dirty="0">
                          <a:solidFill>
                            <a:schemeClr val="tx1">
                              <a:lumMod val="85000"/>
                              <a:lumOff val="15000"/>
                            </a:schemeClr>
                          </a:solidFill>
                        </a:rPr>
                        <a:t>Functional specialists need to have three years of experience in a supervisory position.</a:t>
                      </a:r>
                    </a:p>
                  </a:txBody>
                  <a:tcPr/>
                </a:tc>
                <a:tc>
                  <a:txBody>
                    <a:bodyPr/>
                    <a:lstStyle/>
                    <a:p>
                      <a:r>
                        <a:rPr lang="en-US" sz="1400" dirty="0">
                          <a:solidFill>
                            <a:schemeClr val="tx1">
                              <a:lumMod val="85000"/>
                              <a:lumOff val="15000"/>
                            </a:schemeClr>
                          </a:solidFill>
                        </a:rPr>
                        <a:t>You must, as of the date of application or within the immediately preceding 24 months, be employed full time by a:</a:t>
                      </a:r>
                      <a:br>
                        <a:rPr lang="en-US" sz="1400" dirty="0">
                          <a:solidFill>
                            <a:schemeClr val="tx1">
                              <a:lumMod val="85000"/>
                              <a:lumOff val="15000"/>
                            </a:schemeClr>
                          </a:solidFill>
                        </a:rPr>
                      </a:br>
                      <a:endParaRPr lang="en-US" sz="1400" dirty="0">
                        <a:solidFill>
                          <a:schemeClr val="tx1">
                            <a:lumMod val="85000"/>
                            <a:lumOff val="15000"/>
                          </a:schemeClr>
                        </a:solidFill>
                      </a:endParaRPr>
                    </a:p>
                    <a:p>
                      <a:pPr marL="285750" indent="-285750">
                        <a:buFont typeface="Arial" panose="020B0604020202020204" pitchFamily="34" charset="0"/>
                        <a:buChar char="•"/>
                      </a:pPr>
                      <a:r>
                        <a:rPr lang="en-US" sz="1400" dirty="0">
                          <a:solidFill>
                            <a:schemeClr val="tx1">
                              <a:lumMod val="85000"/>
                              <a:lumOff val="15000"/>
                            </a:schemeClr>
                          </a:solidFill>
                        </a:rPr>
                        <a:t>Private law firm</a:t>
                      </a:r>
                    </a:p>
                    <a:p>
                      <a:pPr marL="285750" indent="-285750">
                        <a:buFont typeface="Arial" panose="020B0604020202020204" pitchFamily="34" charset="0"/>
                        <a:buChar char="•"/>
                      </a:pPr>
                      <a:r>
                        <a:rPr lang="en-US" sz="1400" dirty="0">
                          <a:solidFill>
                            <a:schemeClr val="tx1">
                              <a:lumMod val="85000"/>
                              <a:lumOff val="15000"/>
                            </a:schemeClr>
                          </a:solidFill>
                        </a:rPr>
                        <a:t>Legal clinic</a:t>
                      </a:r>
                    </a:p>
                    <a:p>
                      <a:pPr marL="285750" indent="-285750">
                        <a:buFont typeface="Arial" panose="020B0604020202020204" pitchFamily="34" charset="0"/>
                        <a:buChar char="•"/>
                      </a:pPr>
                      <a:r>
                        <a:rPr lang="en-US" sz="1400" dirty="0">
                          <a:solidFill>
                            <a:schemeClr val="tx1">
                              <a:lumMod val="85000"/>
                              <a:lumOff val="15000"/>
                            </a:schemeClr>
                          </a:solidFill>
                        </a:rPr>
                        <a:t>Governmental agency</a:t>
                      </a:r>
                    </a:p>
                    <a:p>
                      <a:pPr marL="285750" indent="-285750">
                        <a:buFont typeface="Arial" panose="020B0604020202020204" pitchFamily="34" charset="0"/>
                        <a:buChar char="•"/>
                      </a:pPr>
                      <a:r>
                        <a:rPr lang="en-US" sz="1400" dirty="0">
                          <a:solidFill>
                            <a:schemeClr val="tx1">
                              <a:lumMod val="85000"/>
                              <a:lumOff val="15000"/>
                            </a:schemeClr>
                          </a:solidFill>
                        </a:rPr>
                        <a:t>Corporate legal department</a:t>
                      </a:r>
                    </a:p>
                    <a:p>
                      <a:pPr marL="285750" indent="-285750">
                        <a:buFont typeface="Arial" panose="020B0604020202020204" pitchFamily="34" charset="0"/>
                        <a:buChar char="•"/>
                      </a:pPr>
                      <a:r>
                        <a:rPr lang="en-US" sz="1400" dirty="0">
                          <a:solidFill>
                            <a:schemeClr val="tx1">
                              <a:lumMod val="85000"/>
                              <a:lumOff val="15000"/>
                            </a:schemeClr>
                          </a:solidFill>
                        </a:rPr>
                        <a:t>Court system</a:t>
                      </a:r>
                    </a:p>
                    <a:p>
                      <a:endParaRPr lang="en-US" dirty="0">
                        <a:solidFill>
                          <a:schemeClr val="tx1">
                            <a:lumMod val="85000"/>
                            <a:lumOff val="15000"/>
                          </a:schemeClr>
                        </a:solidFill>
                      </a:endParaRPr>
                    </a:p>
                  </a:txBody>
                  <a:tcPr/>
                </a:tc>
                <a:tc>
                  <a:txBody>
                    <a:bodyPr/>
                    <a:lstStyle/>
                    <a:p>
                      <a:r>
                        <a:rPr lang="en-US" sz="1400" dirty="0">
                          <a:solidFill>
                            <a:schemeClr val="tx1">
                              <a:lumMod val="85000"/>
                              <a:lumOff val="15000"/>
                            </a:schemeClr>
                          </a:solidFill>
                        </a:rPr>
                        <a:t>All candidates must have completed at least 120 minutes of course work in each of five required management categories within 24 months prior to application. </a:t>
                      </a:r>
                    </a:p>
                    <a:p>
                      <a:endParaRPr lang="en-US" sz="1400" dirty="0">
                        <a:solidFill>
                          <a:schemeClr val="tx1">
                            <a:lumMod val="85000"/>
                            <a:lumOff val="15000"/>
                          </a:schemeClr>
                        </a:solidFill>
                      </a:endParaRPr>
                    </a:p>
                    <a:p>
                      <a:r>
                        <a:rPr lang="en-US" sz="1400" dirty="0">
                          <a:solidFill>
                            <a:schemeClr val="tx1">
                              <a:lumMod val="85000"/>
                              <a:lumOff val="15000"/>
                            </a:schemeClr>
                          </a:solidFill>
                        </a:rPr>
                        <a:t>Course work may include:</a:t>
                      </a:r>
                    </a:p>
                    <a:p>
                      <a:pPr marL="285750" indent="-285750">
                        <a:buFont typeface="Arial" panose="020B0604020202020204" pitchFamily="34" charset="0"/>
                        <a:buChar char="•"/>
                      </a:pPr>
                      <a:r>
                        <a:rPr lang="en-US" sz="1400" dirty="0">
                          <a:solidFill>
                            <a:schemeClr val="tx1">
                              <a:lumMod val="85000"/>
                              <a:lumOff val="15000"/>
                            </a:schemeClr>
                          </a:solidFill>
                        </a:rPr>
                        <a:t>College or university classes</a:t>
                      </a:r>
                    </a:p>
                    <a:p>
                      <a:pPr marL="285750" indent="-285750">
                        <a:buFont typeface="Arial" panose="020B0604020202020204" pitchFamily="34" charset="0"/>
                        <a:buChar char="•"/>
                      </a:pPr>
                      <a:r>
                        <a:rPr lang="en-US" sz="1400" dirty="0">
                          <a:solidFill>
                            <a:schemeClr val="tx1">
                              <a:lumMod val="85000"/>
                              <a:lumOff val="15000"/>
                            </a:schemeClr>
                          </a:solidFill>
                        </a:rPr>
                        <a:t>Workshops </a:t>
                      </a:r>
                    </a:p>
                    <a:p>
                      <a:pPr marL="285750" indent="-285750">
                        <a:buFont typeface="Arial" panose="020B0604020202020204" pitchFamily="34" charset="0"/>
                        <a:buChar char="•"/>
                      </a:pPr>
                      <a:r>
                        <a:rPr lang="en-US" sz="1400" dirty="0">
                          <a:solidFill>
                            <a:schemeClr val="tx1">
                              <a:lumMod val="85000"/>
                              <a:lumOff val="15000"/>
                            </a:schemeClr>
                          </a:solidFill>
                        </a:rPr>
                        <a:t>Webinars </a:t>
                      </a:r>
                    </a:p>
                    <a:p>
                      <a:pPr marL="285750" indent="-285750">
                        <a:buFont typeface="Arial" panose="020B0604020202020204" pitchFamily="34" charset="0"/>
                        <a:buChar char="•"/>
                      </a:pPr>
                      <a:r>
                        <a:rPr lang="en-US" sz="1400" dirty="0">
                          <a:solidFill>
                            <a:schemeClr val="tx1">
                              <a:lumMod val="85000"/>
                              <a:lumOff val="15000"/>
                            </a:schemeClr>
                          </a:solidFill>
                        </a:rPr>
                        <a:t>Conference programs offered by ALA, law-related associations and other professional associations</a:t>
                      </a:r>
                      <a:endParaRPr lang="en-US" dirty="0">
                        <a:solidFill>
                          <a:schemeClr val="tx1">
                            <a:lumMod val="85000"/>
                            <a:lumOff val="15000"/>
                          </a:schemeClr>
                        </a:solidFill>
                      </a:endParaRPr>
                    </a:p>
                  </a:txBody>
                  <a:tcPr/>
                </a:tc>
                <a:tc>
                  <a:txBody>
                    <a:bodyPr/>
                    <a:lstStyle/>
                    <a:p>
                      <a:r>
                        <a:rPr lang="en-US" sz="1400" dirty="0">
                          <a:solidFill>
                            <a:schemeClr val="tx1">
                              <a:lumMod val="75000"/>
                              <a:lumOff val="25000"/>
                            </a:schemeClr>
                          </a:solidFill>
                        </a:rPr>
                        <a:t>Participants will be required to affirm in writing that they endorse the ALA Code of Professional Responsibility. </a:t>
                      </a:r>
                    </a:p>
                  </a:txBody>
                  <a:tcPr/>
                </a:tc>
                <a:extLst>
                  <a:ext uri="{0D108BD9-81ED-4DB2-BD59-A6C34878D82A}">
                    <a16:rowId xmlns:a16="http://schemas.microsoft.com/office/drawing/2014/main" val="303382437"/>
                  </a:ext>
                </a:extLst>
              </a:tr>
            </a:tbl>
          </a:graphicData>
        </a:graphic>
      </p:graphicFrame>
      <p:sp>
        <p:nvSpPr>
          <p:cNvPr id="3" name="TextBox 2"/>
          <p:cNvSpPr txBox="1"/>
          <p:nvPr/>
        </p:nvSpPr>
        <p:spPr>
          <a:xfrm>
            <a:off x="993780" y="1107583"/>
            <a:ext cx="7156437" cy="646331"/>
          </a:xfrm>
          <a:prstGeom prst="rect">
            <a:avLst/>
          </a:prstGeom>
          <a:noFill/>
        </p:spPr>
        <p:txBody>
          <a:bodyPr wrap="square" rtlCol="0">
            <a:spAutoFit/>
          </a:bodyPr>
          <a:lstStyle/>
          <a:p>
            <a:pPr algn="ctr"/>
            <a:r>
              <a:rPr lang="en-US" altLang="en-US" sz="3600" b="1" dirty="0">
                <a:solidFill>
                  <a:schemeClr val="accent2">
                    <a:lumMod val="50000"/>
                  </a:schemeClr>
                </a:solidFill>
                <a:latin typeface="+mj-lt"/>
                <a:cs typeface="Arial" charset="0"/>
              </a:rPr>
              <a:t>What Are the Eligibility Requirements?</a:t>
            </a:r>
            <a:endParaRPr lang="en-US" sz="3600" dirty="0">
              <a:solidFill>
                <a:schemeClr val="accent2">
                  <a:lumMod val="50000"/>
                </a:schemeClr>
              </a:solidFill>
            </a:endParaRPr>
          </a:p>
        </p:txBody>
      </p:sp>
    </p:spTree>
    <p:custDataLst>
      <p:tags r:id="rId1"/>
    </p:custDataLst>
    <p:extLst>
      <p:ext uri="{BB962C8B-B14F-4D97-AF65-F5344CB8AC3E}">
        <p14:creationId xmlns:p14="http://schemas.microsoft.com/office/powerpoint/2010/main" val="3627444488"/>
      </p:ext>
    </p:extLst>
  </p:cSld>
  <p:clrMapOvr>
    <a:masterClrMapping/>
  </p:clrMapOvr>
  <mc:AlternateContent xmlns:mc="http://schemas.openxmlformats.org/markup-compatibility/2006" xmlns:p14="http://schemas.microsoft.com/office/powerpoint/2010/main">
    <mc:Choice Requires="p14">
      <p:transition spd="slow" p14:dur="2000" advTm="39559"/>
    </mc:Choice>
    <mc:Fallback xmlns="">
      <p:transition spd="slow" advTm="3955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D8459-6805-40C0-A561-CC21266F1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
        <p:nvSpPr>
          <p:cNvPr id="28" name="TextBox 27">
            <a:extLst>
              <a:ext uri="{FF2B5EF4-FFF2-40B4-BE49-F238E27FC236}">
                <a16:creationId xmlns:a16="http://schemas.microsoft.com/office/drawing/2014/main" id="{A87209A6-DC5D-4813-AED2-B4E1B50E77D3}"/>
              </a:ext>
            </a:extLst>
          </p:cNvPr>
          <p:cNvSpPr txBox="1"/>
          <p:nvPr/>
        </p:nvSpPr>
        <p:spPr>
          <a:xfrm>
            <a:off x="0" y="1191327"/>
            <a:ext cx="9144000" cy="646331"/>
          </a:xfrm>
          <a:prstGeom prst="rect">
            <a:avLst/>
          </a:prstGeom>
          <a:noFill/>
        </p:spPr>
        <p:txBody>
          <a:bodyPr wrap="square" rtlCol="0">
            <a:spAutoFit/>
          </a:bodyPr>
          <a:lstStyle/>
          <a:p>
            <a:pPr algn="ctr"/>
            <a:r>
              <a:rPr lang="en-US" sz="3600" b="1" dirty="0">
                <a:solidFill>
                  <a:schemeClr val="accent2">
                    <a:lumMod val="50000"/>
                  </a:schemeClr>
                </a:solidFill>
                <a:latin typeface="+mj-lt"/>
              </a:rPr>
              <a:t>Requirements for Becoming Certified</a:t>
            </a:r>
          </a:p>
        </p:txBody>
      </p:sp>
      <p:sp>
        <p:nvSpPr>
          <p:cNvPr id="7" name="Rectangle 6">
            <a:extLst>
              <a:ext uri="{FF2B5EF4-FFF2-40B4-BE49-F238E27FC236}">
                <a16:creationId xmlns:a16="http://schemas.microsoft.com/office/drawing/2014/main" id="{1E9F7774-B70F-4E28-9840-9CD2B902A083}"/>
              </a:ext>
            </a:extLst>
          </p:cNvPr>
          <p:cNvSpPr/>
          <p:nvPr/>
        </p:nvSpPr>
        <p:spPr>
          <a:xfrm>
            <a:off x="668347" y="2031011"/>
            <a:ext cx="3663672" cy="442762"/>
          </a:xfrm>
          <a:prstGeom prst="rect">
            <a:avLst/>
          </a:prstGeom>
          <a:solidFill>
            <a:schemeClr val="accent3">
              <a:lumMod val="75000"/>
            </a:schemeClr>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Principal Administrator 	</a:t>
            </a:r>
          </a:p>
        </p:txBody>
      </p:sp>
      <p:sp>
        <p:nvSpPr>
          <p:cNvPr id="11" name="Rectangle 10">
            <a:extLst>
              <a:ext uri="{FF2B5EF4-FFF2-40B4-BE49-F238E27FC236}">
                <a16:creationId xmlns:a16="http://schemas.microsoft.com/office/drawing/2014/main" id="{E465C08C-B711-458E-AB61-F9948BAA49EE}"/>
              </a:ext>
            </a:extLst>
          </p:cNvPr>
          <p:cNvSpPr/>
          <p:nvPr/>
        </p:nvSpPr>
        <p:spPr>
          <a:xfrm>
            <a:off x="4381592" y="2030890"/>
            <a:ext cx="3665124" cy="442762"/>
          </a:xfrm>
          <a:prstGeom prst="rect">
            <a:avLst/>
          </a:prstGeom>
          <a:solidFill>
            <a:schemeClr val="accent3">
              <a:lumMod val="75000"/>
            </a:schemeClr>
          </a:soli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Functional Specialist </a:t>
            </a:r>
          </a:p>
        </p:txBody>
      </p:sp>
      <p:sp>
        <p:nvSpPr>
          <p:cNvPr id="10" name="Arrow: Chevron 9">
            <a:extLst>
              <a:ext uri="{FF2B5EF4-FFF2-40B4-BE49-F238E27FC236}">
                <a16:creationId xmlns:a16="http://schemas.microsoft.com/office/drawing/2014/main" id="{7567B3D5-7485-47DF-A2CE-471A6B5C15C8}"/>
              </a:ext>
            </a:extLst>
          </p:cNvPr>
          <p:cNvSpPr/>
          <p:nvPr/>
        </p:nvSpPr>
        <p:spPr>
          <a:xfrm>
            <a:off x="668346" y="2658011"/>
            <a:ext cx="3663672" cy="44276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solidFill>
                <a:schemeClr val="tx1"/>
              </a:solidFill>
            </a:endParaRPr>
          </a:p>
        </p:txBody>
      </p:sp>
      <p:sp>
        <p:nvSpPr>
          <p:cNvPr id="15" name="Arrow: Chevron 14">
            <a:extLst>
              <a:ext uri="{FF2B5EF4-FFF2-40B4-BE49-F238E27FC236}">
                <a16:creationId xmlns:a16="http://schemas.microsoft.com/office/drawing/2014/main" id="{2E31934C-B62C-4162-B08F-9BBEF92D6068}"/>
              </a:ext>
            </a:extLst>
          </p:cNvPr>
          <p:cNvSpPr/>
          <p:nvPr/>
        </p:nvSpPr>
        <p:spPr>
          <a:xfrm>
            <a:off x="668347" y="3219430"/>
            <a:ext cx="7378371" cy="4427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2" name="Rectangle 11">
            <a:extLst>
              <a:ext uri="{FF2B5EF4-FFF2-40B4-BE49-F238E27FC236}">
                <a16:creationId xmlns:a16="http://schemas.microsoft.com/office/drawing/2014/main" id="{9B2F24CE-B42C-4AE9-9322-D8EA157C0821}"/>
              </a:ext>
            </a:extLst>
          </p:cNvPr>
          <p:cNvSpPr/>
          <p:nvPr/>
        </p:nvSpPr>
        <p:spPr>
          <a:xfrm>
            <a:off x="2271268" y="3194461"/>
            <a:ext cx="4220655" cy="523220"/>
          </a:xfrm>
          <a:prstGeom prst="rect">
            <a:avLst/>
          </a:prstGeom>
        </p:spPr>
        <p:txBody>
          <a:bodyPr wrap="square">
            <a:spAutoFit/>
          </a:bodyPr>
          <a:lstStyle/>
          <a:p>
            <a:pPr algn="ctr"/>
            <a:r>
              <a:rPr lang="en-US" sz="1400" dirty="0">
                <a:solidFill>
                  <a:schemeClr val="bg1"/>
                </a:solidFill>
                <a:latin typeface="+mn-lt"/>
              </a:rPr>
              <a:t>Full-time employment managing a legal organization within 24 months of the date of application</a:t>
            </a:r>
          </a:p>
        </p:txBody>
      </p:sp>
      <p:sp>
        <p:nvSpPr>
          <p:cNvPr id="13" name="Rectangle 12">
            <a:extLst>
              <a:ext uri="{FF2B5EF4-FFF2-40B4-BE49-F238E27FC236}">
                <a16:creationId xmlns:a16="http://schemas.microsoft.com/office/drawing/2014/main" id="{8C01BE62-A9A0-4796-8C9A-B967FB58738D}"/>
              </a:ext>
            </a:extLst>
          </p:cNvPr>
          <p:cNvSpPr/>
          <p:nvPr/>
        </p:nvSpPr>
        <p:spPr>
          <a:xfrm>
            <a:off x="725474" y="2627749"/>
            <a:ext cx="3549415" cy="523220"/>
          </a:xfrm>
          <a:prstGeom prst="rect">
            <a:avLst/>
          </a:prstGeom>
        </p:spPr>
        <p:txBody>
          <a:bodyPr wrap="square">
            <a:spAutoFit/>
          </a:bodyPr>
          <a:lstStyle/>
          <a:p>
            <a:pPr algn="ctr"/>
            <a:r>
              <a:rPr lang="en-US" sz="1400" dirty="0">
                <a:solidFill>
                  <a:schemeClr val="bg1"/>
                </a:solidFill>
                <a:latin typeface="+mn-lt"/>
              </a:rPr>
              <a:t>3 years full-time as a principal or </a:t>
            </a:r>
          </a:p>
          <a:p>
            <a:pPr algn="ctr"/>
            <a:r>
              <a:rPr lang="en-US" sz="1400" dirty="0">
                <a:solidFill>
                  <a:schemeClr val="bg1"/>
                </a:solidFill>
                <a:latin typeface="+mn-lt"/>
              </a:rPr>
              <a:t>branch office manager</a:t>
            </a:r>
          </a:p>
        </p:txBody>
      </p:sp>
      <p:sp>
        <p:nvSpPr>
          <p:cNvPr id="17" name="Arrow: Chevron 16">
            <a:extLst>
              <a:ext uri="{FF2B5EF4-FFF2-40B4-BE49-F238E27FC236}">
                <a16:creationId xmlns:a16="http://schemas.microsoft.com/office/drawing/2014/main" id="{5282A47E-41B5-4532-9C99-93AEA243520E}"/>
              </a:ext>
            </a:extLst>
          </p:cNvPr>
          <p:cNvSpPr/>
          <p:nvPr/>
        </p:nvSpPr>
        <p:spPr>
          <a:xfrm>
            <a:off x="4381593" y="2658011"/>
            <a:ext cx="3665123" cy="442762"/>
          </a:xfrm>
          <a:prstGeom prst="chevr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solidFill>
                <a:schemeClr val="tx1"/>
              </a:solidFill>
            </a:endParaRPr>
          </a:p>
        </p:txBody>
      </p:sp>
      <p:sp>
        <p:nvSpPr>
          <p:cNvPr id="18" name="Rectangle 17">
            <a:extLst>
              <a:ext uri="{FF2B5EF4-FFF2-40B4-BE49-F238E27FC236}">
                <a16:creationId xmlns:a16="http://schemas.microsoft.com/office/drawing/2014/main" id="{D7543EB4-ED41-43DD-BCE8-E5B6385B4EDA}"/>
              </a:ext>
            </a:extLst>
          </p:cNvPr>
          <p:cNvSpPr/>
          <p:nvPr/>
        </p:nvSpPr>
        <p:spPr>
          <a:xfrm>
            <a:off x="4663632" y="2710295"/>
            <a:ext cx="3656581" cy="307777"/>
          </a:xfrm>
          <a:prstGeom prst="rect">
            <a:avLst/>
          </a:prstGeom>
        </p:spPr>
        <p:txBody>
          <a:bodyPr wrap="square">
            <a:spAutoFit/>
          </a:bodyPr>
          <a:lstStyle/>
          <a:p>
            <a:r>
              <a:rPr lang="en-US" sz="1400" dirty="0">
                <a:solidFill>
                  <a:schemeClr val="bg1"/>
                </a:solidFill>
                <a:latin typeface="+mn-lt"/>
              </a:rPr>
              <a:t>3 years full-time in a supervisory position</a:t>
            </a:r>
          </a:p>
        </p:txBody>
      </p:sp>
      <p:sp>
        <p:nvSpPr>
          <p:cNvPr id="21" name="Arrow: Chevron 20">
            <a:extLst>
              <a:ext uri="{FF2B5EF4-FFF2-40B4-BE49-F238E27FC236}">
                <a16:creationId xmlns:a16="http://schemas.microsoft.com/office/drawing/2014/main" id="{DE651710-43B0-45FD-9EEA-767E4B22F062}"/>
              </a:ext>
            </a:extLst>
          </p:cNvPr>
          <p:cNvSpPr/>
          <p:nvPr/>
        </p:nvSpPr>
        <p:spPr>
          <a:xfrm>
            <a:off x="4274889" y="4421288"/>
            <a:ext cx="3665123" cy="44276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chemeClr val="tx1"/>
              </a:solidFill>
            </a:endParaRPr>
          </a:p>
        </p:txBody>
      </p:sp>
      <p:sp>
        <p:nvSpPr>
          <p:cNvPr id="22" name="Rectangle 21">
            <a:extLst>
              <a:ext uri="{FF2B5EF4-FFF2-40B4-BE49-F238E27FC236}">
                <a16:creationId xmlns:a16="http://schemas.microsoft.com/office/drawing/2014/main" id="{3E9A8327-8429-42D8-B775-A075CCD48CCD}"/>
              </a:ext>
            </a:extLst>
          </p:cNvPr>
          <p:cNvSpPr/>
          <p:nvPr/>
        </p:nvSpPr>
        <p:spPr>
          <a:xfrm>
            <a:off x="4381594" y="4382654"/>
            <a:ext cx="3204193" cy="523220"/>
          </a:xfrm>
          <a:prstGeom prst="rect">
            <a:avLst/>
          </a:prstGeom>
        </p:spPr>
        <p:txBody>
          <a:bodyPr wrap="square">
            <a:spAutoFit/>
          </a:bodyPr>
          <a:lstStyle/>
          <a:p>
            <a:pPr algn="ctr"/>
            <a:r>
              <a:rPr lang="en-US" sz="1400" b="1" dirty="0">
                <a:solidFill>
                  <a:schemeClr val="bg1"/>
                </a:solidFill>
                <a:latin typeface="+mn-lt"/>
              </a:rPr>
              <a:t>    </a:t>
            </a:r>
            <a:r>
              <a:rPr lang="en-US" sz="1400" dirty="0">
                <a:solidFill>
                  <a:schemeClr val="bg1"/>
                </a:solidFill>
                <a:latin typeface="+mn-lt"/>
              </a:rPr>
              <a:t>An additional 15 hours in content </a:t>
            </a:r>
          </a:p>
          <a:p>
            <a:pPr algn="ctr"/>
            <a:r>
              <a:rPr lang="en-US" sz="1400" dirty="0">
                <a:solidFill>
                  <a:schemeClr val="bg1"/>
                </a:solidFill>
                <a:latin typeface="+mn-lt"/>
              </a:rPr>
              <a:t>areas outside their specialty </a:t>
            </a:r>
          </a:p>
        </p:txBody>
      </p:sp>
      <p:sp>
        <p:nvSpPr>
          <p:cNvPr id="23" name="Arrow: Chevron 22">
            <a:extLst>
              <a:ext uri="{FF2B5EF4-FFF2-40B4-BE49-F238E27FC236}">
                <a16:creationId xmlns:a16="http://schemas.microsoft.com/office/drawing/2014/main" id="{343493D4-3316-4840-B73B-3FDCE1D3D36F}"/>
              </a:ext>
            </a:extLst>
          </p:cNvPr>
          <p:cNvSpPr/>
          <p:nvPr/>
        </p:nvSpPr>
        <p:spPr>
          <a:xfrm>
            <a:off x="668346" y="3883514"/>
            <a:ext cx="7378374" cy="44276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solidFill>
                <a:schemeClr val="tx1"/>
              </a:solidFill>
            </a:endParaRPr>
          </a:p>
        </p:txBody>
      </p:sp>
      <p:sp>
        <p:nvSpPr>
          <p:cNvPr id="14" name="Rectangle 13">
            <a:extLst>
              <a:ext uri="{FF2B5EF4-FFF2-40B4-BE49-F238E27FC236}">
                <a16:creationId xmlns:a16="http://schemas.microsoft.com/office/drawing/2014/main" id="{7541F699-3637-4412-91D3-08EE343EDA64}"/>
              </a:ext>
            </a:extLst>
          </p:cNvPr>
          <p:cNvSpPr/>
          <p:nvPr/>
        </p:nvSpPr>
        <p:spPr>
          <a:xfrm>
            <a:off x="2095596" y="3962420"/>
            <a:ext cx="4572000" cy="307777"/>
          </a:xfrm>
          <a:prstGeom prst="rect">
            <a:avLst/>
          </a:prstGeom>
        </p:spPr>
        <p:txBody>
          <a:bodyPr>
            <a:spAutoFit/>
          </a:bodyPr>
          <a:lstStyle/>
          <a:p>
            <a:pPr algn="ctr"/>
            <a:r>
              <a:rPr lang="en-US" sz="1400" dirty="0">
                <a:solidFill>
                  <a:schemeClr val="bg1"/>
                </a:solidFill>
                <a:latin typeface="+mn-lt"/>
              </a:rPr>
              <a:t>2  hours in each of the 5 “soft skill” management categories</a:t>
            </a:r>
          </a:p>
        </p:txBody>
      </p:sp>
      <p:sp>
        <p:nvSpPr>
          <p:cNvPr id="26" name="Arrow: Chevron 25">
            <a:extLst>
              <a:ext uri="{FF2B5EF4-FFF2-40B4-BE49-F238E27FC236}">
                <a16:creationId xmlns:a16="http://schemas.microsoft.com/office/drawing/2014/main" id="{59959957-C3A8-4BFD-B883-17A804A5C464}"/>
              </a:ext>
            </a:extLst>
          </p:cNvPr>
          <p:cNvSpPr/>
          <p:nvPr/>
        </p:nvSpPr>
        <p:spPr>
          <a:xfrm>
            <a:off x="668346" y="4996852"/>
            <a:ext cx="7426501" cy="438169"/>
          </a:xfrm>
          <a:prstGeom prst="chevron">
            <a:avLst/>
          </a:prstGeom>
          <a:solidFill>
            <a:srgbClr val="9A57CD"/>
          </a:solidFill>
          <a:ln>
            <a:solidFill>
              <a:srgbClr val="9A57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9" name="Rectangle 28">
            <a:extLst>
              <a:ext uri="{FF2B5EF4-FFF2-40B4-BE49-F238E27FC236}">
                <a16:creationId xmlns:a16="http://schemas.microsoft.com/office/drawing/2014/main" id="{64FA977F-7295-4662-B2C8-35DA268B5ED9}"/>
              </a:ext>
            </a:extLst>
          </p:cNvPr>
          <p:cNvSpPr/>
          <p:nvPr/>
        </p:nvSpPr>
        <p:spPr>
          <a:xfrm>
            <a:off x="838414" y="5062047"/>
            <a:ext cx="7086359" cy="307777"/>
          </a:xfrm>
          <a:prstGeom prst="rect">
            <a:avLst/>
          </a:prstGeom>
        </p:spPr>
        <p:txBody>
          <a:bodyPr wrap="square">
            <a:spAutoFit/>
          </a:bodyPr>
          <a:lstStyle/>
          <a:p>
            <a:pPr algn="ctr"/>
            <a:r>
              <a:rPr lang="en-US" sz="1400" dirty="0">
                <a:solidFill>
                  <a:schemeClr val="bg1"/>
                </a:solidFill>
                <a:latin typeface="+mn-lt"/>
              </a:rPr>
              <a:t>All coursework must be completed within 24 months of the date of application.</a:t>
            </a:r>
          </a:p>
        </p:txBody>
      </p:sp>
      <p:sp>
        <p:nvSpPr>
          <p:cNvPr id="16" name="Rectangle 15">
            <a:extLst>
              <a:ext uri="{FF2B5EF4-FFF2-40B4-BE49-F238E27FC236}">
                <a16:creationId xmlns:a16="http://schemas.microsoft.com/office/drawing/2014/main" id="{19C941EC-D7BE-4D55-BB26-F641D8F0074B}"/>
              </a:ext>
            </a:extLst>
          </p:cNvPr>
          <p:cNvSpPr/>
          <p:nvPr/>
        </p:nvSpPr>
        <p:spPr>
          <a:xfrm>
            <a:off x="164579" y="2481794"/>
            <a:ext cx="314107" cy="1286868"/>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b="1" dirty="0"/>
              <a:t>Experience</a:t>
            </a:r>
          </a:p>
        </p:txBody>
      </p:sp>
      <p:sp>
        <p:nvSpPr>
          <p:cNvPr id="30" name="Rectangle 29">
            <a:extLst>
              <a:ext uri="{FF2B5EF4-FFF2-40B4-BE49-F238E27FC236}">
                <a16:creationId xmlns:a16="http://schemas.microsoft.com/office/drawing/2014/main" id="{0983F9D3-9FDB-4B07-9524-90AB263226E5}"/>
              </a:ext>
            </a:extLst>
          </p:cNvPr>
          <p:cNvSpPr/>
          <p:nvPr/>
        </p:nvSpPr>
        <p:spPr>
          <a:xfrm>
            <a:off x="158952" y="3850317"/>
            <a:ext cx="314107" cy="1584704"/>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b="1" dirty="0"/>
              <a:t>Education</a:t>
            </a:r>
          </a:p>
        </p:txBody>
      </p:sp>
    </p:spTree>
    <p:custDataLst>
      <p:tags r:id="rId1"/>
    </p:custDataLst>
    <p:extLst>
      <p:ext uri="{BB962C8B-B14F-4D97-AF65-F5344CB8AC3E}">
        <p14:creationId xmlns:p14="http://schemas.microsoft.com/office/powerpoint/2010/main" val="2792369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3F21D4-F8E3-4646-B171-5921F07BCB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77" y="2879606"/>
            <a:ext cx="2411916" cy="3113488"/>
          </a:xfrm>
          <a:prstGeom prst="rect">
            <a:avLst/>
          </a:prstGeom>
        </p:spPr>
      </p:pic>
      <p:pic>
        <p:nvPicPr>
          <p:cNvPr id="4" name="Picture 3">
            <a:extLst>
              <a:ext uri="{FF2B5EF4-FFF2-40B4-BE49-F238E27FC236}">
                <a16:creationId xmlns:a16="http://schemas.microsoft.com/office/drawing/2014/main" id="{F411BE44-3A61-4906-A7B9-E5CB9057E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315" y="5613254"/>
            <a:ext cx="1464937" cy="610390"/>
          </a:xfrm>
          <a:prstGeom prst="rect">
            <a:avLst/>
          </a:prstGeom>
        </p:spPr>
      </p:pic>
      <p:sp>
        <p:nvSpPr>
          <p:cNvPr id="6" name="Title 1">
            <a:extLst>
              <a:ext uri="{FF2B5EF4-FFF2-40B4-BE49-F238E27FC236}">
                <a16:creationId xmlns:a16="http://schemas.microsoft.com/office/drawing/2014/main" id="{1079A52E-D708-45C8-ACCD-8059B65613CC}"/>
              </a:ext>
            </a:extLst>
          </p:cNvPr>
          <p:cNvSpPr txBox="1">
            <a:spLocks/>
          </p:cNvSpPr>
          <p:nvPr/>
        </p:nvSpPr>
        <p:spPr>
          <a:xfrm>
            <a:off x="2216515" y="489514"/>
            <a:ext cx="5667787" cy="7507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600" b="1" dirty="0">
                <a:solidFill>
                  <a:schemeClr val="accent2">
                    <a:lumMod val="50000"/>
                  </a:schemeClr>
                </a:solidFill>
              </a:rPr>
              <a:t>Recommended Reading</a:t>
            </a:r>
          </a:p>
        </p:txBody>
      </p:sp>
      <p:sp>
        <p:nvSpPr>
          <p:cNvPr id="2" name="TextBox 1">
            <a:extLst>
              <a:ext uri="{FF2B5EF4-FFF2-40B4-BE49-F238E27FC236}">
                <a16:creationId xmlns:a16="http://schemas.microsoft.com/office/drawing/2014/main" id="{2E5E65D5-0AAE-4CFB-8EFD-234D46F9C847}"/>
              </a:ext>
            </a:extLst>
          </p:cNvPr>
          <p:cNvSpPr txBox="1"/>
          <p:nvPr/>
        </p:nvSpPr>
        <p:spPr>
          <a:xfrm>
            <a:off x="758373" y="1450540"/>
            <a:ext cx="7627253" cy="1169551"/>
          </a:xfrm>
          <a:prstGeom prst="rect">
            <a:avLst/>
          </a:prstGeom>
          <a:noFill/>
        </p:spPr>
        <p:txBody>
          <a:bodyPr wrap="square" rtlCol="0">
            <a:spAutoFit/>
          </a:bodyPr>
          <a:lstStyle/>
          <a:p>
            <a:r>
              <a:rPr lang="en-US" sz="1400" dirty="0">
                <a:solidFill>
                  <a:schemeClr val="tx1">
                    <a:lumMod val="85000"/>
                    <a:lumOff val="15000"/>
                  </a:schemeClr>
                </a:solidFill>
              </a:rPr>
              <a:t>To help you enhance your preparation for the Certified Legal Manager exam, ALA created the </a:t>
            </a:r>
            <a:r>
              <a:rPr lang="en-US" sz="1400" i="1" dirty="0">
                <a:solidFill>
                  <a:schemeClr val="tx1">
                    <a:lumMod val="85000"/>
                    <a:lumOff val="15000"/>
                  </a:schemeClr>
                </a:solidFill>
              </a:rPr>
              <a:t>Study Guide for the CLM Exam </a:t>
            </a:r>
            <a:r>
              <a:rPr lang="en-US" sz="1400" dirty="0">
                <a:solidFill>
                  <a:schemeClr val="tx1">
                    <a:lumMod val="85000"/>
                    <a:lumOff val="15000"/>
                  </a:schemeClr>
                </a:solidFill>
              </a:rPr>
              <a:t>and a two-book bundle containing CLM recommended resources for test applicants. Together, financial management and human resources management account for over half of the body of knowledge emphasized on the exam. Deepen your knowledge of these areas with the “CLM</a:t>
            </a:r>
            <a:r>
              <a:rPr lang="en-US" sz="1400" baseline="30000" dirty="0">
                <a:solidFill>
                  <a:schemeClr val="tx1">
                    <a:lumMod val="85000"/>
                    <a:lumOff val="15000"/>
                  </a:schemeClr>
                </a:solidFill>
              </a:rPr>
              <a:t>®</a:t>
            </a:r>
            <a:r>
              <a:rPr lang="en-US" sz="1400" dirty="0">
                <a:solidFill>
                  <a:schemeClr val="tx1">
                    <a:lumMod val="85000"/>
                    <a:lumOff val="15000"/>
                  </a:schemeClr>
                </a:solidFill>
              </a:rPr>
              <a:t> A Good Start” bundle.</a:t>
            </a:r>
          </a:p>
        </p:txBody>
      </p:sp>
      <p:sp>
        <p:nvSpPr>
          <p:cNvPr id="3" name="TextBox 2">
            <a:extLst>
              <a:ext uri="{FF2B5EF4-FFF2-40B4-BE49-F238E27FC236}">
                <a16:creationId xmlns:a16="http://schemas.microsoft.com/office/drawing/2014/main" id="{8411F0C9-B657-4E2C-B48D-3C014DEB0BC1}"/>
              </a:ext>
            </a:extLst>
          </p:cNvPr>
          <p:cNvSpPr txBox="1"/>
          <p:nvPr/>
        </p:nvSpPr>
        <p:spPr>
          <a:xfrm>
            <a:off x="5082776" y="2879606"/>
            <a:ext cx="3232347" cy="1754326"/>
          </a:xfrm>
          <a:prstGeom prst="rect">
            <a:avLst/>
          </a:prstGeom>
          <a:noFill/>
        </p:spPr>
        <p:txBody>
          <a:bodyPr wrap="square" rtlCol="0">
            <a:spAutoFit/>
          </a:bodyPr>
          <a:lstStyle/>
          <a:p>
            <a:r>
              <a:rPr lang="en-US" dirty="0"/>
              <a:t>“</a:t>
            </a:r>
            <a:r>
              <a:rPr lang="en-US" dirty="0">
                <a:solidFill>
                  <a:schemeClr val="tx1">
                    <a:lumMod val="85000"/>
                    <a:lumOff val="15000"/>
                  </a:schemeClr>
                </a:solidFill>
              </a:rPr>
              <a:t>CLM</a:t>
            </a:r>
            <a:r>
              <a:rPr lang="en-US" baseline="30000" dirty="0">
                <a:solidFill>
                  <a:schemeClr val="tx1">
                    <a:lumMod val="85000"/>
                    <a:lumOff val="15000"/>
                  </a:schemeClr>
                </a:solidFill>
              </a:rPr>
              <a:t>®</a:t>
            </a:r>
            <a:r>
              <a:rPr lang="en-US" dirty="0">
                <a:solidFill>
                  <a:schemeClr val="tx1">
                    <a:lumMod val="85000"/>
                    <a:lumOff val="15000"/>
                  </a:schemeClr>
                </a:solidFill>
              </a:rPr>
              <a:t> A Good Start” Bundle: </a:t>
            </a:r>
          </a:p>
          <a:p>
            <a:r>
              <a:rPr lang="en-US" i="1" dirty="0">
                <a:solidFill>
                  <a:schemeClr val="tx1">
                    <a:lumMod val="85000"/>
                    <a:lumOff val="15000"/>
                  </a:schemeClr>
                </a:solidFill>
              </a:rPr>
              <a:t>Law Firm Accounting and Financial Management, Fifth Edition </a:t>
            </a:r>
            <a:r>
              <a:rPr lang="en-US" dirty="0">
                <a:solidFill>
                  <a:schemeClr val="tx1">
                    <a:lumMod val="85000"/>
                    <a:lumOff val="15000"/>
                  </a:schemeClr>
                </a:solidFill>
              </a:rPr>
              <a:t>and </a:t>
            </a:r>
            <a:r>
              <a:rPr lang="en-US" i="1" dirty="0">
                <a:solidFill>
                  <a:schemeClr val="tx1">
                    <a:lumMod val="85000"/>
                    <a:lumOff val="15000"/>
                  </a:schemeClr>
                </a:solidFill>
              </a:rPr>
              <a:t>Human Resource Management, 16</a:t>
            </a:r>
            <a:r>
              <a:rPr lang="en-US" i="1" baseline="30000" dirty="0">
                <a:solidFill>
                  <a:schemeClr val="tx1">
                    <a:lumMod val="85000"/>
                    <a:lumOff val="15000"/>
                  </a:schemeClr>
                </a:solidFill>
              </a:rPr>
              <a:t>th</a:t>
            </a:r>
            <a:r>
              <a:rPr lang="en-US" i="1" dirty="0">
                <a:solidFill>
                  <a:schemeClr val="tx1">
                    <a:lumMod val="85000"/>
                    <a:lumOff val="15000"/>
                  </a:schemeClr>
                </a:solidFill>
              </a:rPr>
              <a:t> Edition</a:t>
            </a:r>
          </a:p>
          <a:p>
            <a:endParaRPr lang="en-US" i="1" dirty="0"/>
          </a:p>
        </p:txBody>
      </p:sp>
      <p:sp>
        <p:nvSpPr>
          <p:cNvPr id="7" name="Plus Sign 6">
            <a:extLst>
              <a:ext uri="{FF2B5EF4-FFF2-40B4-BE49-F238E27FC236}">
                <a16:creationId xmlns:a16="http://schemas.microsoft.com/office/drawing/2014/main" id="{5C6E119F-4280-4E83-9C6E-ACC9A651BB1B}"/>
              </a:ext>
            </a:extLst>
          </p:cNvPr>
          <p:cNvSpPr/>
          <p:nvPr/>
        </p:nvSpPr>
        <p:spPr>
          <a:xfrm>
            <a:off x="3704584" y="3233037"/>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LM: A Good Start">
            <a:extLst>
              <a:ext uri="{FF2B5EF4-FFF2-40B4-BE49-F238E27FC236}">
                <a16:creationId xmlns:a16="http://schemas.microsoft.com/office/drawing/2014/main" id="{B9042BC0-BF6B-464E-B877-D5F963EB5E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324" y="4436350"/>
            <a:ext cx="2381250" cy="20288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3751527"/>
      </p:ext>
    </p:extLst>
  </p:cSld>
  <p:clrMapOvr>
    <a:masterClrMapping/>
  </p:clrMapOvr>
  <mc:AlternateContent xmlns:mc="http://schemas.openxmlformats.org/markup-compatibility/2006" xmlns:p14="http://schemas.microsoft.com/office/powerpoint/2010/main">
    <mc:Choice Requires="p14">
      <p:transition spd="slow" p14:dur="2000" advTm="11110"/>
    </mc:Choice>
    <mc:Fallback xmlns:a14="http://schemas.microsoft.com/office/drawing/2010/main" xmlns:a16="http://schemas.microsoft.com/office/drawing/2014/main" xmlns="">
      <p:transition spd="slow" advTm="1111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AAB7EC2-2B0A-481A-853E-07D8AB8D103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06572" y="1691522"/>
            <a:ext cx="1979507" cy="1319671"/>
          </a:xfrm>
          <a:prstGeom prst="rect">
            <a:avLst/>
          </a:prstGeom>
        </p:spPr>
      </p:pic>
      <p:pic>
        <p:nvPicPr>
          <p:cNvPr id="44" name="Picture 43">
            <a:extLst>
              <a:ext uri="{FF2B5EF4-FFF2-40B4-BE49-F238E27FC236}">
                <a16:creationId xmlns:a16="http://schemas.microsoft.com/office/drawing/2014/main" id="{B590F744-FFEC-456A-B8AC-F9C47530238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420617" y="4080533"/>
            <a:ext cx="1716013" cy="2220142"/>
          </a:xfrm>
          <a:prstGeom prst="rect">
            <a:avLst/>
          </a:prstGeom>
        </p:spPr>
      </p:pic>
      <p:sp>
        <p:nvSpPr>
          <p:cNvPr id="38" name="Title 1">
            <a:extLst>
              <a:ext uri="{FF2B5EF4-FFF2-40B4-BE49-F238E27FC236}">
                <a16:creationId xmlns:a16="http://schemas.microsoft.com/office/drawing/2014/main" id="{993744CB-6AC7-42FB-BA2F-7FD6A3AE3340}"/>
              </a:ext>
            </a:extLst>
          </p:cNvPr>
          <p:cNvSpPr txBox="1">
            <a:spLocks/>
          </p:cNvSpPr>
          <p:nvPr/>
        </p:nvSpPr>
        <p:spPr>
          <a:xfrm>
            <a:off x="5508358" y="1249745"/>
            <a:ext cx="3355134" cy="79551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1500" b="1" dirty="0">
                <a:solidFill>
                  <a:srgbClr val="6C0000"/>
                </a:solidFill>
                <a:latin typeface="+mn-lt"/>
                <a:cs typeface="Times New Roman" panose="02020603050405020304" pitchFamily="18" charset="0"/>
              </a:rPr>
              <a:t>Financial Management </a:t>
            </a:r>
            <a:br>
              <a:rPr lang="en-US" sz="1500" dirty="0">
                <a:latin typeface="+mn-lt"/>
              </a:rPr>
            </a:br>
            <a:r>
              <a:rPr lang="en-US" sz="1300" b="1" dirty="0">
                <a:solidFill>
                  <a:schemeClr val="tx1">
                    <a:lumMod val="85000"/>
                    <a:lumOff val="15000"/>
                  </a:schemeClr>
                </a:solidFill>
                <a:latin typeface="+mn-lt"/>
              </a:rPr>
              <a:t>Any introductory college level accounting textbooks, plus industry-specific resources </a:t>
            </a:r>
            <a:br>
              <a:rPr lang="en-US" sz="1300" b="1" dirty="0">
                <a:solidFill>
                  <a:schemeClr val="tx1">
                    <a:lumMod val="85000"/>
                    <a:lumOff val="15000"/>
                  </a:schemeClr>
                </a:solidFill>
                <a:latin typeface="+mn-lt"/>
              </a:rPr>
            </a:br>
            <a:r>
              <a:rPr lang="en-US" sz="1300" b="1" dirty="0">
                <a:solidFill>
                  <a:schemeClr val="tx1">
                    <a:lumMod val="85000"/>
                    <a:lumOff val="15000"/>
                  </a:schemeClr>
                </a:solidFill>
                <a:latin typeface="+mn-lt"/>
              </a:rPr>
              <a:t>such as:</a:t>
            </a:r>
            <a:br>
              <a:rPr lang="en-US" sz="1200" b="1" dirty="0">
                <a:latin typeface="+mn-lt"/>
              </a:rPr>
            </a:br>
            <a:endParaRPr lang="en-US" sz="1200" b="1" dirty="0">
              <a:latin typeface="+mn-lt"/>
            </a:endParaRPr>
          </a:p>
        </p:txBody>
      </p:sp>
      <p:sp>
        <p:nvSpPr>
          <p:cNvPr id="39" name="Subtitle 2">
            <a:extLst>
              <a:ext uri="{FF2B5EF4-FFF2-40B4-BE49-F238E27FC236}">
                <a16:creationId xmlns:a16="http://schemas.microsoft.com/office/drawing/2014/main" id="{D736F4FF-E0CE-483D-8117-CBE241F945B7}"/>
              </a:ext>
            </a:extLst>
          </p:cNvPr>
          <p:cNvSpPr txBox="1">
            <a:spLocks/>
          </p:cNvSpPr>
          <p:nvPr/>
        </p:nvSpPr>
        <p:spPr>
          <a:xfrm>
            <a:off x="5417324" y="1920260"/>
            <a:ext cx="3348012" cy="40364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87338" lvl="1" indent="-171450" fontAlgn="auto">
              <a:spcAft>
                <a:spcPts val="100"/>
              </a:spcAft>
              <a:buFont typeface="Arial" panose="020B0604020202020204" pitchFamily="34" charset="0"/>
              <a:buChar char="•"/>
            </a:pPr>
            <a:r>
              <a:rPr lang="en-US" sz="1100" dirty="0">
                <a:solidFill>
                  <a:schemeClr val="tx1"/>
                </a:solidFill>
              </a:rPr>
              <a:t>ABA Standing Committee on Ethics and Professional Responsibility (Billing for Professional Fees, Disbursements and Other Expenses). American Bar Association.</a:t>
            </a:r>
          </a:p>
          <a:p>
            <a:pPr marL="287338" lvl="1" indent="-171450" fontAlgn="auto">
              <a:spcAft>
                <a:spcPts val="100"/>
              </a:spcAft>
              <a:buFont typeface="Arial" panose="020B0604020202020204" pitchFamily="34" charset="0"/>
              <a:buChar char="•"/>
            </a:pPr>
            <a:r>
              <a:rPr lang="en-US" sz="1100" dirty="0">
                <a:solidFill>
                  <a:schemeClr val="tx1"/>
                </a:solidFill>
              </a:rPr>
              <a:t>Accounting and Financial Planning for Law Firms (newsletters). Law Journal Newsletters, a Division of ALM Media.</a:t>
            </a:r>
          </a:p>
          <a:p>
            <a:pPr marL="287338" lvl="1" indent="-171450" fontAlgn="auto">
              <a:spcAft>
                <a:spcPts val="100"/>
              </a:spcAft>
              <a:buFont typeface="Arial" panose="020B0604020202020204" pitchFamily="34" charset="0"/>
              <a:buChar char="•"/>
            </a:pPr>
            <a:r>
              <a:rPr lang="en-US" sz="1100" i="1" dirty="0">
                <a:solidFill>
                  <a:schemeClr val="tx1"/>
                </a:solidFill>
              </a:rPr>
              <a:t>Annotated Model Rules of Professional Conduct</a:t>
            </a:r>
            <a:r>
              <a:rPr lang="en-US" sz="1100" dirty="0">
                <a:solidFill>
                  <a:schemeClr val="tx1"/>
                </a:solidFill>
              </a:rPr>
              <a:t>, 7th Edition. ABA Publishing. Also available free online.</a:t>
            </a:r>
          </a:p>
          <a:p>
            <a:pPr marL="287338" lvl="1" indent="-171450" fontAlgn="auto">
              <a:spcAft>
                <a:spcPts val="100"/>
              </a:spcAft>
              <a:buFont typeface="Arial" panose="020B0604020202020204" pitchFamily="34" charset="0"/>
              <a:buChar char="•"/>
            </a:pPr>
            <a:r>
              <a:rPr lang="en-US" sz="1100" dirty="0">
                <a:solidFill>
                  <a:schemeClr val="tx1"/>
                </a:solidFill>
              </a:rPr>
              <a:t>Cotterman. J. </a:t>
            </a:r>
            <a:r>
              <a:rPr lang="en-US" sz="1100" i="1" dirty="0">
                <a:solidFill>
                  <a:schemeClr val="tx1"/>
                </a:solidFill>
              </a:rPr>
              <a:t>Compensation Plans for Law Firms,</a:t>
            </a:r>
            <a:r>
              <a:rPr lang="en-US" sz="1100" dirty="0">
                <a:solidFill>
                  <a:schemeClr val="tx1"/>
                </a:solidFill>
              </a:rPr>
              <a:t> 5th Edition. ABA Publishing: Law Practice Division.</a:t>
            </a:r>
          </a:p>
          <a:p>
            <a:pPr marL="287338" lvl="1" indent="-171450" fontAlgn="auto">
              <a:spcAft>
                <a:spcPts val="100"/>
              </a:spcAft>
              <a:buFont typeface="Arial" panose="020B0604020202020204" pitchFamily="34" charset="0"/>
              <a:buChar char="•"/>
            </a:pPr>
            <a:r>
              <a:rPr lang="en-US" sz="1100" dirty="0">
                <a:solidFill>
                  <a:schemeClr val="tx1"/>
                </a:solidFill>
              </a:rPr>
              <a:t>Iezzi, John B. </a:t>
            </a:r>
            <a:r>
              <a:rPr lang="en-US" sz="1100" i="1" dirty="0">
                <a:solidFill>
                  <a:schemeClr val="tx1"/>
                </a:solidFill>
              </a:rPr>
              <a:t>Results-Oriented Financial Management:</a:t>
            </a:r>
            <a:r>
              <a:rPr lang="en-US" sz="1100" dirty="0">
                <a:solidFill>
                  <a:schemeClr val="tx1"/>
                </a:solidFill>
              </a:rPr>
              <a:t> </a:t>
            </a:r>
            <a:r>
              <a:rPr lang="en-US" sz="1100" i="1" dirty="0">
                <a:solidFill>
                  <a:schemeClr val="tx1"/>
                </a:solidFill>
              </a:rPr>
              <a:t>A Step-by-Step Guide to Law Firm Profitability</a:t>
            </a:r>
            <a:r>
              <a:rPr lang="en-US" sz="1100" dirty="0">
                <a:solidFill>
                  <a:schemeClr val="tx1"/>
                </a:solidFill>
              </a:rPr>
              <a:t>; 2nd Edition. ABA Publishing: Law Practice Division.</a:t>
            </a:r>
          </a:p>
          <a:p>
            <a:pPr marL="287338" lvl="1" indent="-171450" fontAlgn="auto">
              <a:spcAft>
                <a:spcPts val="100"/>
              </a:spcAft>
              <a:buFont typeface="Arial" panose="020B0604020202020204" pitchFamily="34" charset="0"/>
              <a:buChar char="•"/>
            </a:pPr>
            <a:r>
              <a:rPr lang="en-US" sz="1100" dirty="0">
                <a:solidFill>
                  <a:schemeClr val="tx1"/>
                </a:solidFill>
              </a:rPr>
              <a:t>Quinn, J .P, Bailey, J. A., Gaulin, D. E. &amp; Kolodziejczak, S. Law </a:t>
            </a:r>
            <a:r>
              <a:rPr lang="en-US" sz="1100" i="1" dirty="0">
                <a:solidFill>
                  <a:schemeClr val="tx1"/>
                </a:solidFill>
              </a:rPr>
              <a:t>Firm Accounting and Financial Management</a:t>
            </a:r>
            <a:r>
              <a:rPr lang="en-US" sz="1100" dirty="0">
                <a:solidFill>
                  <a:schemeClr val="tx1"/>
                </a:solidFill>
              </a:rPr>
              <a:t> (including current annual supplement). Law Journal Press.</a:t>
            </a:r>
          </a:p>
          <a:p>
            <a:pPr marL="287338" lvl="1" indent="-171450" fontAlgn="auto">
              <a:spcAft>
                <a:spcPts val="100"/>
              </a:spcAft>
              <a:buFont typeface="Arial" panose="020B0604020202020204" pitchFamily="34" charset="0"/>
              <a:buChar char="•"/>
            </a:pPr>
            <a:r>
              <a:rPr lang="en-US" sz="1100" dirty="0">
                <a:solidFill>
                  <a:schemeClr val="tx1"/>
                </a:solidFill>
              </a:rPr>
              <a:t>Robertson, M. Alternative Fees for </a:t>
            </a:r>
            <a:r>
              <a:rPr lang="en-US" sz="1100" i="1" dirty="0">
                <a:solidFill>
                  <a:schemeClr val="tx1"/>
                </a:solidFill>
              </a:rPr>
              <a:t>Business Lawyers and Their Clients</a:t>
            </a:r>
            <a:r>
              <a:rPr lang="en-US" sz="1100" dirty="0">
                <a:solidFill>
                  <a:schemeClr val="tx1"/>
                </a:solidFill>
              </a:rPr>
              <a:t>. ABA Publishing: Law Practice Division.</a:t>
            </a:r>
          </a:p>
        </p:txBody>
      </p:sp>
      <p:sp>
        <p:nvSpPr>
          <p:cNvPr id="55" name="TextBox 54">
            <a:extLst>
              <a:ext uri="{FF2B5EF4-FFF2-40B4-BE49-F238E27FC236}">
                <a16:creationId xmlns:a16="http://schemas.microsoft.com/office/drawing/2014/main" id="{20317E00-3F07-46BA-B1C0-366C07810E74}"/>
              </a:ext>
            </a:extLst>
          </p:cNvPr>
          <p:cNvSpPr txBox="1"/>
          <p:nvPr/>
        </p:nvSpPr>
        <p:spPr>
          <a:xfrm>
            <a:off x="357473" y="1281746"/>
            <a:ext cx="3409950" cy="307777"/>
          </a:xfrm>
          <a:prstGeom prst="rect">
            <a:avLst/>
          </a:prstGeom>
          <a:noFill/>
        </p:spPr>
        <p:txBody>
          <a:bodyPr wrap="square" rtlCol="0">
            <a:spAutoFit/>
          </a:bodyPr>
          <a:lstStyle/>
          <a:p>
            <a:r>
              <a:rPr lang="en-US" sz="1400" b="1" dirty="0">
                <a:solidFill>
                  <a:srgbClr val="6C0000"/>
                </a:solidFill>
                <a:latin typeface="+mn-lt"/>
              </a:rPr>
              <a:t>Operations Management</a:t>
            </a:r>
          </a:p>
        </p:txBody>
      </p:sp>
      <p:sp>
        <p:nvSpPr>
          <p:cNvPr id="56" name="TextBox 55">
            <a:extLst>
              <a:ext uri="{FF2B5EF4-FFF2-40B4-BE49-F238E27FC236}">
                <a16:creationId xmlns:a16="http://schemas.microsoft.com/office/drawing/2014/main" id="{87DAAFDA-28BA-471F-ACC6-86826FC3D21D}"/>
              </a:ext>
            </a:extLst>
          </p:cNvPr>
          <p:cNvSpPr txBox="1"/>
          <p:nvPr/>
        </p:nvSpPr>
        <p:spPr>
          <a:xfrm>
            <a:off x="329159" y="1522924"/>
            <a:ext cx="3548408" cy="1785104"/>
          </a:xfrm>
          <a:prstGeom prst="rect">
            <a:avLst/>
          </a:prstGeom>
          <a:noFill/>
        </p:spPr>
        <p:txBody>
          <a:bodyPr wrap="square" rtlCol="0">
            <a:spAutoFit/>
          </a:bodyPr>
          <a:lstStyle/>
          <a:p>
            <a:pPr marL="171450" lvl="0" indent="-171450">
              <a:buFont typeface="Arial" panose="020B0604020202020204" pitchFamily="34" charset="0"/>
              <a:buChar char="•"/>
            </a:pPr>
            <a:r>
              <a:rPr lang="en-US" sz="1100" i="1" dirty="0">
                <a:latin typeface="+mn-lt"/>
              </a:rPr>
              <a:t>Law Technology News</a:t>
            </a:r>
            <a:r>
              <a:rPr lang="en-US" sz="1100" dirty="0">
                <a:latin typeface="+mn-lt"/>
              </a:rPr>
              <a:t> (magazine).</a:t>
            </a:r>
          </a:p>
          <a:p>
            <a:pPr marL="171450" lvl="0" indent="-171450">
              <a:buFont typeface="Arial" panose="020B0604020202020204" pitchFamily="34" charset="0"/>
              <a:buChar char="•"/>
            </a:pPr>
            <a:r>
              <a:rPr lang="en-US" sz="1100" i="1" dirty="0">
                <a:latin typeface="+mn-lt"/>
              </a:rPr>
              <a:t>General Conditions of the Contract for Construction, A/A Document A201.</a:t>
            </a:r>
            <a:r>
              <a:rPr lang="en-US" sz="1100" dirty="0">
                <a:latin typeface="+mn-lt"/>
              </a:rPr>
              <a:t> American Institute of Architects.</a:t>
            </a:r>
          </a:p>
          <a:p>
            <a:pPr marL="171450" lvl="0" indent="-171450">
              <a:buFont typeface="Arial" panose="020B0604020202020204" pitchFamily="34" charset="0"/>
              <a:buChar char="•"/>
            </a:pPr>
            <a:r>
              <a:rPr lang="en-US" sz="1100" i="1" dirty="0">
                <a:latin typeface="+mn-lt"/>
              </a:rPr>
              <a:t>Office Buildings: Standard Methods of Measurement</a:t>
            </a:r>
            <a:r>
              <a:rPr lang="en-US" sz="1100" dirty="0">
                <a:latin typeface="+mn-lt"/>
              </a:rPr>
              <a:t> (ANSI/BOMA Z65.1-2010). BOMA International.</a:t>
            </a:r>
          </a:p>
          <a:p>
            <a:pPr marL="171450" lvl="0" indent="-171450">
              <a:buFont typeface="Arial" panose="020B0604020202020204" pitchFamily="34" charset="0"/>
              <a:buChar char="•"/>
            </a:pPr>
            <a:r>
              <a:rPr lang="en-US" sz="1100" dirty="0">
                <a:latin typeface="+mn-lt"/>
              </a:rPr>
              <a:t>Rhodes, J. &amp; Polley, V. </a:t>
            </a:r>
            <a:r>
              <a:rPr lang="en-US" sz="1100" i="1" dirty="0">
                <a:latin typeface="+mn-lt"/>
              </a:rPr>
              <a:t>The ABA Cybersecurity Handbook: A Resource for Attorneys, Law Firms and Business Professionals</a:t>
            </a:r>
            <a:r>
              <a:rPr lang="en-US" sz="1100" dirty="0">
                <a:latin typeface="+mn-lt"/>
              </a:rPr>
              <a:t>. American Bar Association.</a:t>
            </a:r>
          </a:p>
          <a:p>
            <a:pPr marL="171450" lvl="0" indent="-171450">
              <a:buFont typeface="Arial" panose="020B0604020202020204" pitchFamily="34" charset="0"/>
              <a:buChar char="•"/>
            </a:pPr>
            <a:r>
              <a:rPr lang="en-US" sz="1100" dirty="0">
                <a:latin typeface="+mn-lt"/>
              </a:rPr>
              <a:t>Williams, M. </a:t>
            </a:r>
            <a:r>
              <a:rPr lang="en-US" sz="1100" i="1" dirty="0">
                <a:latin typeface="+mn-lt"/>
              </a:rPr>
              <a:t>The Principles of Project Management</a:t>
            </a:r>
            <a:r>
              <a:rPr lang="en-US" sz="1100" dirty="0">
                <a:latin typeface="+mn-lt"/>
              </a:rPr>
              <a:t>. </a:t>
            </a:r>
          </a:p>
          <a:p>
            <a:pPr marL="171450" lvl="0" indent="-171450">
              <a:buFont typeface="Arial" panose="020B0604020202020204" pitchFamily="34" charset="0"/>
              <a:buChar char="•"/>
            </a:pPr>
            <a:r>
              <a:rPr lang="en-US" sz="1100" dirty="0">
                <a:latin typeface="+mn-lt"/>
              </a:rPr>
              <a:t>Site Point.</a:t>
            </a:r>
          </a:p>
        </p:txBody>
      </p:sp>
      <p:sp>
        <p:nvSpPr>
          <p:cNvPr id="57" name="TextBox 56">
            <a:extLst>
              <a:ext uri="{FF2B5EF4-FFF2-40B4-BE49-F238E27FC236}">
                <a16:creationId xmlns:a16="http://schemas.microsoft.com/office/drawing/2014/main" id="{009C2D5F-5EF1-4829-83A4-F7EB815EF726}"/>
              </a:ext>
            </a:extLst>
          </p:cNvPr>
          <p:cNvSpPr txBox="1"/>
          <p:nvPr/>
        </p:nvSpPr>
        <p:spPr>
          <a:xfrm>
            <a:off x="375751" y="3262652"/>
            <a:ext cx="3409950" cy="492443"/>
          </a:xfrm>
          <a:prstGeom prst="rect">
            <a:avLst/>
          </a:prstGeom>
          <a:noFill/>
        </p:spPr>
        <p:txBody>
          <a:bodyPr wrap="square" rtlCol="0">
            <a:spAutoFit/>
          </a:bodyPr>
          <a:lstStyle/>
          <a:p>
            <a:r>
              <a:rPr lang="en-US" sz="1400" b="1" dirty="0">
                <a:solidFill>
                  <a:srgbClr val="6C0000"/>
                </a:solidFill>
                <a:latin typeface="+mn-lt"/>
              </a:rPr>
              <a:t>Legal Industry/Business Management</a:t>
            </a:r>
          </a:p>
          <a:p>
            <a:r>
              <a:rPr lang="en-US" sz="1200" b="1" dirty="0">
                <a:solidFill>
                  <a:schemeClr val="tx1">
                    <a:lumMod val="85000"/>
                    <a:lumOff val="15000"/>
                  </a:schemeClr>
                </a:solidFill>
                <a:latin typeface="+mn-lt"/>
              </a:rPr>
              <a:t>General textbooks such as: </a:t>
            </a:r>
          </a:p>
        </p:txBody>
      </p:sp>
      <p:sp>
        <p:nvSpPr>
          <p:cNvPr id="58" name="TextBox 57">
            <a:extLst>
              <a:ext uri="{FF2B5EF4-FFF2-40B4-BE49-F238E27FC236}">
                <a16:creationId xmlns:a16="http://schemas.microsoft.com/office/drawing/2014/main" id="{D6F530C1-CD67-42F3-BC71-69BAEC84D076}"/>
              </a:ext>
            </a:extLst>
          </p:cNvPr>
          <p:cNvSpPr txBox="1"/>
          <p:nvPr/>
        </p:nvSpPr>
        <p:spPr>
          <a:xfrm>
            <a:off x="329159" y="3719284"/>
            <a:ext cx="3412863" cy="1107996"/>
          </a:xfrm>
          <a:prstGeom prst="rect">
            <a:avLst/>
          </a:prstGeom>
          <a:noFill/>
        </p:spPr>
        <p:txBody>
          <a:bodyPr wrap="square" rtlCol="0">
            <a:spAutoFit/>
          </a:bodyPr>
          <a:lstStyle/>
          <a:p>
            <a:pPr marL="285750" lvl="0" indent="-285750">
              <a:buFont typeface="Arial" panose="020B0604020202020204" pitchFamily="34" charset="0"/>
              <a:buChar char="•"/>
            </a:pPr>
            <a:r>
              <a:rPr lang="en-US" sz="1100" dirty="0">
                <a:latin typeface="+mn-lt"/>
              </a:rPr>
              <a:t>Maister, D. H. </a:t>
            </a:r>
            <a:r>
              <a:rPr lang="en-US" sz="1100" i="1" dirty="0">
                <a:latin typeface="+mn-lt"/>
              </a:rPr>
              <a:t>Managing the Professional Service Firm</a:t>
            </a:r>
            <a:r>
              <a:rPr lang="en-US" sz="1100" dirty="0">
                <a:latin typeface="+mn-lt"/>
              </a:rPr>
              <a:t>. Free Press.</a:t>
            </a:r>
          </a:p>
          <a:p>
            <a:pPr marL="285750" lvl="0" indent="-285750">
              <a:buFont typeface="Arial" panose="020B0604020202020204" pitchFamily="34" charset="0"/>
              <a:buChar char="•"/>
            </a:pPr>
            <a:r>
              <a:rPr lang="en-US" sz="1100" dirty="0">
                <a:latin typeface="+mn-lt"/>
              </a:rPr>
              <a:t>Maister, D. H. </a:t>
            </a:r>
            <a:r>
              <a:rPr lang="en-US" sz="1100" i="1" dirty="0">
                <a:latin typeface="+mn-lt"/>
              </a:rPr>
              <a:t>True Professionalism</a:t>
            </a:r>
            <a:r>
              <a:rPr lang="en-US" sz="1100" dirty="0">
                <a:latin typeface="+mn-lt"/>
              </a:rPr>
              <a:t>. Free Press.</a:t>
            </a:r>
          </a:p>
          <a:p>
            <a:pPr marL="285750" lvl="0" indent="-285750">
              <a:buFont typeface="Arial" panose="020B0604020202020204" pitchFamily="34" charset="0"/>
              <a:buChar char="•"/>
            </a:pPr>
            <a:r>
              <a:rPr lang="en-US" sz="1100" dirty="0">
                <a:latin typeface="+mn-lt"/>
              </a:rPr>
              <a:t>Robbins, S. P, De Cenzo, D. A., &amp; Coulter, M. </a:t>
            </a:r>
            <a:r>
              <a:rPr lang="en-US" sz="1100" i="1" dirty="0">
                <a:latin typeface="+mn-lt"/>
              </a:rPr>
              <a:t>Fundamentals of Management: Essential Concepts and Applications</a:t>
            </a:r>
            <a:r>
              <a:rPr lang="en-US" sz="1100" dirty="0">
                <a:latin typeface="+mn-lt"/>
              </a:rPr>
              <a:t>, 9th Edition. Frentice Hall.</a:t>
            </a:r>
          </a:p>
        </p:txBody>
      </p:sp>
      <p:sp>
        <p:nvSpPr>
          <p:cNvPr id="59" name="TextBox 58">
            <a:extLst>
              <a:ext uri="{FF2B5EF4-FFF2-40B4-BE49-F238E27FC236}">
                <a16:creationId xmlns:a16="http://schemas.microsoft.com/office/drawing/2014/main" id="{D908DEF1-A961-453B-BF10-ED776458DE2D}"/>
              </a:ext>
            </a:extLst>
          </p:cNvPr>
          <p:cNvSpPr txBox="1"/>
          <p:nvPr/>
        </p:nvSpPr>
        <p:spPr>
          <a:xfrm>
            <a:off x="357473" y="4810588"/>
            <a:ext cx="3409950" cy="307777"/>
          </a:xfrm>
          <a:prstGeom prst="rect">
            <a:avLst/>
          </a:prstGeom>
          <a:noFill/>
        </p:spPr>
        <p:txBody>
          <a:bodyPr wrap="square" rtlCol="0">
            <a:spAutoFit/>
          </a:bodyPr>
          <a:lstStyle/>
          <a:p>
            <a:r>
              <a:rPr lang="en-US" sz="1400" b="1" dirty="0">
                <a:solidFill>
                  <a:srgbClr val="6C0000"/>
                </a:solidFill>
                <a:latin typeface="+mn-lt"/>
              </a:rPr>
              <a:t>General Resources</a:t>
            </a:r>
          </a:p>
        </p:txBody>
      </p:sp>
      <p:sp>
        <p:nvSpPr>
          <p:cNvPr id="60" name="TextBox 59">
            <a:extLst>
              <a:ext uri="{FF2B5EF4-FFF2-40B4-BE49-F238E27FC236}">
                <a16:creationId xmlns:a16="http://schemas.microsoft.com/office/drawing/2014/main" id="{B9BB71DD-435E-4D5D-B8B9-87731EFDE7F4}"/>
              </a:ext>
            </a:extLst>
          </p:cNvPr>
          <p:cNvSpPr txBox="1"/>
          <p:nvPr/>
        </p:nvSpPr>
        <p:spPr>
          <a:xfrm>
            <a:off x="357473" y="5070884"/>
            <a:ext cx="3108065" cy="1277273"/>
          </a:xfrm>
          <a:prstGeom prst="rect">
            <a:avLst/>
          </a:prstGeom>
          <a:noFill/>
        </p:spPr>
        <p:txBody>
          <a:bodyPr wrap="square" rtlCol="0">
            <a:spAutoFit/>
          </a:bodyPr>
          <a:lstStyle/>
          <a:p>
            <a:pPr marL="171450" indent="-171450">
              <a:buFont typeface="Arial" panose="020B0604020202020204" pitchFamily="34" charset="0"/>
              <a:buChar char="•"/>
            </a:pPr>
            <a:r>
              <a:rPr lang="en-US" sz="1100" i="1" dirty="0">
                <a:latin typeface="+mn-lt"/>
              </a:rPr>
              <a:t>Study Guide for the CLM Exam</a:t>
            </a:r>
            <a:r>
              <a:rPr lang="en-US" sz="1100" dirty="0">
                <a:latin typeface="+mn-lt"/>
              </a:rPr>
              <a:t>. Association of Legal Administrators (ALA) </a:t>
            </a:r>
            <a:r>
              <a:rPr lang="en-US" sz="1100" i="1" dirty="0">
                <a:latin typeface="+mn-lt"/>
              </a:rPr>
              <a:t>(alanet.org)</a:t>
            </a:r>
            <a:endParaRPr lang="en-US" sz="1100" dirty="0">
              <a:latin typeface="+mn-lt"/>
            </a:endParaRPr>
          </a:p>
          <a:p>
            <a:pPr marL="171450" indent="-171450">
              <a:buFont typeface="Arial" panose="020B0604020202020204" pitchFamily="34" charset="0"/>
              <a:buChar char="•"/>
            </a:pPr>
            <a:r>
              <a:rPr lang="en-US" sz="1100" i="1" dirty="0">
                <a:latin typeface="+mn-lt"/>
              </a:rPr>
              <a:t>Legal Management </a:t>
            </a:r>
            <a:r>
              <a:rPr lang="en-US" sz="1100" dirty="0">
                <a:latin typeface="+mn-lt"/>
              </a:rPr>
              <a:t>(magazine). Association of Legal Administrators (ALA) </a:t>
            </a:r>
            <a:r>
              <a:rPr lang="en-US" sz="1100" i="1" dirty="0">
                <a:latin typeface="+mn-lt"/>
              </a:rPr>
              <a:t>(legalmanagement.org </a:t>
            </a:r>
            <a:r>
              <a:rPr lang="en-US" sz="1100" dirty="0">
                <a:latin typeface="+mn-lt"/>
              </a:rPr>
              <a:t>and</a:t>
            </a:r>
            <a:r>
              <a:rPr lang="en-US" sz="1100" i="1" dirty="0">
                <a:latin typeface="+mn-lt"/>
              </a:rPr>
              <a:t> alanet.org)</a:t>
            </a:r>
          </a:p>
          <a:p>
            <a:pPr marL="171450" indent="-171450">
              <a:buFont typeface="Arial" panose="020B0604020202020204" pitchFamily="34" charset="0"/>
              <a:buChar char="•"/>
            </a:pPr>
            <a:r>
              <a:rPr lang="en-US" sz="1100" i="1" dirty="0">
                <a:latin typeface="+mn-lt"/>
              </a:rPr>
              <a:t>Law Practice </a:t>
            </a:r>
            <a:r>
              <a:rPr lang="en-US" sz="1100" dirty="0">
                <a:latin typeface="+mn-lt"/>
              </a:rPr>
              <a:t>(magazine). ABA Law Practice Division </a:t>
            </a:r>
            <a:r>
              <a:rPr lang="en-US" sz="1100" i="1" dirty="0">
                <a:latin typeface="+mn-lt"/>
              </a:rPr>
              <a:t>(americanbar.org)</a:t>
            </a:r>
          </a:p>
        </p:txBody>
      </p:sp>
      <p:sp>
        <p:nvSpPr>
          <p:cNvPr id="63" name="TextBox 62">
            <a:extLst>
              <a:ext uri="{FF2B5EF4-FFF2-40B4-BE49-F238E27FC236}">
                <a16:creationId xmlns:a16="http://schemas.microsoft.com/office/drawing/2014/main" id="{F7C1FA2D-9318-4BD4-A1BD-FAE7F5ED25C7}"/>
              </a:ext>
            </a:extLst>
          </p:cNvPr>
          <p:cNvSpPr txBox="1"/>
          <p:nvPr/>
        </p:nvSpPr>
        <p:spPr>
          <a:xfrm>
            <a:off x="2985795" y="468136"/>
            <a:ext cx="3629609" cy="646331"/>
          </a:xfrm>
          <a:prstGeom prst="rect">
            <a:avLst/>
          </a:prstGeom>
          <a:noFill/>
        </p:spPr>
        <p:txBody>
          <a:bodyPr wrap="square" rtlCol="0">
            <a:spAutoFit/>
          </a:bodyPr>
          <a:lstStyle/>
          <a:p>
            <a:r>
              <a:rPr lang="en-US" altLang="en-US" sz="3600" b="1" dirty="0">
                <a:solidFill>
                  <a:schemeClr val="accent2">
                    <a:lumMod val="50000"/>
                  </a:schemeClr>
                </a:solidFill>
                <a:latin typeface="+mj-lt"/>
                <a:cs typeface="Arial" charset="0"/>
              </a:rPr>
              <a:t>Resources</a:t>
            </a:r>
            <a:endParaRPr lang="en-US" sz="3600" dirty="0">
              <a:solidFill>
                <a:schemeClr val="accent2">
                  <a:lumMod val="50000"/>
                </a:schemeClr>
              </a:solidFill>
              <a:latin typeface="+mj-lt"/>
            </a:endParaRPr>
          </a:p>
        </p:txBody>
      </p:sp>
      <p:pic>
        <p:nvPicPr>
          <p:cNvPr id="13" name="Picture 12">
            <a:extLst>
              <a:ext uri="{FF2B5EF4-FFF2-40B4-BE49-F238E27FC236}">
                <a16:creationId xmlns:a16="http://schemas.microsoft.com/office/drawing/2014/main" id="{390419CE-46AB-406B-8F14-34E1D16592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9531" y="3332946"/>
            <a:ext cx="1464937" cy="610390"/>
          </a:xfrm>
          <a:prstGeom prst="rect">
            <a:avLst/>
          </a:prstGeom>
        </p:spPr>
      </p:pic>
    </p:spTree>
    <p:custDataLst>
      <p:tags r:id="rId1"/>
    </p:custDataLst>
    <p:extLst>
      <p:ext uri="{BB962C8B-B14F-4D97-AF65-F5344CB8AC3E}">
        <p14:creationId xmlns:p14="http://schemas.microsoft.com/office/powerpoint/2010/main" val="122685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09F3889-68FE-4069-B570-559008F4E3B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29963" y="1117101"/>
            <a:ext cx="2688549" cy="2688549"/>
          </a:xfrm>
          <a:prstGeom prst="rect">
            <a:avLst/>
          </a:prstGeom>
        </p:spPr>
      </p:pic>
      <p:pic>
        <p:nvPicPr>
          <p:cNvPr id="3" name="Picture 2">
            <a:extLst>
              <a:ext uri="{FF2B5EF4-FFF2-40B4-BE49-F238E27FC236}">
                <a16:creationId xmlns:a16="http://schemas.microsoft.com/office/drawing/2014/main" id="{29A4F7F8-7A69-4A27-BE2F-0819A285EF1D}"/>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239590" y="4210008"/>
            <a:ext cx="2097092" cy="2097092"/>
          </a:xfrm>
          <a:prstGeom prst="rect">
            <a:avLst/>
          </a:prstGeom>
        </p:spPr>
      </p:pic>
      <p:sp>
        <p:nvSpPr>
          <p:cNvPr id="40" name="TextBox 39">
            <a:extLst>
              <a:ext uri="{FF2B5EF4-FFF2-40B4-BE49-F238E27FC236}">
                <a16:creationId xmlns:a16="http://schemas.microsoft.com/office/drawing/2014/main" id="{A48E9D22-40FF-4AC6-826C-51DF988CDCC3}"/>
              </a:ext>
            </a:extLst>
          </p:cNvPr>
          <p:cNvSpPr txBox="1"/>
          <p:nvPr/>
        </p:nvSpPr>
        <p:spPr>
          <a:xfrm>
            <a:off x="455186" y="1347240"/>
            <a:ext cx="3691847" cy="707886"/>
          </a:xfrm>
          <a:prstGeom prst="rect">
            <a:avLst/>
          </a:prstGeom>
          <a:noFill/>
        </p:spPr>
        <p:txBody>
          <a:bodyPr wrap="square" rtlCol="0">
            <a:spAutoFit/>
          </a:bodyPr>
          <a:lstStyle/>
          <a:p>
            <a:r>
              <a:rPr lang="en-US" sz="1400" b="1" dirty="0">
                <a:solidFill>
                  <a:srgbClr val="6C0000"/>
                </a:solidFill>
                <a:latin typeface="+mn-lt"/>
                <a:cs typeface="Times New Roman" panose="02020603050405020304" pitchFamily="18" charset="0"/>
              </a:rPr>
              <a:t>Human Resources and Organizational Development </a:t>
            </a:r>
          </a:p>
          <a:p>
            <a:r>
              <a:rPr lang="en-US" sz="1200" b="1" dirty="0">
                <a:latin typeface="+mn-lt"/>
              </a:rPr>
              <a:t>General textbooks such as:</a:t>
            </a:r>
          </a:p>
        </p:txBody>
      </p:sp>
      <p:sp>
        <p:nvSpPr>
          <p:cNvPr id="41" name="TextBox 40">
            <a:extLst>
              <a:ext uri="{FF2B5EF4-FFF2-40B4-BE49-F238E27FC236}">
                <a16:creationId xmlns:a16="http://schemas.microsoft.com/office/drawing/2014/main" id="{6AFAA86A-B6D5-460F-9077-F66B13B4752F}"/>
              </a:ext>
            </a:extLst>
          </p:cNvPr>
          <p:cNvSpPr txBox="1"/>
          <p:nvPr/>
        </p:nvSpPr>
        <p:spPr>
          <a:xfrm>
            <a:off x="462146" y="2006930"/>
            <a:ext cx="3265123" cy="1277273"/>
          </a:xfrm>
          <a:prstGeom prst="rect">
            <a:avLst/>
          </a:prstGeom>
          <a:noFill/>
        </p:spPr>
        <p:txBody>
          <a:bodyPr wrap="square" rtlCol="0">
            <a:spAutoFit/>
          </a:bodyPr>
          <a:lstStyle/>
          <a:p>
            <a:pPr marL="171450" lvl="0" indent="-171450">
              <a:buFont typeface="Arial" panose="020B0604020202020204" pitchFamily="34" charset="0"/>
              <a:buChar char="•"/>
            </a:pPr>
            <a:r>
              <a:rPr lang="en-US" sz="1100" dirty="0">
                <a:latin typeface="+mn-lt"/>
              </a:rPr>
              <a:t>Brown, D. R. An </a:t>
            </a:r>
            <a:r>
              <a:rPr lang="en-US" sz="1100" i="1" dirty="0">
                <a:latin typeface="+mn-lt"/>
              </a:rPr>
              <a:t>Experiential Approach to Organizational Development</a:t>
            </a:r>
            <a:r>
              <a:rPr lang="en-US" sz="1100" dirty="0">
                <a:latin typeface="+mn-lt"/>
              </a:rPr>
              <a:t>, 8th Edition. Pearson Prentice Hall.</a:t>
            </a:r>
          </a:p>
          <a:p>
            <a:pPr marL="171450" lvl="0" indent="-171450">
              <a:buFont typeface="Arial" panose="020B0604020202020204" pitchFamily="34" charset="0"/>
              <a:buChar char="•"/>
            </a:pPr>
            <a:r>
              <a:rPr lang="en-US" sz="1100" dirty="0">
                <a:latin typeface="+mn-lt"/>
              </a:rPr>
              <a:t>Fisher, R., &amp; Ury, W. </a:t>
            </a:r>
            <a:r>
              <a:rPr lang="en-US" sz="1100" i="1" dirty="0">
                <a:latin typeface="+mn-lt"/>
              </a:rPr>
              <a:t>Getting to Yes: Negotiating Agreement Without Giving In. </a:t>
            </a:r>
            <a:r>
              <a:rPr lang="en-US" sz="1100" dirty="0">
                <a:latin typeface="+mn-lt"/>
              </a:rPr>
              <a:t>Penguin Books.</a:t>
            </a:r>
          </a:p>
          <a:p>
            <a:pPr marL="171450" lvl="0" indent="-171450">
              <a:buFont typeface="Arial" panose="020B0604020202020204" pitchFamily="34" charset="0"/>
              <a:buChar char="•"/>
            </a:pPr>
            <a:r>
              <a:rPr lang="en-US" sz="1100" dirty="0">
                <a:latin typeface="+mn-lt"/>
              </a:rPr>
              <a:t>Mathis, R. L., &amp; Jackson, J. H. </a:t>
            </a:r>
            <a:r>
              <a:rPr lang="en-US" sz="1100" i="1" dirty="0">
                <a:latin typeface="+mn-lt"/>
              </a:rPr>
              <a:t>Human Resource Management</a:t>
            </a:r>
            <a:r>
              <a:rPr lang="en-US" sz="1100" dirty="0">
                <a:latin typeface="+mn-lt"/>
              </a:rPr>
              <a:t>, 15th Edition. Cengage Learning.</a:t>
            </a:r>
          </a:p>
        </p:txBody>
      </p:sp>
      <p:sp>
        <p:nvSpPr>
          <p:cNvPr id="42" name="TextBox 41">
            <a:extLst>
              <a:ext uri="{FF2B5EF4-FFF2-40B4-BE49-F238E27FC236}">
                <a16:creationId xmlns:a16="http://schemas.microsoft.com/office/drawing/2014/main" id="{EF500F75-7BE6-4B02-BC3A-03F7C9F71BEF}"/>
              </a:ext>
            </a:extLst>
          </p:cNvPr>
          <p:cNvSpPr txBox="1"/>
          <p:nvPr/>
        </p:nvSpPr>
        <p:spPr>
          <a:xfrm>
            <a:off x="5212196" y="1787950"/>
            <a:ext cx="3219227" cy="461665"/>
          </a:xfrm>
          <a:prstGeom prst="rect">
            <a:avLst/>
          </a:prstGeom>
          <a:noFill/>
        </p:spPr>
        <p:txBody>
          <a:bodyPr wrap="square" rtlCol="0">
            <a:spAutoFit/>
          </a:bodyPr>
          <a:lstStyle/>
          <a:p>
            <a:r>
              <a:rPr lang="en-US" sz="1200" b="1" dirty="0">
                <a:latin typeface="+mn-lt"/>
              </a:rPr>
              <a:t>Reference materials on current federal laws and government publications such as:</a:t>
            </a:r>
          </a:p>
        </p:txBody>
      </p:sp>
      <p:sp>
        <p:nvSpPr>
          <p:cNvPr id="43" name="TextBox 42">
            <a:extLst>
              <a:ext uri="{FF2B5EF4-FFF2-40B4-BE49-F238E27FC236}">
                <a16:creationId xmlns:a16="http://schemas.microsoft.com/office/drawing/2014/main" id="{713AAE80-10D0-4DE2-8C9F-98BCEBFB02A3}"/>
              </a:ext>
            </a:extLst>
          </p:cNvPr>
          <p:cNvSpPr txBox="1"/>
          <p:nvPr/>
        </p:nvSpPr>
        <p:spPr>
          <a:xfrm>
            <a:off x="5190900" y="2253883"/>
            <a:ext cx="3691847" cy="3816429"/>
          </a:xfrm>
          <a:prstGeom prst="rect">
            <a:avLst/>
          </a:prstGeom>
          <a:noFill/>
        </p:spPr>
        <p:txBody>
          <a:bodyPr wrap="square" rtlCol="0">
            <a:spAutoFit/>
          </a:bodyPr>
          <a:lstStyle/>
          <a:p>
            <a:pPr marL="171450" lvl="0" indent="-171450">
              <a:buFont typeface="Arial" panose="020B0604020202020204" pitchFamily="34" charset="0"/>
              <a:buChar char="•"/>
            </a:pPr>
            <a:r>
              <a:rPr lang="en-US" sz="1100" dirty="0">
                <a:latin typeface="+mn-lt"/>
              </a:rPr>
              <a:t>1-9. Employment Eligibility Verification. U.S. Form 1-9, 0MB No. 1115-0136. U.S. Citizenship and Immigration Services.</a:t>
            </a:r>
          </a:p>
          <a:p>
            <a:pPr marL="171450" lvl="0" indent="-171450">
              <a:buFont typeface="Arial" panose="020B0604020202020204" pitchFamily="34" charset="0"/>
              <a:buChar char="•"/>
            </a:pPr>
            <a:r>
              <a:rPr lang="en-US" sz="1100" i="1" dirty="0">
                <a:latin typeface="+mn-lt"/>
              </a:rPr>
              <a:t>Americans With Disabilities Act</a:t>
            </a:r>
            <a:r>
              <a:rPr lang="en-US" sz="1100" dirty="0">
                <a:latin typeface="+mn-lt"/>
              </a:rPr>
              <a:t> </a:t>
            </a:r>
            <a:r>
              <a:rPr lang="en-US" sz="1100" i="1" dirty="0">
                <a:latin typeface="+mn-lt"/>
              </a:rPr>
              <a:t>(ADA).</a:t>
            </a:r>
            <a:r>
              <a:rPr lang="en-US" sz="1100" dirty="0">
                <a:latin typeface="+mn-lt"/>
              </a:rPr>
              <a:t> U.S. Department of Labor.</a:t>
            </a:r>
          </a:p>
          <a:p>
            <a:pPr marL="171450" lvl="0" indent="-171450">
              <a:buFont typeface="Arial" panose="020B0604020202020204" pitchFamily="34" charset="0"/>
              <a:buChar char="•"/>
            </a:pPr>
            <a:r>
              <a:rPr lang="en-US" sz="1100" i="1" dirty="0">
                <a:latin typeface="+mn-lt"/>
              </a:rPr>
              <a:t>Consolidated Omnibus Budget Reconciliation Act</a:t>
            </a:r>
            <a:r>
              <a:rPr lang="en-US" sz="1100" dirty="0">
                <a:latin typeface="+mn-lt"/>
              </a:rPr>
              <a:t> </a:t>
            </a:r>
            <a:r>
              <a:rPr lang="en-US" sz="1100" i="1" dirty="0">
                <a:latin typeface="+mn-lt"/>
              </a:rPr>
              <a:t>(COBRA). </a:t>
            </a:r>
            <a:r>
              <a:rPr lang="en-US" sz="1100" dirty="0">
                <a:latin typeface="+mn-lt"/>
              </a:rPr>
              <a:t>U.S. Department of Labor.</a:t>
            </a:r>
          </a:p>
          <a:p>
            <a:pPr marL="171450" lvl="0" indent="-171450">
              <a:buFont typeface="Arial" panose="020B0604020202020204" pitchFamily="34" charset="0"/>
              <a:buChar char="•"/>
            </a:pPr>
            <a:r>
              <a:rPr lang="en-US" sz="1100" i="1" dirty="0">
                <a:latin typeface="+mn-lt"/>
              </a:rPr>
              <a:t>Employee Retirement Income Security Act</a:t>
            </a:r>
            <a:r>
              <a:rPr lang="en-US" sz="1100" dirty="0">
                <a:latin typeface="+mn-lt"/>
              </a:rPr>
              <a:t> </a:t>
            </a:r>
            <a:r>
              <a:rPr lang="en-US" sz="1100" i="1" dirty="0">
                <a:latin typeface="+mn-lt"/>
              </a:rPr>
              <a:t>(ERISA).</a:t>
            </a:r>
            <a:r>
              <a:rPr lang="en-US" sz="1100" dirty="0">
                <a:latin typeface="+mn-lt"/>
              </a:rPr>
              <a:t> U.S. Department of Labor.</a:t>
            </a:r>
          </a:p>
          <a:p>
            <a:pPr marL="171450" lvl="0" indent="-171450">
              <a:buFont typeface="Arial" panose="020B0604020202020204" pitchFamily="34" charset="0"/>
              <a:buChar char="•"/>
            </a:pPr>
            <a:r>
              <a:rPr lang="en-US" sz="1100" i="1" dirty="0">
                <a:latin typeface="+mn-lt"/>
              </a:rPr>
              <a:t>Fair Labor Standards Act (FLSA).</a:t>
            </a:r>
            <a:r>
              <a:rPr lang="en-US" sz="1100" dirty="0">
                <a:latin typeface="+mn-lt"/>
              </a:rPr>
              <a:t> U.S. Department of Labor.</a:t>
            </a:r>
          </a:p>
          <a:p>
            <a:pPr marL="171450" lvl="0" indent="-171450">
              <a:buFont typeface="Arial" panose="020B0604020202020204" pitchFamily="34" charset="0"/>
              <a:buChar char="•"/>
            </a:pPr>
            <a:r>
              <a:rPr lang="en-US" sz="1100" i="1" dirty="0">
                <a:latin typeface="+mn-lt"/>
              </a:rPr>
              <a:t>Family and Medical Leave Act (FMLA).</a:t>
            </a:r>
            <a:r>
              <a:rPr lang="en-US" sz="1100" dirty="0">
                <a:latin typeface="+mn-lt"/>
              </a:rPr>
              <a:t> U.S. Department of Labor.</a:t>
            </a:r>
          </a:p>
          <a:p>
            <a:pPr marL="171450" lvl="0" indent="-171450">
              <a:buFont typeface="Arial" panose="020B0604020202020204" pitchFamily="34" charset="0"/>
              <a:buChar char="•"/>
            </a:pPr>
            <a:r>
              <a:rPr lang="en-US" sz="1100" i="1" dirty="0">
                <a:latin typeface="+mn-lt"/>
              </a:rPr>
              <a:t>Health Information Technology for Economic and Clinical Health Act (HITECH).</a:t>
            </a:r>
            <a:r>
              <a:rPr lang="en-US" sz="1100" dirty="0">
                <a:latin typeface="+mn-lt"/>
              </a:rPr>
              <a:t> U.S. Department of Health &amp; Human Services.</a:t>
            </a:r>
          </a:p>
          <a:p>
            <a:pPr marL="171450" lvl="0" indent="-171450">
              <a:buFont typeface="Arial" panose="020B0604020202020204" pitchFamily="34" charset="0"/>
              <a:buChar char="•"/>
            </a:pPr>
            <a:r>
              <a:rPr lang="en-US" sz="1100" i="1" dirty="0">
                <a:latin typeface="+mn-lt"/>
              </a:rPr>
              <a:t>Health Insurance Portability and Accountability Act (HIPAA)</a:t>
            </a:r>
            <a:r>
              <a:rPr lang="en-US" sz="1100" dirty="0">
                <a:latin typeface="+mn-lt"/>
              </a:rPr>
              <a:t>. U.S. Department of Health &amp; Human Services. </a:t>
            </a:r>
          </a:p>
          <a:p>
            <a:pPr marL="171450" lvl="0" indent="-171450">
              <a:buFont typeface="Arial" panose="020B0604020202020204" pitchFamily="34" charset="0"/>
              <a:buChar char="•"/>
            </a:pPr>
            <a:r>
              <a:rPr lang="en-US" sz="1100" i="1" dirty="0">
                <a:latin typeface="+mn-lt"/>
              </a:rPr>
              <a:t>Patient Protection and Affordable Care Act (PPACA)</a:t>
            </a:r>
            <a:r>
              <a:rPr lang="en-US" sz="1100" dirty="0">
                <a:latin typeface="+mn-lt"/>
              </a:rPr>
              <a:t>. </a:t>
            </a:r>
          </a:p>
          <a:p>
            <a:pPr marL="171450" lvl="0" indent="-171450">
              <a:buFont typeface="Arial" panose="020B0604020202020204" pitchFamily="34" charset="0"/>
              <a:buChar char="•"/>
            </a:pPr>
            <a:r>
              <a:rPr lang="en-US" sz="1100" dirty="0">
                <a:latin typeface="+mn-lt"/>
              </a:rPr>
              <a:t>U.S. Department of Labor</a:t>
            </a:r>
            <a:r>
              <a:rPr lang="en-US" sz="1100" i="1" dirty="0">
                <a:latin typeface="+mn-lt"/>
              </a:rPr>
              <a:t>. Title VII of the Civil Rights Act.</a:t>
            </a:r>
            <a:r>
              <a:rPr lang="en-US" sz="1100" dirty="0">
                <a:latin typeface="+mn-lt"/>
              </a:rPr>
              <a:t> U.S. Equal Employment Opportunity Commission.</a:t>
            </a:r>
          </a:p>
          <a:p>
            <a:pPr marL="171450" lvl="0" indent="-171450">
              <a:buFont typeface="Arial" panose="020B0604020202020204" pitchFamily="34" charset="0"/>
              <a:buChar char="•"/>
            </a:pPr>
            <a:r>
              <a:rPr lang="en-US" sz="1100" i="1" dirty="0">
                <a:latin typeface="+mn-lt"/>
              </a:rPr>
              <a:t>Uniformed Services Employment &amp; Reemployment Rights Act (USERRA)</a:t>
            </a:r>
            <a:r>
              <a:rPr lang="en-US" sz="1100" dirty="0">
                <a:latin typeface="+mn-lt"/>
              </a:rPr>
              <a:t>. U.S. Department of Labor.</a:t>
            </a:r>
          </a:p>
        </p:txBody>
      </p:sp>
      <p:sp>
        <p:nvSpPr>
          <p:cNvPr id="9" name="Title 1">
            <a:extLst>
              <a:ext uri="{FF2B5EF4-FFF2-40B4-BE49-F238E27FC236}">
                <a16:creationId xmlns:a16="http://schemas.microsoft.com/office/drawing/2014/main" id="{3382F5C4-60A6-4DDC-BE1B-2EC84E375CC1}"/>
              </a:ext>
            </a:extLst>
          </p:cNvPr>
          <p:cNvSpPr>
            <a:spLocks noGrp="1"/>
          </p:cNvSpPr>
          <p:nvPr>
            <p:ph type="title"/>
          </p:nvPr>
        </p:nvSpPr>
        <p:spPr>
          <a:xfrm>
            <a:off x="462146" y="3314720"/>
            <a:ext cx="3265123" cy="549276"/>
          </a:xfrm>
        </p:spPr>
        <p:txBody>
          <a:bodyPr>
            <a:noAutofit/>
          </a:bodyPr>
          <a:lstStyle/>
          <a:p>
            <a:r>
              <a:rPr lang="en-US" sz="1200" b="1" dirty="0">
                <a:latin typeface="+mn-lt"/>
              </a:rPr>
              <a:t>Websites containing information on the above, along with related information including:</a:t>
            </a:r>
          </a:p>
        </p:txBody>
      </p:sp>
      <p:sp>
        <p:nvSpPr>
          <p:cNvPr id="10" name="Content Placeholder 2">
            <a:extLst>
              <a:ext uri="{FF2B5EF4-FFF2-40B4-BE49-F238E27FC236}">
                <a16:creationId xmlns:a16="http://schemas.microsoft.com/office/drawing/2014/main" id="{C73B0FFA-2279-4D59-830E-82411801711D}"/>
              </a:ext>
            </a:extLst>
          </p:cNvPr>
          <p:cNvSpPr txBox="1">
            <a:spLocks/>
          </p:cNvSpPr>
          <p:nvPr/>
        </p:nvSpPr>
        <p:spPr>
          <a:xfrm>
            <a:off x="462146" y="3863996"/>
            <a:ext cx="3268603" cy="17548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171450" indent="-171450" fontAlgn="auto">
              <a:spcBef>
                <a:spcPts val="100"/>
              </a:spcBef>
              <a:spcAft>
                <a:spcPts val="100"/>
              </a:spcAft>
              <a:buFont typeface="Arial" panose="020B0604020202020204" pitchFamily="34" charset="0"/>
              <a:buChar char="•"/>
            </a:pPr>
            <a:r>
              <a:rPr lang="en-US" sz="1100" dirty="0">
                <a:solidFill>
                  <a:schemeClr val="tx1"/>
                </a:solidFill>
              </a:rPr>
              <a:t>Occupational Safety and Health Administration </a:t>
            </a:r>
            <a:r>
              <a:rPr lang="en-US" sz="1100" i="1" dirty="0">
                <a:solidFill>
                  <a:schemeClr val="tx1"/>
                </a:solidFill>
              </a:rPr>
              <a:t>(osha.gov)</a:t>
            </a:r>
            <a:endParaRPr lang="en-US" sz="1100" dirty="0">
              <a:solidFill>
                <a:schemeClr val="tx1"/>
              </a:solidFill>
            </a:endParaRPr>
          </a:p>
          <a:p>
            <a:pPr marL="171450" indent="-171450" fontAlgn="auto">
              <a:spcBef>
                <a:spcPts val="100"/>
              </a:spcBef>
              <a:spcAft>
                <a:spcPts val="100"/>
              </a:spcAft>
              <a:buFont typeface="Arial" panose="020B0604020202020204" pitchFamily="34" charset="0"/>
              <a:buChar char="•"/>
            </a:pPr>
            <a:r>
              <a:rPr lang="en-US" sz="1100" dirty="0">
                <a:solidFill>
                  <a:schemeClr val="tx1"/>
                </a:solidFill>
              </a:rPr>
              <a:t>U.S. Citizenship and Immigration Services </a:t>
            </a:r>
            <a:r>
              <a:rPr lang="en-US" sz="1100" i="1" dirty="0">
                <a:solidFill>
                  <a:schemeClr val="tx1"/>
                </a:solidFill>
              </a:rPr>
              <a:t>(uscis.gov)</a:t>
            </a:r>
            <a:endParaRPr lang="en-US" sz="1100" dirty="0">
              <a:solidFill>
                <a:schemeClr val="tx1"/>
              </a:solidFill>
            </a:endParaRPr>
          </a:p>
          <a:p>
            <a:pPr marL="171450" indent="-171450" fontAlgn="auto">
              <a:spcBef>
                <a:spcPts val="100"/>
              </a:spcBef>
              <a:spcAft>
                <a:spcPts val="100"/>
              </a:spcAft>
              <a:buFont typeface="Arial" panose="020B0604020202020204" pitchFamily="34" charset="0"/>
              <a:buChar char="•"/>
            </a:pPr>
            <a:r>
              <a:rPr lang="en-US" sz="1100" dirty="0">
                <a:solidFill>
                  <a:schemeClr val="tx1"/>
                </a:solidFill>
              </a:rPr>
              <a:t>U.S. Department of Health &amp; Human Services </a:t>
            </a:r>
            <a:r>
              <a:rPr lang="en-US" sz="1100" i="1" dirty="0">
                <a:solidFill>
                  <a:schemeClr val="tx1"/>
                </a:solidFill>
              </a:rPr>
              <a:t>(hhs.gov)</a:t>
            </a:r>
            <a:endParaRPr lang="en-US" sz="1100" dirty="0">
              <a:solidFill>
                <a:schemeClr val="tx1"/>
              </a:solidFill>
            </a:endParaRPr>
          </a:p>
          <a:p>
            <a:pPr marL="171450" indent="-171450" fontAlgn="auto">
              <a:spcBef>
                <a:spcPts val="100"/>
              </a:spcBef>
              <a:spcAft>
                <a:spcPts val="100"/>
              </a:spcAft>
              <a:buFont typeface="Arial" panose="020B0604020202020204" pitchFamily="34" charset="0"/>
              <a:buChar char="•"/>
            </a:pPr>
            <a:r>
              <a:rPr lang="en-US" sz="1100" dirty="0">
                <a:solidFill>
                  <a:schemeClr val="tx1"/>
                </a:solidFill>
              </a:rPr>
              <a:t>U.S. Department of Justice </a:t>
            </a:r>
            <a:r>
              <a:rPr lang="en-US" sz="1100" i="1" dirty="0">
                <a:solidFill>
                  <a:schemeClr val="tx1"/>
                </a:solidFill>
              </a:rPr>
              <a:t>(justice.gov)</a:t>
            </a:r>
            <a:endParaRPr lang="en-US" sz="1100" dirty="0">
              <a:solidFill>
                <a:schemeClr val="tx1"/>
              </a:solidFill>
            </a:endParaRPr>
          </a:p>
          <a:p>
            <a:pPr marL="171450" indent="-171450" fontAlgn="auto">
              <a:spcBef>
                <a:spcPts val="100"/>
              </a:spcBef>
              <a:spcAft>
                <a:spcPts val="100"/>
              </a:spcAft>
              <a:buFont typeface="Arial" panose="020B0604020202020204" pitchFamily="34" charset="0"/>
              <a:buChar char="•"/>
            </a:pPr>
            <a:r>
              <a:rPr lang="en-US" sz="1100" dirty="0">
                <a:solidFill>
                  <a:schemeClr val="tx1"/>
                </a:solidFill>
              </a:rPr>
              <a:t>U.S. Department of Labor </a:t>
            </a:r>
            <a:r>
              <a:rPr lang="en-US" sz="1100" i="1" dirty="0">
                <a:solidFill>
                  <a:schemeClr val="tx1"/>
                </a:solidFill>
              </a:rPr>
              <a:t>(dol.gov)</a:t>
            </a:r>
            <a:endParaRPr lang="en-US" sz="1100" dirty="0">
              <a:solidFill>
                <a:schemeClr val="tx1"/>
              </a:solidFill>
            </a:endParaRPr>
          </a:p>
          <a:p>
            <a:pPr marL="171450" indent="-171450" fontAlgn="auto">
              <a:spcBef>
                <a:spcPts val="100"/>
              </a:spcBef>
              <a:spcAft>
                <a:spcPts val="100"/>
              </a:spcAft>
              <a:buFont typeface="Arial" panose="020B0604020202020204" pitchFamily="34" charset="0"/>
              <a:buChar char="•"/>
            </a:pPr>
            <a:r>
              <a:rPr lang="en-US" sz="1100" dirty="0">
                <a:solidFill>
                  <a:schemeClr val="tx1"/>
                </a:solidFill>
              </a:rPr>
              <a:t>U.S. Equal Employment Opportunity Commission </a:t>
            </a:r>
            <a:r>
              <a:rPr lang="en-US" sz="1100" i="1" dirty="0">
                <a:solidFill>
                  <a:schemeClr val="tx1"/>
                </a:solidFill>
              </a:rPr>
              <a:t>(eeoc.gov)</a:t>
            </a:r>
            <a:endParaRPr lang="en-US" sz="1100" dirty="0">
              <a:solidFill>
                <a:schemeClr val="tx1"/>
              </a:solidFill>
            </a:endParaRPr>
          </a:p>
        </p:txBody>
      </p:sp>
      <p:sp>
        <p:nvSpPr>
          <p:cNvPr id="11" name="TextBox 10">
            <a:extLst>
              <a:ext uri="{FF2B5EF4-FFF2-40B4-BE49-F238E27FC236}">
                <a16:creationId xmlns:a16="http://schemas.microsoft.com/office/drawing/2014/main" id="{F23568CA-CB0C-4DB4-B8D2-158EEC5F6007}"/>
              </a:ext>
            </a:extLst>
          </p:cNvPr>
          <p:cNvSpPr txBox="1"/>
          <p:nvPr/>
        </p:nvSpPr>
        <p:spPr>
          <a:xfrm>
            <a:off x="2969029" y="484056"/>
            <a:ext cx="3205941" cy="646331"/>
          </a:xfrm>
          <a:prstGeom prst="rect">
            <a:avLst/>
          </a:prstGeom>
          <a:noFill/>
        </p:spPr>
        <p:txBody>
          <a:bodyPr wrap="square" rtlCol="0">
            <a:spAutoFit/>
          </a:bodyPr>
          <a:lstStyle/>
          <a:p>
            <a:r>
              <a:rPr lang="en-US" altLang="en-US" sz="3600" b="1" dirty="0">
                <a:solidFill>
                  <a:schemeClr val="accent2">
                    <a:lumMod val="50000"/>
                  </a:schemeClr>
                </a:solidFill>
                <a:latin typeface="+mj-lt"/>
                <a:cs typeface="Arial" charset="0"/>
              </a:rPr>
              <a:t>Resources</a:t>
            </a:r>
            <a:endParaRPr lang="en-US" sz="3600" dirty="0">
              <a:solidFill>
                <a:schemeClr val="accent2">
                  <a:lumMod val="50000"/>
                </a:schemeClr>
              </a:solidFill>
              <a:latin typeface="+mj-lt"/>
            </a:endParaRPr>
          </a:p>
        </p:txBody>
      </p:sp>
      <p:pic>
        <p:nvPicPr>
          <p:cNvPr id="13" name="Picture 12">
            <a:extLst>
              <a:ext uri="{FF2B5EF4-FFF2-40B4-BE49-F238E27FC236}">
                <a16:creationId xmlns:a16="http://schemas.microsoft.com/office/drawing/2014/main" id="{CDEDF820-A54B-4D36-8448-AA1DC2E96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253" y="5651303"/>
            <a:ext cx="1464937" cy="610390"/>
          </a:xfrm>
          <a:prstGeom prst="rect">
            <a:avLst/>
          </a:prstGeom>
        </p:spPr>
      </p:pic>
    </p:spTree>
    <p:custDataLst>
      <p:tags r:id="rId1"/>
    </p:custDataLst>
    <p:extLst>
      <p:ext uri="{BB962C8B-B14F-4D97-AF65-F5344CB8AC3E}">
        <p14:creationId xmlns:p14="http://schemas.microsoft.com/office/powerpoint/2010/main" val="269110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34570E-9BDE-4B07-9547-97B9F8D2CB42}"/>
              </a:ext>
            </a:extLst>
          </p:cNvPr>
          <p:cNvSpPr txBox="1"/>
          <p:nvPr/>
        </p:nvSpPr>
        <p:spPr>
          <a:xfrm>
            <a:off x="2307595" y="2841794"/>
            <a:ext cx="5637288" cy="1123712"/>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57175" indent="-257175">
              <a:buFont typeface="Arial" panose="020B0604020202020204" pitchFamily="34" charset="0"/>
              <a:buChar char="•"/>
            </a:pPr>
            <a:r>
              <a:rPr lang="en-US" sz="2000" dirty="0">
                <a:solidFill>
                  <a:schemeClr val="tx1">
                    <a:lumMod val="85000"/>
                    <a:lumOff val="15000"/>
                  </a:schemeClr>
                </a:solidFill>
                <a:latin typeface="+mn-lt"/>
              </a:rPr>
              <a:t>Share articles and other study materials</a:t>
            </a:r>
          </a:p>
          <a:p>
            <a:pPr marL="257175" indent="-257175">
              <a:buFont typeface="Arial" panose="020B0604020202020204" pitchFamily="34" charset="0"/>
              <a:buChar char="•"/>
            </a:pPr>
            <a:r>
              <a:rPr lang="en-US" sz="2000" dirty="0">
                <a:solidFill>
                  <a:schemeClr val="tx1">
                    <a:lumMod val="85000"/>
                    <a:lumOff val="15000"/>
                  </a:schemeClr>
                </a:solidFill>
                <a:latin typeface="+mn-lt"/>
              </a:rPr>
              <a:t>Sample curriculum outlines from chapter study groups are posted </a:t>
            </a:r>
            <a:r>
              <a:rPr lang="en-US" sz="2000" dirty="0">
                <a:solidFill>
                  <a:schemeClr val="tx1">
                    <a:lumMod val="85000"/>
                    <a:lumOff val="15000"/>
                  </a:schemeClr>
                </a:solidFill>
                <a:latin typeface="+mn-lt"/>
                <a:hlinkClick r:id="rId4"/>
              </a:rPr>
              <a:t>here</a:t>
            </a:r>
            <a:r>
              <a:rPr lang="en-US" sz="2000" dirty="0">
                <a:solidFill>
                  <a:schemeClr val="tx1">
                    <a:lumMod val="85000"/>
                    <a:lumOff val="15000"/>
                  </a:schemeClr>
                </a:solidFill>
                <a:latin typeface="+mn-lt"/>
              </a:rPr>
              <a:t> </a:t>
            </a:r>
          </a:p>
        </p:txBody>
      </p:sp>
      <p:pic>
        <p:nvPicPr>
          <p:cNvPr id="2" name="Picture 1">
            <a:extLst>
              <a:ext uri="{FF2B5EF4-FFF2-40B4-BE49-F238E27FC236}">
                <a16:creationId xmlns:a16="http://schemas.microsoft.com/office/drawing/2014/main" id="{9D0D3916-8C98-43FD-9C94-C6ED4FD1C3BA}"/>
              </a:ext>
            </a:extLst>
          </p:cNvPr>
          <p:cNvPicPr>
            <a:picLocks noChangeAspect="1"/>
          </p:cNvPicPr>
          <p:nvPr/>
        </p:nvPicPr>
        <p:blipFill>
          <a:blip r:embed="rId5"/>
          <a:stretch>
            <a:fillRect/>
          </a:stretch>
        </p:blipFill>
        <p:spPr>
          <a:xfrm>
            <a:off x="1516994" y="1775170"/>
            <a:ext cx="990600" cy="1009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4F567FAA-647E-4CCC-A091-688FE737AF84}"/>
              </a:ext>
            </a:extLst>
          </p:cNvPr>
          <p:cNvSpPr txBox="1"/>
          <p:nvPr/>
        </p:nvSpPr>
        <p:spPr>
          <a:xfrm>
            <a:off x="0" y="1150108"/>
            <a:ext cx="9144000" cy="646331"/>
          </a:xfrm>
          <a:prstGeom prst="rect">
            <a:avLst/>
          </a:prstGeom>
          <a:noFill/>
        </p:spPr>
        <p:txBody>
          <a:bodyPr wrap="square" rtlCol="0">
            <a:spAutoFit/>
          </a:bodyPr>
          <a:lstStyle/>
          <a:p>
            <a:pPr algn="ctr"/>
            <a:r>
              <a:rPr lang="en-US" altLang="en-US" sz="3600" b="1" dirty="0">
                <a:solidFill>
                  <a:schemeClr val="accent2">
                    <a:lumMod val="50000"/>
                  </a:schemeClr>
                </a:solidFill>
                <a:latin typeface="+mj-lt"/>
                <a:cs typeface="Arial" charset="0"/>
              </a:rPr>
              <a:t>ALA Online Community </a:t>
            </a:r>
            <a:endParaRPr lang="en-US" sz="3600" dirty="0">
              <a:solidFill>
                <a:schemeClr val="accent2">
                  <a:lumMod val="50000"/>
                </a:schemeClr>
              </a:solidFill>
              <a:latin typeface="+mj-lt"/>
            </a:endParaRPr>
          </a:p>
        </p:txBody>
      </p:sp>
      <p:pic>
        <p:nvPicPr>
          <p:cNvPr id="12" name="Picture 11">
            <a:extLst>
              <a:ext uri="{FF2B5EF4-FFF2-40B4-BE49-F238E27FC236}">
                <a16:creationId xmlns:a16="http://schemas.microsoft.com/office/drawing/2014/main" id="{DE0D1E39-BCF0-4746-90DC-8A97471C6A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pic>
        <p:nvPicPr>
          <p:cNvPr id="3" name="Picture 2">
            <a:extLst>
              <a:ext uri="{FF2B5EF4-FFF2-40B4-BE49-F238E27FC236}">
                <a16:creationId xmlns:a16="http://schemas.microsoft.com/office/drawing/2014/main" id="{04820832-4707-4BC0-9467-E97B37BA918D}"/>
              </a:ext>
            </a:extLst>
          </p:cNvPr>
          <p:cNvPicPr>
            <a:picLocks noChangeAspect="1"/>
          </p:cNvPicPr>
          <p:nvPr/>
        </p:nvPicPr>
        <p:blipFill>
          <a:blip r:embed="rId7"/>
          <a:stretch>
            <a:fillRect/>
          </a:stretch>
        </p:blipFill>
        <p:spPr>
          <a:xfrm>
            <a:off x="2468631" y="2029574"/>
            <a:ext cx="4346237" cy="796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a:extLst>
              <a:ext uri="{FF2B5EF4-FFF2-40B4-BE49-F238E27FC236}">
                <a16:creationId xmlns:a16="http://schemas.microsoft.com/office/drawing/2014/main" id="{51E5DB50-8C56-4D06-9B0B-4B0AD7815B4D}"/>
              </a:ext>
            </a:extLst>
          </p:cNvPr>
          <p:cNvSpPr txBox="1"/>
          <p:nvPr/>
        </p:nvSpPr>
        <p:spPr>
          <a:xfrm>
            <a:off x="776050" y="4131395"/>
            <a:ext cx="6789191" cy="646331"/>
          </a:xfrm>
          <a:prstGeom prst="rect">
            <a:avLst/>
          </a:prstGeom>
          <a:noFill/>
        </p:spPr>
        <p:txBody>
          <a:bodyPr wrap="square" rtlCol="0">
            <a:spAutoFit/>
          </a:bodyPr>
          <a:lstStyle/>
          <a:p>
            <a:r>
              <a:rPr lang="en-US" altLang="en-US" sz="3600" b="1" dirty="0">
                <a:solidFill>
                  <a:schemeClr val="accent2">
                    <a:lumMod val="50000"/>
                  </a:schemeClr>
                </a:solidFill>
                <a:latin typeface="+mj-lt"/>
                <a:cs typeface="Arial" charset="0"/>
              </a:rPr>
              <a:t>Study Groups</a:t>
            </a:r>
            <a:endParaRPr lang="en-US" sz="3600" dirty="0">
              <a:solidFill>
                <a:schemeClr val="accent2">
                  <a:lumMod val="50000"/>
                </a:schemeClr>
              </a:solidFill>
              <a:latin typeface="+mj-lt"/>
            </a:endParaRPr>
          </a:p>
        </p:txBody>
      </p:sp>
      <p:sp>
        <p:nvSpPr>
          <p:cNvPr id="8" name="TextBox 7">
            <a:extLst>
              <a:ext uri="{FF2B5EF4-FFF2-40B4-BE49-F238E27FC236}">
                <a16:creationId xmlns:a16="http://schemas.microsoft.com/office/drawing/2014/main" id="{A7799570-9FE0-4892-96D4-0FC491D95FBB}"/>
              </a:ext>
            </a:extLst>
          </p:cNvPr>
          <p:cNvSpPr txBox="1"/>
          <p:nvPr/>
        </p:nvSpPr>
        <p:spPr>
          <a:xfrm>
            <a:off x="776050" y="4856267"/>
            <a:ext cx="5935068" cy="1123712"/>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chemeClr val="tx1">
                    <a:lumMod val="85000"/>
                    <a:lumOff val="15000"/>
                  </a:schemeClr>
                </a:solidFill>
                <a:latin typeface="+mn-lt"/>
              </a:rPr>
              <a:t>To help you prepare and study for the exam, some chapters have begun forming study groups. Check with your local chapter to find a study group near you.</a:t>
            </a:r>
          </a:p>
        </p:txBody>
      </p:sp>
    </p:spTree>
    <p:custDataLst>
      <p:tags r:id="rId1"/>
    </p:custDataLst>
    <p:extLst>
      <p:ext uri="{BB962C8B-B14F-4D97-AF65-F5344CB8AC3E}">
        <p14:creationId xmlns:p14="http://schemas.microsoft.com/office/powerpoint/2010/main" val="3961866539"/>
      </p:ext>
    </p:extLst>
  </p:cSld>
  <p:clrMapOvr>
    <a:masterClrMapping/>
  </p:clrMapOvr>
  <mc:AlternateContent xmlns:mc="http://schemas.openxmlformats.org/markup-compatibility/2006" xmlns:p14="http://schemas.microsoft.com/office/powerpoint/2010/main">
    <mc:Choice Requires="p14">
      <p:transition spd="slow" p14:dur="2000" advTm="9984"/>
    </mc:Choice>
    <mc:Fallback xmlns:a16="http://schemas.microsoft.com/office/drawing/2014/main" xmlns:asvg="http://schemas.microsoft.com/office/drawing/2016/SVG/main" xmlns:a14="http://schemas.microsoft.com/office/drawing/2010/main" xmlns="">
      <p:transition spd="slow" advTm="998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64117"/>
            <a:ext cx="9144000" cy="665162"/>
          </a:xfrm>
        </p:spPr>
        <p:txBody>
          <a:bodyPr>
            <a:noAutofit/>
          </a:bodyPr>
          <a:lstStyle/>
          <a:p>
            <a:pPr algn="ctr"/>
            <a:r>
              <a:rPr lang="en-US" altLang="en-US" sz="3600" b="1" dirty="0">
                <a:solidFill>
                  <a:schemeClr val="accent2">
                    <a:lumMod val="50000"/>
                  </a:schemeClr>
                </a:solidFill>
                <a:cs typeface="Arial" charset="0"/>
              </a:rPr>
              <a:t>The Benefits of Certification</a:t>
            </a:r>
            <a:endParaRPr lang="en-US" sz="3600" b="1" dirty="0">
              <a:solidFill>
                <a:schemeClr val="accent2">
                  <a:lumMod val="50000"/>
                </a:schemeClr>
              </a:solidFill>
            </a:endParaRPr>
          </a:p>
        </p:txBody>
      </p:sp>
      <p:sp>
        <p:nvSpPr>
          <p:cNvPr id="11" name="Rectangle 3">
            <a:extLst>
              <a:ext uri="{FF2B5EF4-FFF2-40B4-BE49-F238E27FC236}">
                <a16:creationId xmlns:a16="http://schemas.microsoft.com/office/drawing/2014/main" id="{AFFEDB56-09AC-42A3-943C-E27A3CA619D8}"/>
              </a:ext>
            </a:extLst>
          </p:cNvPr>
          <p:cNvSpPr txBox="1">
            <a:spLocks/>
          </p:cNvSpPr>
          <p:nvPr/>
        </p:nvSpPr>
        <p:spPr>
          <a:xfrm>
            <a:off x="1042193" y="2241679"/>
            <a:ext cx="7059613" cy="3044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dirty="0">
                <a:solidFill>
                  <a:schemeClr val="tx1">
                    <a:lumMod val="85000"/>
                    <a:lumOff val="15000"/>
                  </a:schemeClr>
                </a:solidFill>
              </a:rPr>
              <a:t>Regardless of the stage in your career, certification</a:t>
            </a:r>
            <a:br>
              <a:rPr lang="en-US" sz="2400" dirty="0">
                <a:solidFill>
                  <a:schemeClr val="tx1">
                    <a:lumMod val="85000"/>
                    <a:lumOff val="15000"/>
                  </a:schemeClr>
                </a:solidFill>
              </a:rPr>
            </a:br>
            <a:r>
              <a:rPr lang="en-US" sz="2400" dirty="0">
                <a:solidFill>
                  <a:schemeClr val="tx1">
                    <a:lumMod val="85000"/>
                    <a:lumOff val="15000"/>
                  </a:schemeClr>
                </a:solidFill>
              </a:rPr>
              <a:t>adds a valuable dimension to your professional development. </a:t>
            </a:r>
          </a:p>
          <a:p>
            <a:pPr marL="0" indent="0">
              <a:buNone/>
            </a:pPr>
            <a:r>
              <a:rPr lang="en-US" sz="2400" dirty="0">
                <a:solidFill>
                  <a:schemeClr val="tx1">
                    <a:lumMod val="85000"/>
                    <a:lumOff val="15000"/>
                  </a:schemeClr>
                </a:solidFill>
              </a:rPr>
              <a:t>ALA’s Certified Legal Manager (CLM)® program provides the opportunity to demonstrate you have mastered the knowledge, skills and abilities to operate at a high level of expertise in the field of legal management.</a:t>
            </a:r>
          </a:p>
        </p:txBody>
      </p:sp>
      <p:pic>
        <p:nvPicPr>
          <p:cNvPr id="5" name="Picture 4">
            <a:extLst>
              <a:ext uri="{FF2B5EF4-FFF2-40B4-BE49-F238E27FC236}">
                <a16:creationId xmlns:a16="http://schemas.microsoft.com/office/drawing/2014/main" id="{EB3993AE-50A6-418C-AA99-35715DA27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31038750"/>
      </p:ext>
    </p:extLst>
  </p:cSld>
  <p:clrMapOvr>
    <a:masterClrMapping/>
  </p:clrMapOvr>
  <mc:AlternateContent xmlns:mc="http://schemas.openxmlformats.org/markup-compatibility/2006" xmlns:p14="http://schemas.microsoft.com/office/powerpoint/2010/main">
    <mc:Choice Requires="p14">
      <p:transition spd="slow" p14:dur="2000" advTm="119489"/>
    </mc:Choice>
    <mc:Fallback xmlns:a16="http://schemas.microsoft.com/office/drawing/2014/main" xmlns:a14="http://schemas.microsoft.com/office/drawing/2010/main" xmlns="">
      <p:transition spd="slow" advTm="11948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62141" y="645564"/>
            <a:ext cx="5667787" cy="750784"/>
          </a:xfrm>
        </p:spPr>
        <p:txBody>
          <a:bodyPr>
            <a:noAutofit/>
          </a:bodyPr>
          <a:lstStyle/>
          <a:p>
            <a:r>
              <a:rPr lang="en-US" sz="3600" b="1" dirty="0">
                <a:solidFill>
                  <a:schemeClr val="accent2">
                    <a:lumMod val="50000"/>
                  </a:schemeClr>
                </a:solidFill>
              </a:rPr>
              <a:t>Exam Dates – Spring and Fall</a:t>
            </a:r>
          </a:p>
        </p:txBody>
      </p:sp>
      <p:sp>
        <p:nvSpPr>
          <p:cNvPr id="7" name="TextBox 6"/>
          <p:cNvSpPr txBox="1"/>
          <p:nvPr/>
        </p:nvSpPr>
        <p:spPr>
          <a:xfrm>
            <a:off x="756207" y="3867213"/>
            <a:ext cx="7631586" cy="2259552"/>
          </a:xfrm>
          <a:prstGeom prst="rect">
            <a:avLst/>
          </a:prstGeom>
          <a:noFill/>
        </p:spPr>
        <p:txBody>
          <a:bodyPr wrap="square" rtlCol="0">
            <a:noAutofit/>
          </a:bodyPr>
          <a:lstStyle/>
          <a:p>
            <a:r>
              <a:rPr lang="en-US" dirty="0">
                <a:solidFill>
                  <a:schemeClr val="accent1">
                    <a:lumMod val="50000"/>
                  </a:schemeClr>
                </a:solidFill>
                <a:latin typeface="+mn-lt"/>
              </a:rPr>
              <a:t>ALA’s CLM exam is offered online at </a:t>
            </a:r>
            <a:r>
              <a:rPr lang="en-US" b="1" dirty="0">
                <a:solidFill>
                  <a:schemeClr val="accent1">
                    <a:lumMod val="50000"/>
                  </a:schemeClr>
                </a:solidFill>
                <a:latin typeface="+mn-lt"/>
              </a:rPr>
              <a:t>Pearson VUE</a:t>
            </a:r>
            <a:r>
              <a:rPr lang="en-US" dirty="0">
                <a:solidFill>
                  <a:schemeClr val="accent1">
                    <a:lumMod val="50000"/>
                  </a:schemeClr>
                </a:solidFill>
                <a:latin typeface="+mn-lt"/>
              </a:rPr>
              <a:t>’s many testing sites throughout the United States.</a:t>
            </a:r>
          </a:p>
          <a:p>
            <a:endParaRPr lang="en-US" sz="1000" dirty="0">
              <a:solidFill>
                <a:schemeClr val="accent1">
                  <a:lumMod val="50000"/>
                </a:schemeClr>
              </a:solidFill>
              <a:latin typeface="+mn-lt"/>
            </a:endParaRPr>
          </a:p>
          <a:p>
            <a:r>
              <a:rPr lang="en-US" dirty="0">
                <a:solidFill>
                  <a:schemeClr val="accent1">
                    <a:lumMod val="50000"/>
                  </a:schemeClr>
                </a:solidFill>
                <a:latin typeface="+mn-lt"/>
              </a:rPr>
              <a:t>All approved CLM applicants will receive a </a:t>
            </a:r>
            <a:r>
              <a:rPr lang="en-US" b="1" dirty="0">
                <a:solidFill>
                  <a:schemeClr val="accent1">
                    <a:lumMod val="50000"/>
                  </a:schemeClr>
                </a:solidFill>
                <a:latin typeface="+mn-lt"/>
              </a:rPr>
              <a:t>unique URL and password to register</a:t>
            </a:r>
            <a:r>
              <a:rPr lang="en-US" dirty="0">
                <a:solidFill>
                  <a:schemeClr val="accent1">
                    <a:lumMod val="50000"/>
                  </a:schemeClr>
                </a:solidFill>
                <a:latin typeface="+mn-lt"/>
              </a:rPr>
              <a:t> at one of Pearson’s testing locations approximately one month prior to the exam. </a:t>
            </a:r>
            <a:r>
              <a:rPr lang="en-US" i="1" dirty="0">
                <a:solidFill>
                  <a:schemeClr val="accent1">
                    <a:lumMod val="50000"/>
                  </a:schemeClr>
                </a:solidFill>
                <a:latin typeface="+mn-lt"/>
              </a:rPr>
              <a:t>It is highly recommended that you make your reservation early, as space is limited at testing sites.  </a:t>
            </a:r>
          </a:p>
          <a:p>
            <a:endParaRPr lang="en-US" dirty="0">
              <a:solidFill>
                <a:schemeClr val="accent1">
                  <a:lumMod val="50000"/>
                </a:schemeClr>
              </a:solidFill>
            </a:endParaRPr>
          </a:p>
        </p:txBody>
      </p:sp>
      <p:sp>
        <p:nvSpPr>
          <p:cNvPr id="9" name="TextBox 8"/>
          <p:cNvSpPr txBox="1"/>
          <p:nvPr/>
        </p:nvSpPr>
        <p:spPr>
          <a:xfrm>
            <a:off x="1330303" y="1369436"/>
            <a:ext cx="6483394" cy="2246769"/>
          </a:xfrm>
          <a:prstGeom prst="rect">
            <a:avLst/>
          </a:prstGeom>
          <a:noFill/>
          <a:ln w="50800">
            <a:solidFill>
              <a:schemeClr val="accent1"/>
            </a:solidFill>
          </a:ln>
        </p:spPr>
        <p:txBody>
          <a:bodyPr wrap="square" rtlCol="0">
            <a:spAutoFit/>
          </a:bodyPr>
          <a:lstStyle/>
          <a:p>
            <a:r>
              <a:rPr lang="en-US" sz="1400" b="1" u="sng" dirty="0">
                <a:latin typeface="+mn-lt"/>
              </a:rPr>
              <a:t>Exam Dates			   Application Deadline		Registration Begins</a:t>
            </a:r>
          </a:p>
          <a:p>
            <a:endParaRPr lang="en-US" sz="1400" u="sng" dirty="0">
              <a:latin typeface="+mn-lt"/>
            </a:endParaRPr>
          </a:p>
          <a:p>
            <a:r>
              <a:rPr lang="en-US" sz="1400" dirty="0">
                <a:solidFill>
                  <a:schemeClr val="tx1">
                    <a:lumMod val="85000"/>
                    <a:lumOff val="15000"/>
                  </a:schemeClr>
                </a:solidFill>
                <a:latin typeface="+mn-lt"/>
              </a:rPr>
              <a:t>May 16–22, 2023		   March 17, 2023			Open as of January 1, 2023</a:t>
            </a:r>
          </a:p>
          <a:p>
            <a:endParaRPr lang="en-US" sz="1400" dirty="0">
              <a:solidFill>
                <a:schemeClr val="tx1">
                  <a:lumMod val="85000"/>
                  <a:lumOff val="15000"/>
                </a:schemeClr>
              </a:solidFill>
              <a:latin typeface="+mn-lt"/>
            </a:endParaRPr>
          </a:p>
          <a:p>
            <a:r>
              <a:rPr lang="en-US" sz="1400" dirty="0">
                <a:solidFill>
                  <a:schemeClr val="tx1">
                    <a:lumMod val="85000"/>
                    <a:lumOff val="15000"/>
                  </a:schemeClr>
                </a:solidFill>
                <a:latin typeface="+mn-lt"/>
              </a:rPr>
              <a:t>November 14–20, 2023      September 15, 2023		Open as of January 1, 2023</a:t>
            </a:r>
          </a:p>
          <a:p>
            <a:endParaRPr lang="en-US" sz="1400" dirty="0">
              <a:solidFill>
                <a:schemeClr val="tx1">
                  <a:lumMod val="85000"/>
                  <a:lumOff val="15000"/>
                </a:schemeClr>
              </a:solidFill>
              <a:latin typeface="+mn-lt"/>
            </a:endParaRPr>
          </a:p>
          <a:p>
            <a:r>
              <a:rPr lang="en-US" sz="1400" dirty="0">
                <a:solidFill>
                  <a:schemeClr val="tx1">
                    <a:lumMod val="85000"/>
                    <a:lumOff val="15000"/>
                  </a:schemeClr>
                </a:solidFill>
                <a:latin typeface="+mn-lt"/>
              </a:rPr>
              <a:t>May 6–31, 2024		   March 7, 2024			Open as of January 1, 2024</a:t>
            </a:r>
          </a:p>
          <a:p>
            <a:endParaRPr lang="en-US" sz="1400" dirty="0">
              <a:solidFill>
                <a:schemeClr val="tx1">
                  <a:lumMod val="85000"/>
                  <a:lumOff val="15000"/>
                </a:schemeClr>
              </a:solidFill>
              <a:latin typeface="+mn-lt"/>
            </a:endParaRPr>
          </a:p>
          <a:p>
            <a:r>
              <a:rPr lang="en-US" sz="1400" dirty="0">
                <a:solidFill>
                  <a:schemeClr val="tx1">
                    <a:lumMod val="85000"/>
                    <a:lumOff val="15000"/>
                  </a:schemeClr>
                </a:solidFill>
                <a:latin typeface="+mn-lt"/>
              </a:rPr>
              <a:t>November 4–30, 2024        September 5, 2024		Open as of January 1, 2024</a:t>
            </a:r>
            <a:r>
              <a:rPr lang="en-US" sz="1400" dirty="0">
                <a:latin typeface="+mn-lt"/>
              </a:rPr>
              <a:t>		</a:t>
            </a:r>
          </a:p>
        </p:txBody>
      </p:sp>
      <p:pic>
        <p:nvPicPr>
          <p:cNvPr id="6" name="Picture 5">
            <a:extLst>
              <a:ext uri="{FF2B5EF4-FFF2-40B4-BE49-F238E27FC236}">
                <a16:creationId xmlns:a16="http://schemas.microsoft.com/office/drawing/2014/main" id="{D1FCF2B7-328B-43C3-ACF8-997327C63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74594597"/>
      </p:ext>
    </p:extLst>
  </p:cSld>
  <p:clrMapOvr>
    <a:masterClrMapping/>
  </p:clrMapOvr>
  <mc:AlternateContent xmlns:mc="http://schemas.openxmlformats.org/markup-compatibility/2006" xmlns:p14="http://schemas.microsoft.com/office/powerpoint/2010/main">
    <mc:Choice Requires="p14">
      <p:transition spd="slow" p14:dur="2000" advTm="68946"/>
    </mc:Choice>
    <mc:Fallback xmlns:a16="http://schemas.microsoft.com/office/drawing/2014/main" xmlns:a14="http://schemas.microsoft.com/office/drawing/2010/main" xmlns="">
      <p:transition spd="slow" advTm="6894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32412" y="443823"/>
            <a:ext cx="6404776" cy="760719"/>
          </a:xfrm>
        </p:spPr>
        <p:txBody>
          <a:bodyPr>
            <a:noAutofit/>
          </a:bodyPr>
          <a:lstStyle/>
          <a:p>
            <a:r>
              <a:rPr lang="en-US" sz="3600" b="1" dirty="0">
                <a:solidFill>
                  <a:schemeClr val="accent2">
                    <a:lumMod val="50000"/>
                  </a:schemeClr>
                </a:solidFill>
              </a:rPr>
              <a:t>Where do I take my exam?</a:t>
            </a:r>
          </a:p>
        </p:txBody>
      </p:sp>
      <p:sp>
        <p:nvSpPr>
          <p:cNvPr id="3" name="Content Placeholder 2"/>
          <p:cNvSpPr>
            <a:spLocks noGrp="1"/>
          </p:cNvSpPr>
          <p:nvPr>
            <p:ph idx="4294967295"/>
          </p:nvPr>
        </p:nvSpPr>
        <p:spPr>
          <a:xfrm>
            <a:off x="658497" y="3334905"/>
            <a:ext cx="3913503" cy="3079272"/>
          </a:xfrm>
          <a:ln>
            <a:noFill/>
          </a:ln>
        </p:spPr>
        <p:txBody>
          <a:bodyPr>
            <a:normAutofit/>
          </a:bodyPr>
          <a:lstStyle/>
          <a:p>
            <a:pPr marL="0" indent="0">
              <a:lnSpc>
                <a:spcPct val="100000"/>
              </a:lnSpc>
              <a:spcBef>
                <a:spcPts val="0"/>
              </a:spcBef>
              <a:buNone/>
            </a:pPr>
            <a:r>
              <a:rPr lang="en-US" sz="1600" b="1" dirty="0">
                <a:solidFill>
                  <a:schemeClr val="tx1">
                    <a:lumMod val="85000"/>
                    <a:lumOff val="15000"/>
                  </a:schemeClr>
                </a:solidFill>
              </a:rPr>
              <a:t>Testing Center:</a:t>
            </a:r>
          </a:p>
          <a:p>
            <a:pPr>
              <a:lnSpc>
                <a:spcPct val="100000"/>
              </a:lnSpc>
              <a:spcBef>
                <a:spcPts val="0"/>
              </a:spcBef>
            </a:pPr>
            <a:r>
              <a:rPr lang="en-US" sz="1600" dirty="0">
                <a:solidFill>
                  <a:schemeClr val="tx1">
                    <a:lumMod val="85000"/>
                    <a:lumOff val="15000"/>
                  </a:schemeClr>
                </a:solidFill>
              </a:rPr>
              <a:t>Computer-based exam</a:t>
            </a:r>
          </a:p>
          <a:p>
            <a:pPr>
              <a:lnSpc>
                <a:spcPct val="100000"/>
              </a:lnSpc>
              <a:spcBef>
                <a:spcPts val="0"/>
              </a:spcBef>
            </a:pPr>
            <a:r>
              <a:rPr lang="en-US" sz="1600" dirty="0">
                <a:solidFill>
                  <a:schemeClr val="tx1">
                    <a:lumMod val="85000"/>
                    <a:lumOff val="15000"/>
                  </a:schemeClr>
                </a:solidFill>
              </a:rPr>
              <a:t>Cubicle environment with other examinees</a:t>
            </a:r>
          </a:p>
          <a:p>
            <a:pPr>
              <a:lnSpc>
                <a:spcPct val="100000"/>
              </a:lnSpc>
              <a:spcBef>
                <a:spcPts val="0"/>
              </a:spcBef>
            </a:pPr>
            <a:r>
              <a:rPr lang="en-US" sz="1600" dirty="0">
                <a:solidFill>
                  <a:schemeClr val="tx1">
                    <a:lumMod val="85000"/>
                    <a:lumOff val="15000"/>
                  </a:schemeClr>
                </a:solidFill>
              </a:rPr>
              <a:t>Cannot take anything into the exam </a:t>
            </a:r>
          </a:p>
          <a:p>
            <a:pPr>
              <a:lnSpc>
                <a:spcPct val="100000"/>
              </a:lnSpc>
              <a:spcBef>
                <a:spcPts val="0"/>
              </a:spcBef>
            </a:pPr>
            <a:r>
              <a:rPr lang="en-US" sz="1600" dirty="0">
                <a:solidFill>
                  <a:schemeClr val="tx1">
                    <a:lumMod val="85000"/>
                    <a:lumOff val="15000"/>
                  </a:schemeClr>
                </a:solidFill>
              </a:rPr>
              <a:t>Calculator on computer</a:t>
            </a:r>
          </a:p>
          <a:p>
            <a:pPr>
              <a:lnSpc>
                <a:spcPct val="100000"/>
              </a:lnSpc>
              <a:spcBef>
                <a:spcPts val="0"/>
              </a:spcBef>
            </a:pPr>
            <a:r>
              <a:rPr lang="en-US" sz="1600" dirty="0">
                <a:solidFill>
                  <a:schemeClr val="tx1">
                    <a:lumMod val="85000"/>
                    <a:lumOff val="15000"/>
                  </a:schemeClr>
                </a:solidFill>
              </a:rPr>
              <a:t>For notes, provided a</a:t>
            </a:r>
            <a:r>
              <a:rPr lang="en-US" sz="1600" i="1" dirty="0">
                <a:solidFill>
                  <a:schemeClr val="tx1">
                    <a:lumMod val="85000"/>
                    <a:lumOff val="15000"/>
                  </a:schemeClr>
                </a:solidFill>
              </a:rPr>
              <a:t> </a:t>
            </a:r>
            <a:r>
              <a:rPr lang="en-US" sz="1600" dirty="0">
                <a:solidFill>
                  <a:schemeClr val="tx1">
                    <a:lumMod val="85000"/>
                    <a:lumOff val="15000"/>
                  </a:schemeClr>
                </a:solidFill>
              </a:rPr>
              <a:t>piece of paper </a:t>
            </a:r>
            <a:br>
              <a:rPr lang="en-US" sz="1600" dirty="0">
                <a:solidFill>
                  <a:schemeClr val="tx1">
                    <a:lumMod val="85000"/>
                    <a:lumOff val="15000"/>
                  </a:schemeClr>
                </a:solidFill>
              </a:rPr>
            </a:br>
            <a:r>
              <a:rPr lang="en-US" sz="1600" dirty="0">
                <a:solidFill>
                  <a:schemeClr val="tx1">
                    <a:lumMod val="85000"/>
                    <a:lumOff val="15000"/>
                  </a:schemeClr>
                </a:solidFill>
              </a:rPr>
              <a:t>and pencil</a:t>
            </a:r>
          </a:p>
          <a:p>
            <a:pPr>
              <a:lnSpc>
                <a:spcPct val="100000"/>
              </a:lnSpc>
              <a:spcBef>
                <a:spcPts val="0"/>
              </a:spcBef>
            </a:pPr>
            <a:r>
              <a:rPr lang="en-US" sz="1600" dirty="0">
                <a:solidFill>
                  <a:schemeClr val="tx1">
                    <a:lumMod val="85000"/>
                    <a:lumOff val="15000"/>
                  </a:schemeClr>
                </a:solidFill>
              </a:rPr>
              <a:t>For sound, provided noise-cancelling headphones</a:t>
            </a:r>
          </a:p>
          <a:p>
            <a:pPr>
              <a:lnSpc>
                <a:spcPct val="100000"/>
              </a:lnSpc>
              <a:spcBef>
                <a:spcPts val="0"/>
              </a:spcBef>
            </a:pPr>
            <a:r>
              <a:rPr lang="en-US" sz="1600" dirty="0">
                <a:solidFill>
                  <a:schemeClr val="tx1">
                    <a:lumMod val="85000"/>
                    <a:lumOff val="15000"/>
                  </a:schemeClr>
                </a:solidFill>
              </a:rPr>
              <a:t>Can mark items to go back to answer</a:t>
            </a:r>
          </a:p>
          <a:p>
            <a:pPr>
              <a:lnSpc>
                <a:spcPct val="100000"/>
              </a:lnSpc>
              <a:spcBef>
                <a:spcPts val="0"/>
              </a:spcBef>
            </a:pPr>
            <a:r>
              <a:rPr lang="en-US" sz="1600" dirty="0">
                <a:solidFill>
                  <a:schemeClr val="tx1">
                    <a:lumMod val="85000"/>
                    <a:lumOff val="15000"/>
                  </a:schemeClr>
                </a:solidFill>
              </a:rPr>
              <a:t>Strikethrough feature to narrow answers</a:t>
            </a:r>
          </a:p>
        </p:txBody>
      </p:sp>
      <p:sp>
        <p:nvSpPr>
          <p:cNvPr id="6" name="Content Placeholder 2"/>
          <p:cNvSpPr txBox="1">
            <a:spLocks/>
          </p:cNvSpPr>
          <p:nvPr/>
        </p:nvSpPr>
        <p:spPr bwMode="black">
          <a:xfrm>
            <a:off x="5047015" y="3383918"/>
            <a:ext cx="3622791" cy="2322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600" b="1" dirty="0">
                <a:solidFill>
                  <a:schemeClr val="tx1">
                    <a:lumMod val="85000"/>
                    <a:lumOff val="15000"/>
                  </a:schemeClr>
                </a:solidFill>
                <a:latin typeface="+mn-lt"/>
              </a:rPr>
              <a:t>Security:</a:t>
            </a:r>
          </a:p>
          <a:p>
            <a:pPr>
              <a:spcBef>
                <a:spcPts val="0"/>
              </a:spcBef>
            </a:pPr>
            <a:r>
              <a:rPr lang="en-US" sz="1600" dirty="0">
                <a:solidFill>
                  <a:schemeClr val="tx1">
                    <a:lumMod val="85000"/>
                    <a:lumOff val="15000"/>
                  </a:schemeClr>
                </a:solidFill>
                <a:latin typeface="+mn-lt"/>
              </a:rPr>
              <a:t>May have an electric wand</a:t>
            </a:r>
          </a:p>
          <a:p>
            <a:pPr>
              <a:spcBef>
                <a:spcPts val="0"/>
              </a:spcBef>
            </a:pPr>
            <a:r>
              <a:rPr lang="en-US" sz="1600" dirty="0">
                <a:solidFill>
                  <a:schemeClr val="tx1">
                    <a:lumMod val="85000"/>
                    <a:lumOff val="15000"/>
                  </a:schemeClr>
                </a:solidFill>
                <a:latin typeface="+mn-lt"/>
              </a:rPr>
              <a:t>May have to empty pockets, </a:t>
            </a:r>
            <a:br>
              <a:rPr lang="en-US" sz="1600" dirty="0">
                <a:solidFill>
                  <a:schemeClr val="tx1">
                    <a:lumMod val="85000"/>
                    <a:lumOff val="15000"/>
                  </a:schemeClr>
                </a:solidFill>
                <a:latin typeface="+mn-lt"/>
              </a:rPr>
            </a:br>
            <a:r>
              <a:rPr lang="en-US" sz="1600" dirty="0">
                <a:solidFill>
                  <a:schemeClr val="tx1">
                    <a:lumMod val="85000"/>
                    <a:lumOff val="15000"/>
                  </a:schemeClr>
                </a:solidFill>
                <a:latin typeface="+mn-lt"/>
              </a:rPr>
              <a:t>raise pant legs to knees, and sleeves to elbows</a:t>
            </a:r>
          </a:p>
          <a:p>
            <a:pPr>
              <a:spcBef>
                <a:spcPts val="0"/>
              </a:spcBef>
            </a:pPr>
            <a:r>
              <a:rPr lang="en-US" sz="1600" dirty="0">
                <a:solidFill>
                  <a:schemeClr val="tx1">
                    <a:lumMod val="85000"/>
                    <a:lumOff val="15000"/>
                  </a:schemeClr>
                </a:solidFill>
                <a:latin typeface="+mn-lt"/>
              </a:rPr>
              <a:t>Locker available outside exam area to hold drink, ID, etc.</a:t>
            </a:r>
          </a:p>
          <a:p>
            <a:pPr>
              <a:spcBef>
                <a:spcPts val="0"/>
              </a:spcBef>
            </a:pPr>
            <a:r>
              <a:rPr lang="en-US" sz="1600" dirty="0">
                <a:solidFill>
                  <a:schemeClr val="tx1">
                    <a:lumMod val="85000"/>
                    <a:lumOff val="15000"/>
                  </a:schemeClr>
                </a:solidFill>
                <a:latin typeface="+mn-lt"/>
              </a:rPr>
              <a:t>Breaks allowed, but go through entire security process to get back in</a:t>
            </a:r>
          </a:p>
        </p:txBody>
      </p:sp>
      <p:sp>
        <p:nvSpPr>
          <p:cNvPr id="7" name="Rounded Rectangle 6"/>
          <p:cNvSpPr/>
          <p:nvPr/>
        </p:nvSpPr>
        <p:spPr>
          <a:xfrm>
            <a:off x="4517441" y="5801763"/>
            <a:ext cx="4024499" cy="914363"/>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57175" indent="-257175">
              <a:buFont typeface="Wingdings" panose="05000000000000000000" pitchFamily="2" charset="2"/>
              <a:buChar char="Ø"/>
            </a:pPr>
            <a:r>
              <a:rPr lang="en-US" sz="1400" dirty="0"/>
              <a:t>Bring photo ID and testing center confirmation</a:t>
            </a:r>
          </a:p>
          <a:p>
            <a:pPr marL="257175" indent="-257175">
              <a:buFont typeface="Wingdings" panose="05000000000000000000" pitchFamily="2" charset="2"/>
              <a:buChar char="Ø"/>
            </a:pPr>
            <a:r>
              <a:rPr lang="en-US" sz="1400" dirty="0"/>
              <a:t>Dress comfortably</a:t>
            </a:r>
          </a:p>
          <a:p>
            <a:pPr marL="257175" indent="-257175">
              <a:buFont typeface="Wingdings" panose="05000000000000000000" pitchFamily="2" charset="2"/>
              <a:buChar char="Ø"/>
            </a:pPr>
            <a:r>
              <a:rPr lang="en-US" sz="1400" dirty="0"/>
              <a:t>Allow 20 minutes for entrance security &amp; setup</a:t>
            </a:r>
          </a:p>
        </p:txBody>
      </p:sp>
      <p:sp>
        <p:nvSpPr>
          <p:cNvPr id="9" name="Flowchart: Alternate Process 8"/>
          <p:cNvSpPr/>
          <p:nvPr/>
        </p:nvSpPr>
        <p:spPr>
          <a:xfrm>
            <a:off x="547501" y="2564605"/>
            <a:ext cx="7853619" cy="724263"/>
          </a:xfrm>
          <a:prstGeom prst="flowChartAlternateProcess">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500" b="1" dirty="0">
                <a:solidFill>
                  <a:schemeClr val="bg1"/>
                </a:solidFill>
              </a:rPr>
              <a:t>For more information or to find a test center near you, visit </a:t>
            </a:r>
            <a:r>
              <a:rPr lang="en-US" sz="1500" b="1" i="1" dirty="0">
                <a:solidFill>
                  <a:schemeClr val="bg1">
                    <a:lumMod val="95000"/>
                  </a:schemeClr>
                </a:solidFill>
                <a:hlinkClick r:id="rId4">
                  <a:extLst>
                    <a:ext uri="{A12FA001-AC4F-418D-AE19-62706E023703}">
                      <ahyp:hlinkClr xmlns:ahyp="http://schemas.microsoft.com/office/drawing/2018/hyperlinkcolor" val="tx"/>
                    </a:ext>
                  </a:extLst>
                </a:hlinkClick>
              </a:rPr>
              <a:t>www.pearsonvue.com/ala</a:t>
            </a:r>
            <a:r>
              <a:rPr lang="en-US" sz="1500" b="1" dirty="0">
                <a:solidFill>
                  <a:schemeClr val="bg1">
                    <a:lumMod val="95000"/>
                  </a:schemeClr>
                </a:solidFill>
              </a:rPr>
              <a:t>.</a:t>
            </a:r>
          </a:p>
        </p:txBody>
      </p:sp>
      <p:sp>
        <p:nvSpPr>
          <p:cNvPr id="4" name="TextBox 3">
            <a:extLst>
              <a:ext uri="{FF2B5EF4-FFF2-40B4-BE49-F238E27FC236}">
                <a16:creationId xmlns:a16="http://schemas.microsoft.com/office/drawing/2014/main" id="{023CCFD7-F180-429E-963D-316BA8012521}"/>
              </a:ext>
            </a:extLst>
          </p:cNvPr>
          <p:cNvSpPr txBox="1"/>
          <p:nvPr/>
        </p:nvSpPr>
        <p:spPr>
          <a:xfrm>
            <a:off x="645190" y="1265078"/>
            <a:ext cx="7800392" cy="1569660"/>
          </a:xfrm>
          <a:prstGeom prst="rect">
            <a:avLst/>
          </a:prstGeom>
          <a:noFill/>
        </p:spPr>
        <p:txBody>
          <a:bodyPr wrap="square" rtlCol="0">
            <a:spAutoFit/>
          </a:bodyPr>
          <a:lstStyle/>
          <a:p>
            <a:r>
              <a:rPr lang="en-US" sz="1600" dirty="0">
                <a:solidFill>
                  <a:schemeClr val="tx1">
                    <a:lumMod val="85000"/>
                    <a:lumOff val="15000"/>
                  </a:schemeClr>
                </a:solidFill>
                <a:latin typeface="+mn-lt"/>
              </a:rPr>
              <a:t>Beginning in May 2021, ALA offers live, online proctored testing for the Certified Legal Manager (CLM)® candidates through Pearson VUE’s online delivery system, </a:t>
            </a:r>
            <a:r>
              <a:rPr lang="en-US" sz="1600" dirty="0" err="1">
                <a:solidFill>
                  <a:schemeClr val="tx1">
                    <a:lumMod val="85000"/>
                    <a:lumOff val="15000"/>
                  </a:schemeClr>
                </a:solidFill>
                <a:latin typeface="+mn-lt"/>
              </a:rPr>
              <a:t>OnVUE</a:t>
            </a:r>
            <a:r>
              <a:rPr lang="en-US" sz="1600" dirty="0">
                <a:solidFill>
                  <a:schemeClr val="tx1">
                    <a:lumMod val="85000"/>
                    <a:lumOff val="15000"/>
                  </a:schemeClr>
                </a:solidFill>
                <a:latin typeface="+mn-lt"/>
              </a:rPr>
              <a:t>. This offering is in addition to test-center delivery. When you register, you’ll select the option to take the exam “from home or work.”</a:t>
            </a:r>
          </a:p>
          <a:p>
            <a:endParaRPr lang="en-US" sz="1400" dirty="0">
              <a:latin typeface="+mn-lt"/>
            </a:endParaRPr>
          </a:p>
          <a:p>
            <a:endParaRPr lang="en-US" dirty="0"/>
          </a:p>
        </p:txBody>
      </p:sp>
    </p:spTree>
    <p:custDataLst>
      <p:tags r:id="rId1"/>
    </p:custDataLst>
    <p:extLst>
      <p:ext uri="{BB962C8B-B14F-4D97-AF65-F5344CB8AC3E}">
        <p14:creationId xmlns:p14="http://schemas.microsoft.com/office/powerpoint/2010/main" val="918444101"/>
      </p:ext>
    </p:extLst>
  </p:cSld>
  <p:clrMapOvr>
    <a:masterClrMapping/>
  </p:clrMapOvr>
  <mc:AlternateContent xmlns:mc="http://schemas.openxmlformats.org/markup-compatibility/2006" xmlns:p14="http://schemas.microsoft.com/office/powerpoint/2010/main">
    <mc:Choice Requires="p14">
      <p:transition spd="slow" p14:dur="2000" advTm="69201"/>
    </mc:Choice>
    <mc:Fallback xmlns:a14="http://schemas.microsoft.com/office/drawing/2010/main" xmlns="">
      <p:transition spd="slow" advTm="6920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567FAA-647E-4CCC-A091-688FE737AF84}"/>
              </a:ext>
            </a:extLst>
          </p:cNvPr>
          <p:cNvSpPr txBox="1"/>
          <p:nvPr/>
        </p:nvSpPr>
        <p:spPr>
          <a:xfrm>
            <a:off x="600267" y="1119844"/>
            <a:ext cx="8248261" cy="646331"/>
          </a:xfrm>
          <a:prstGeom prst="rect">
            <a:avLst/>
          </a:prstGeom>
          <a:noFill/>
        </p:spPr>
        <p:txBody>
          <a:bodyPr wrap="square" rtlCol="0">
            <a:spAutoFit/>
          </a:bodyPr>
          <a:lstStyle/>
          <a:p>
            <a:pPr algn="ctr"/>
            <a:r>
              <a:rPr lang="en-US" altLang="en-US" sz="3600" b="1" dirty="0">
                <a:solidFill>
                  <a:schemeClr val="accent2">
                    <a:lumMod val="50000"/>
                  </a:schemeClr>
                </a:solidFill>
                <a:latin typeface="+mj-lt"/>
                <a:cs typeface="Arial" charset="0"/>
              </a:rPr>
              <a:t>What Are the Costs to Take the Exam?</a:t>
            </a:r>
            <a:endParaRPr lang="en-US" sz="3600" dirty="0">
              <a:solidFill>
                <a:schemeClr val="accent2">
                  <a:lumMod val="50000"/>
                </a:schemeClr>
              </a:solidFill>
              <a:latin typeface="+mj-lt"/>
            </a:endParaRPr>
          </a:p>
        </p:txBody>
      </p:sp>
      <p:pic>
        <p:nvPicPr>
          <p:cNvPr id="12" name="Picture 11">
            <a:extLst>
              <a:ext uri="{FF2B5EF4-FFF2-40B4-BE49-F238E27FC236}">
                <a16:creationId xmlns:a16="http://schemas.microsoft.com/office/drawing/2014/main" id="{DE0D1E39-BCF0-4746-90DC-8A97471C6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
        <p:nvSpPr>
          <p:cNvPr id="7" name="TextBox 6">
            <a:extLst>
              <a:ext uri="{FF2B5EF4-FFF2-40B4-BE49-F238E27FC236}">
                <a16:creationId xmlns:a16="http://schemas.microsoft.com/office/drawing/2014/main" id="{3B33A656-33AB-4B42-9470-1ABCD1A2BD1B}"/>
              </a:ext>
            </a:extLst>
          </p:cNvPr>
          <p:cNvSpPr txBox="1"/>
          <p:nvPr/>
        </p:nvSpPr>
        <p:spPr>
          <a:xfrm>
            <a:off x="750754" y="3817424"/>
            <a:ext cx="7947283" cy="646331"/>
          </a:xfrm>
          <a:prstGeom prst="rect">
            <a:avLst/>
          </a:prstGeom>
          <a:noFill/>
        </p:spPr>
        <p:txBody>
          <a:bodyPr wrap="square" rtlCol="0">
            <a:spAutoFit/>
          </a:bodyPr>
          <a:lstStyle/>
          <a:p>
            <a:pPr algn="ctr"/>
            <a:r>
              <a:rPr lang="en-US" altLang="en-US" sz="3600" b="1" dirty="0">
                <a:solidFill>
                  <a:schemeClr val="accent2">
                    <a:lumMod val="50000"/>
                  </a:schemeClr>
                </a:solidFill>
                <a:latin typeface="+mj-lt"/>
                <a:cs typeface="Arial" charset="0"/>
              </a:rPr>
              <a:t>What Happens If I Don’t Pass?</a:t>
            </a:r>
            <a:endParaRPr lang="en-US" sz="3600" dirty="0">
              <a:solidFill>
                <a:schemeClr val="accent2">
                  <a:lumMod val="50000"/>
                </a:schemeClr>
              </a:solidFill>
              <a:latin typeface="+mj-lt"/>
            </a:endParaRPr>
          </a:p>
        </p:txBody>
      </p:sp>
      <p:sp>
        <p:nvSpPr>
          <p:cNvPr id="8" name="TextBox 7">
            <a:extLst>
              <a:ext uri="{FF2B5EF4-FFF2-40B4-BE49-F238E27FC236}">
                <a16:creationId xmlns:a16="http://schemas.microsoft.com/office/drawing/2014/main" id="{971087E1-A7BE-4998-A9A6-0B163C69DB96}"/>
              </a:ext>
            </a:extLst>
          </p:cNvPr>
          <p:cNvSpPr txBox="1"/>
          <p:nvPr/>
        </p:nvSpPr>
        <p:spPr>
          <a:xfrm>
            <a:off x="1349114" y="4463755"/>
            <a:ext cx="6750565" cy="1123712"/>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a:solidFill>
                  <a:schemeClr val="tx1">
                    <a:lumMod val="85000"/>
                    <a:lumOff val="15000"/>
                  </a:schemeClr>
                </a:solidFill>
                <a:latin typeface="+mn-lt"/>
              </a:rPr>
              <a:t>If you do not pass the examination, you will be allowed to retake it. You may retake the examination two times within a four-year period from the date of your initial application.</a:t>
            </a:r>
          </a:p>
        </p:txBody>
      </p:sp>
      <p:graphicFrame>
        <p:nvGraphicFramePr>
          <p:cNvPr id="4" name="Table 3">
            <a:extLst>
              <a:ext uri="{FF2B5EF4-FFF2-40B4-BE49-F238E27FC236}">
                <a16:creationId xmlns:a16="http://schemas.microsoft.com/office/drawing/2014/main" id="{246E8ADF-6909-4A57-A414-E60731BAC356}"/>
              </a:ext>
            </a:extLst>
          </p:cNvPr>
          <p:cNvGraphicFramePr>
            <a:graphicFrameLocks noGrp="1"/>
          </p:cNvGraphicFramePr>
          <p:nvPr>
            <p:extLst>
              <p:ext uri="{D42A27DB-BD31-4B8C-83A1-F6EECF244321}">
                <p14:modId xmlns:p14="http://schemas.microsoft.com/office/powerpoint/2010/main" val="1099139353"/>
              </p:ext>
            </p:extLst>
          </p:nvPr>
        </p:nvGraphicFramePr>
        <p:xfrm>
          <a:off x="1884784" y="1854504"/>
          <a:ext cx="5374432" cy="1727071"/>
        </p:xfrm>
        <a:graphic>
          <a:graphicData uri="http://schemas.openxmlformats.org/drawingml/2006/table">
            <a:tbl>
              <a:tblPr/>
              <a:tblGrid>
                <a:gridCol w="1343608">
                  <a:extLst>
                    <a:ext uri="{9D8B030D-6E8A-4147-A177-3AD203B41FA5}">
                      <a16:colId xmlns:a16="http://schemas.microsoft.com/office/drawing/2014/main" val="1837027824"/>
                    </a:ext>
                  </a:extLst>
                </a:gridCol>
                <a:gridCol w="1343608">
                  <a:extLst>
                    <a:ext uri="{9D8B030D-6E8A-4147-A177-3AD203B41FA5}">
                      <a16:colId xmlns:a16="http://schemas.microsoft.com/office/drawing/2014/main" val="3033364674"/>
                    </a:ext>
                  </a:extLst>
                </a:gridCol>
                <a:gridCol w="1343608">
                  <a:extLst>
                    <a:ext uri="{9D8B030D-6E8A-4147-A177-3AD203B41FA5}">
                      <a16:colId xmlns:a16="http://schemas.microsoft.com/office/drawing/2014/main" val="1766628038"/>
                    </a:ext>
                  </a:extLst>
                </a:gridCol>
                <a:gridCol w="1343608">
                  <a:extLst>
                    <a:ext uri="{9D8B030D-6E8A-4147-A177-3AD203B41FA5}">
                      <a16:colId xmlns:a16="http://schemas.microsoft.com/office/drawing/2014/main" val="3681830829"/>
                    </a:ext>
                  </a:extLst>
                </a:gridCol>
              </a:tblGrid>
              <a:tr h="584111">
                <a:tc>
                  <a:txBody>
                    <a:bodyPr/>
                    <a:lstStyle/>
                    <a:p>
                      <a:r>
                        <a:rPr lang="en-US" sz="1600" b="1">
                          <a:solidFill>
                            <a:schemeClr val="tx1">
                              <a:lumMod val="85000"/>
                              <a:lumOff val="15000"/>
                            </a:schemeClr>
                          </a:solidFill>
                          <a:effectLst/>
                        </a:rPr>
                        <a:t>Exam Fee</a:t>
                      </a:r>
                      <a:endParaRPr lang="en-US" sz="1600">
                        <a:solidFill>
                          <a:schemeClr val="tx1">
                            <a:lumMod val="85000"/>
                            <a:lumOff val="15000"/>
                          </a:schemeClr>
                        </a:solidFill>
                        <a:effectLst/>
                      </a:endParaRP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tc>
                  <a:txBody>
                    <a:bodyPr/>
                    <a:lstStyle/>
                    <a:p>
                      <a:r>
                        <a:rPr lang="en-US" sz="1600" b="1" dirty="0">
                          <a:solidFill>
                            <a:schemeClr val="tx1">
                              <a:lumMod val="85000"/>
                              <a:lumOff val="15000"/>
                            </a:schemeClr>
                          </a:solidFill>
                          <a:effectLst/>
                        </a:rPr>
                        <a:t>Retake Fee</a:t>
                      </a:r>
                      <a:endParaRPr lang="en-US" sz="1600" dirty="0">
                        <a:solidFill>
                          <a:schemeClr val="tx1">
                            <a:lumMod val="85000"/>
                            <a:lumOff val="15000"/>
                          </a:schemeClr>
                        </a:solidFill>
                        <a:effectLst/>
                      </a:endParaRP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tc>
                  <a:txBody>
                    <a:bodyPr/>
                    <a:lstStyle/>
                    <a:p>
                      <a:r>
                        <a:rPr lang="en-US" sz="1600" b="1" dirty="0">
                          <a:solidFill>
                            <a:schemeClr val="tx1">
                              <a:lumMod val="85000"/>
                              <a:lumOff val="15000"/>
                            </a:schemeClr>
                          </a:solidFill>
                          <a:effectLst/>
                        </a:rPr>
                        <a:t>Reschedule Fee</a:t>
                      </a:r>
                      <a:endParaRPr lang="en-US" sz="1600" dirty="0">
                        <a:solidFill>
                          <a:schemeClr val="tx1">
                            <a:lumMod val="85000"/>
                            <a:lumOff val="15000"/>
                          </a:schemeClr>
                        </a:solidFill>
                        <a:effectLst/>
                      </a:endParaRP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tc>
                  <a:txBody>
                    <a:bodyPr/>
                    <a:lstStyle/>
                    <a:p>
                      <a:r>
                        <a:rPr lang="en-US" sz="1600" b="1">
                          <a:effectLst/>
                        </a:rPr>
                        <a:t>CLM Retired Status </a:t>
                      </a:r>
                      <a:endParaRPr lang="en-US" sz="1600">
                        <a:effectLst/>
                      </a:endParaRP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extLst>
                  <a:ext uri="{0D108BD9-81ED-4DB2-BD59-A6C34878D82A}">
                    <a16:rowId xmlns:a16="http://schemas.microsoft.com/office/drawing/2014/main" val="411484479"/>
                  </a:ext>
                </a:extLst>
              </a:tr>
              <a:tr h="535047">
                <a:tc>
                  <a:txBody>
                    <a:bodyPr/>
                    <a:lstStyle/>
                    <a:p>
                      <a:r>
                        <a:rPr lang="en-US" sz="1600" dirty="0">
                          <a:solidFill>
                            <a:schemeClr val="tx1">
                              <a:lumMod val="85000"/>
                              <a:lumOff val="15000"/>
                            </a:schemeClr>
                          </a:solidFill>
                          <a:effectLst/>
                        </a:rPr>
                        <a:t>Member: $529</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r>
                        <a:rPr lang="en-US" sz="1600">
                          <a:solidFill>
                            <a:schemeClr val="tx1">
                              <a:lumMod val="85000"/>
                              <a:lumOff val="15000"/>
                            </a:schemeClr>
                          </a:solidFill>
                          <a:effectLst/>
                        </a:rPr>
                        <a:t>Member: $259</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r>
                        <a:rPr lang="en-US" sz="1600">
                          <a:solidFill>
                            <a:schemeClr val="tx1">
                              <a:lumMod val="85000"/>
                              <a:lumOff val="15000"/>
                            </a:schemeClr>
                          </a:solidFill>
                          <a:effectLst/>
                        </a:rPr>
                        <a:t>Member: $159</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r>
                        <a:rPr lang="en-US" sz="1600">
                          <a:effectLst/>
                        </a:rPr>
                        <a:t>1x Fee of $99</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42456599"/>
                  </a:ext>
                </a:extLst>
              </a:tr>
              <a:tr h="535047">
                <a:tc>
                  <a:txBody>
                    <a:bodyPr/>
                    <a:lstStyle/>
                    <a:p>
                      <a:r>
                        <a:rPr lang="en-US" sz="1600">
                          <a:solidFill>
                            <a:schemeClr val="tx1">
                              <a:lumMod val="85000"/>
                              <a:lumOff val="15000"/>
                            </a:schemeClr>
                          </a:solidFill>
                          <a:effectLst/>
                        </a:rPr>
                        <a:t>Nonmember: $629</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tc>
                  <a:txBody>
                    <a:bodyPr/>
                    <a:lstStyle/>
                    <a:p>
                      <a:r>
                        <a:rPr lang="en-US" sz="1600">
                          <a:solidFill>
                            <a:schemeClr val="tx1">
                              <a:lumMod val="85000"/>
                              <a:lumOff val="15000"/>
                            </a:schemeClr>
                          </a:solidFill>
                          <a:effectLst/>
                        </a:rPr>
                        <a:t>Nonmember: $259</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tc>
                  <a:txBody>
                    <a:bodyPr/>
                    <a:lstStyle/>
                    <a:p>
                      <a:r>
                        <a:rPr lang="en-US" sz="1600" dirty="0">
                          <a:solidFill>
                            <a:schemeClr val="tx1">
                              <a:lumMod val="85000"/>
                              <a:lumOff val="15000"/>
                            </a:schemeClr>
                          </a:solidFill>
                          <a:effectLst/>
                        </a:rPr>
                        <a:t>Nonmember: $159</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tc>
                  <a:txBody>
                    <a:bodyPr/>
                    <a:lstStyle/>
                    <a:p>
                      <a:r>
                        <a:rPr lang="en-US" sz="1600" dirty="0">
                          <a:effectLst/>
                        </a:rPr>
                        <a:t> </a:t>
                      </a:r>
                    </a:p>
                  </a:txBody>
                  <a:tcPr marL="83801" marR="83801" marT="41900" marB="419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6E6E6"/>
                    </a:solidFill>
                  </a:tcPr>
                </a:tc>
                <a:extLst>
                  <a:ext uri="{0D108BD9-81ED-4DB2-BD59-A6C34878D82A}">
                    <a16:rowId xmlns:a16="http://schemas.microsoft.com/office/drawing/2014/main" val="3303497210"/>
                  </a:ext>
                </a:extLst>
              </a:tr>
            </a:tbl>
          </a:graphicData>
        </a:graphic>
      </p:graphicFrame>
      <p:sp>
        <p:nvSpPr>
          <p:cNvPr id="5" name="TextBox 4">
            <a:extLst>
              <a:ext uri="{FF2B5EF4-FFF2-40B4-BE49-F238E27FC236}">
                <a16:creationId xmlns:a16="http://schemas.microsoft.com/office/drawing/2014/main" id="{DBE91E46-5C06-4499-A41A-D04D0EACF34D}"/>
              </a:ext>
            </a:extLst>
          </p:cNvPr>
          <p:cNvSpPr txBox="1"/>
          <p:nvPr/>
        </p:nvSpPr>
        <p:spPr>
          <a:xfrm>
            <a:off x="5448827" y="3606996"/>
            <a:ext cx="2109873" cy="246221"/>
          </a:xfrm>
          <a:prstGeom prst="rect">
            <a:avLst/>
          </a:prstGeom>
          <a:noFill/>
        </p:spPr>
        <p:txBody>
          <a:bodyPr wrap="none" rtlCol="0">
            <a:spAutoFit/>
          </a:bodyPr>
          <a:lstStyle/>
          <a:p>
            <a:r>
              <a:rPr lang="en-US" sz="1000" i="1" dirty="0"/>
              <a:t>Note: Costs as of January 1, 2021</a:t>
            </a:r>
          </a:p>
        </p:txBody>
      </p:sp>
    </p:spTree>
    <p:custDataLst>
      <p:tags r:id="rId1"/>
    </p:custDataLst>
    <p:extLst>
      <p:ext uri="{BB962C8B-B14F-4D97-AF65-F5344CB8AC3E}">
        <p14:creationId xmlns:p14="http://schemas.microsoft.com/office/powerpoint/2010/main" val="94075107"/>
      </p:ext>
    </p:extLst>
  </p:cSld>
  <p:clrMapOvr>
    <a:masterClrMapping/>
  </p:clrMapOvr>
  <mc:AlternateContent xmlns:mc="http://schemas.openxmlformats.org/markup-compatibility/2006" xmlns:p14="http://schemas.microsoft.com/office/powerpoint/2010/main">
    <mc:Choice Requires="p14">
      <p:transition spd="slow" p14:dur="2000" advTm="9984"/>
    </mc:Choice>
    <mc:Fallback xmlns="">
      <p:transition spd="slow" advTm="998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idx="4294967295"/>
          </p:nvPr>
        </p:nvSpPr>
        <p:spPr>
          <a:xfrm>
            <a:off x="428763" y="1228712"/>
            <a:ext cx="4089886" cy="366713"/>
          </a:xfrm>
        </p:spPr>
        <p:txBody>
          <a:bodyPr>
            <a:normAutofit/>
          </a:bodyPr>
          <a:lstStyle/>
          <a:p>
            <a:pPr marL="0" indent="0" algn="ctr">
              <a:buNone/>
            </a:pPr>
            <a:r>
              <a:rPr lang="en-US" altLang="en-US" sz="2000" b="1" dirty="0">
                <a:solidFill>
                  <a:schemeClr val="tx1">
                    <a:lumMod val="85000"/>
                    <a:lumOff val="15000"/>
                  </a:schemeClr>
                </a:solidFill>
                <a:cs typeface="Arial" charset="0"/>
              </a:rPr>
              <a:t>Every 3 years:</a:t>
            </a:r>
            <a:r>
              <a:rPr lang="en-US" altLang="en-US" sz="2000" dirty="0">
                <a:solidFill>
                  <a:schemeClr val="tx1">
                    <a:lumMod val="85000"/>
                    <a:lumOff val="15000"/>
                  </a:schemeClr>
                </a:solidFill>
                <a:cs typeface="Arial" charset="0"/>
              </a:rPr>
              <a:t> June 30 or Nov 30</a:t>
            </a:r>
            <a:endParaRPr lang="en-US" altLang="en-US" sz="2000" b="1" dirty="0">
              <a:solidFill>
                <a:schemeClr val="tx1">
                  <a:lumMod val="85000"/>
                  <a:lumOff val="15000"/>
                </a:schemeClr>
              </a:solidFill>
              <a:cs typeface="Arial" charset="0"/>
            </a:endParaRPr>
          </a:p>
          <a:p>
            <a:pPr marL="0" indent="0" algn="ctr">
              <a:buNone/>
            </a:pPr>
            <a:endParaRPr lang="en-US" altLang="en-US" sz="2000" dirty="0">
              <a:cs typeface="Arial" charset="0"/>
            </a:endParaRPr>
          </a:p>
          <a:p>
            <a:pPr marL="0" indent="0" algn="ctr">
              <a:buNone/>
            </a:pPr>
            <a:endParaRPr lang="en-US" altLang="en-US" sz="2000" dirty="0">
              <a:cs typeface="Arial" charset="0"/>
            </a:endParaRPr>
          </a:p>
          <a:p>
            <a:pPr marL="0" indent="0" algn="ctr">
              <a:buNone/>
            </a:pPr>
            <a:endParaRPr lang="en-US" altLang="en-US" sz="2000" dirty="0">
              <a:latin typeface="Arial" charset="0"/>
              <a:cs typeface="Arial" charset="0"/>
            </a:endParaRPr>
          </a:p>
          <a:p>
            <a:pPr marL="0" indent="0" algn="ctr">
              <a:buNone/>
            </a:pPr>
            <a:endParaRPr lang="en-US" altLang="en-US" sz="2000" dirty="0">
              <a:latin typeface="Arial" charset="0"/>
              <a:cs typeface="Arial"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760" y="1054818"/>
            <a:ext cx="3723163" cy="4420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249229" y="408487"/>
            <a:ext cx="4943475" cy="646331"/>
          </a:xfrm>
          <a:prstGeom prst="rect">
            <a:avLst/>
          </a:prstGeom>
          <a:noFill/>
        </p:spPr>
        <p:txBody>
          <a:bodyPr wrap="square" rtlCol="0">
            <a:spAutoFit/>
          </a:bodyPr>
          <a:lstStyle/>
          <a:p>
            <a:r>
              <a:rPr lang="en-US" sz="3600" b="1" dirty="0">
                <a:solidFill>
                  <a:schemeClr val="accent2">
                    <a:lumMod val="50000"/>
                  </a:schemeClr>
                </a:solidFill>
                <a:latin typeface="+mj-lt"/>
              </a:rPr>
              <a:t>Recertification</a:t>
            </a:r>
          </a:p>
        </p:txBody>
      </p:sp>
      <p:sp>
        <p:nvSpPr>
          <p:cNvPr id="6" name="TextBox 5"/>
          <p:cNvSpPr txBox="1"/>
          <p:nvPr/>
        </p:nvSpPr>
        <p:spPr>
          <a:xfrm>
            <a:off x="712461" y="1634521"/>
            <a:ext cx="3128963" cy="783193"/>
          </a:xfrm>
          <a:prstGeom prst="roundRect">
            <a:avLst/>
          </a:prstGeom>
          <a:solidFill>
            <a:schemeClr val="accent2">
              <a:lumMod val="75000"/>
            </a:schemeClr>
          </a:solidFill>
        </p:spPr>
        <p:txBody>
          <a:bodyPr wrap="square" rtlCol="0">
            <a:spAutoFit/>
          </a:bodyPr>
          <a:lstStyle/>
          <a:p>
            <a:pPr algn="ctr"/>
            <a:r>
              <a:rPr lang="en-US" sz="2000" dirty="0">
                <a:solidFill>
                  <a:schemeClr val="bg1"/>
                </a:solidFill>
                <a:latin typeface="+mn-lt"/>
              </a:rPr>
              <a:t>Education</a:t>
            </a:r>
          </a:p>
          <a:p>
            <a:pPr algn="ctr"/>
            <a:r>
              <a:rPr lang="en-US" sz="2000" dirty="0">
                <a:solidFill>
                  <a:schemeClr val="bg1"/>
                </a:solidFill>
                <a:latin typeface="+mn-lt"/>
              </a:rPr>
              <a:t>Requirements </a:t>
            </a:r>
          </a:p>
        </p:txBody>
      </p:sp>
      <p:sp>
        <p:nvSpPr>
          <p:cNvPr id="4" name="TextBox 3"/>
          <p:cNvSpPr txBox="1"/>
          <p:nvPr/>
        </p:nvSpPr>
        <p:spPr>
          <a:xfrm>
            <a:off x="712461" y="2468756"/>
            <a:ext cx="3859538" cy="1631216"/>
          </a:xfrm>
          <a:prstGeom prst="rect">
            <a:avLst/>
          </a:prstGeom>
          <a:noFill/>
        </p:spPr>
        <p:txBody>
          <a:bodyPr wrap="square" rtlCol="0">
            <a:spAutoFit/>
          </a:bodyPr>
          <a:lstStyle/>
          <a:p>
            <a:r>
              <a:rPr lang="en-US" altLang="en-US" sz="2000" b="1" dirty="0">
                <a:solidFill>
                  <a:schemeClr val="tx1">
                    <a:lumMod val="85000"/>
                    <a:lumOff val="15000"/>
                  </a:schemeClr>
                </a:solidFill>
                <a:latin typeface="+mn-lt"/>
                <a:cs typeface="Arial" charset="0"/>
              </a:rPr>
              <a:t>36 hours of coursework</a:t>
            </a:r>
          </a:p>
          <a:p>
            <a:pPr marL="342900" indent="-342900">
              <a:buFont typeface="Arial" panose="020B0604020202020204" pitchFamily="34" charset="0"/>
              <a:buChar char="•"/>
            </a:pPr>
            <a:r>
              <a:rPr lang="en-US" altLang="en-US" sz="2000" dirty="0">
                <a:solidFill>
                  <a:schemeClr val="tx1">
                    <a:lumMod val="85000"/>
                    <a:lumOff val="15000"/>
                  </a:schemeClr>
                </a:solidFill>
                <a:latin typeface="+mn-lt"/>
                <a:cs typeface="Arial" charset="0"/>
              </a:rPr>
              <a:t>3 hours in each of 5 subject areas, CM, FM, HR, LI, OM</a:t>
            </a:r>
          </a:p>
          <a:p>
            <a:pPr marL="342900" indent="-342900">
              <a:buFont typeface="Arial" panose="020B0604020202020204" pitchFamily="34" charset="0"/>
              <a:buChar char="•"/>
            </a:pPr>
            <a:r>
              <a:rPr lang="en-US" altLang="en-US" sz="2000" dirty="0">
                <a:solidFill>
                  <a:schemeClr val="tx1">
                    <a:lumMod val="85000"/>
                    <a:lumOff val="15000"/>
                  </a:schemeClr>
                </a:solidFill>
                <a:latin typeface="+mn-lt"/>
                <a:cs typeface="Arial" charset="0"/>
              </a:rPr>
              <a:t>1 hour in business ethics</a:t>
            </a:r>
          </a:p>
          <a:p>
            <a:pPr marL="342900" indent="-342900">
              <a:buFont typeface="Arial" panose="020B0604020202020204" pitchFamily="34" charset="0"/>
              <a:buChar char="•"/>
            </a:pPr>
            <a:r>
              <a:rPr lang="en-US" altLang="en-US" sz="2000" dirty="0">
                <a:solidFill>
                  <a:schemeClr val="tx1">
                    <a:lumMod val="85000"/>
                    <a:lumOff val="15000"/>
                  </a:schemeClr>
                </a:solidFill>
                <a:latin typeface="+mn-lt"/>
                <a:cs typeface="Arial" charset="0"/>
              </a:rPr>
              <a:t>1 hour in substance abuse</a:t>
            </a:r>
            <a:endParaRPr lang="en-US" sz="2000" dirty="0">
              <a:solidFill>
                <a:schemeClr val="tx1">
                  <a:lumMod val="85000"/>
                  <a:lumOff val="15000"/>
                </a:schemeClr>
              </a:solidFill>
              <a:latin typeface="+mn-lt"/>
            </a:endParaRPr>
          </a:p>
        </p:txBody>
      </p:sp>
      <p:sp>
        <p:nvSpPr>
          <p:cNvPr id="7" name="TextBox 6"/>
          <p:cNvSpPr txBox="1"/>
          <p:nvPr/>
        </p:nvSpPr>
        <p:spPr>
          <a:xfrm>
            <a:off x="712461" y="4975557"/>
            <a:ext cx="4569434" cy="1015663"/>
          </a:xfrm>
          <a:prstGeom prst="rect">
            <a:avLst/>
          </a:prstGeom>
          <a:noFill/>
        </p:spPr>
        <p:txBody>
          <a:bodyPr wrap="square" rtlCol="0">
            <a:spAutoFit/>
          </a:bodyPr>
          <a:lstStyle/>
          <a:p>
            <a:pPr indent="-42863"/>
            <a:r>
              <a:rPr lang="en-US" altLang="en-US" sz="2000" b="1" dirty="0">
                <a:solidFill>
                  <a:schemeClr val="tx1">
                    <a:lumMod val="85000"/>
                    <a:lumOff val="15000"/>
                  </a:schemeClr>
                </a:solidFill>
                <a:latin typeface="+mn-lt"/>
                <a:cs typeface="Arial" charset="0"/>
              </a:rPr>
              <a:t>Years 1 and 2: </a:t>
            </a:r>
            <a:r>
              <a:rPr lang="en-US" altLang="en-US" sz="2000" dirty="0">
                <a:solidFill>
                  <a:schemeClr val="tx1">
                    <a:lumMod val="85000"/>
                    <a:lumOff val="15000"/>
                  </a:schemeClr>
                </a:solidFill>
                <a:latin typeface="+mn-lt"/>
                <a:cs typeface="Arial" charset="0"/>
              </a:rPr>
              <a:t>Annual maintenance </a:t>
            </a:r>
            <a:br>
              <a:rPr lang="en-US" altLang="en-US" sz="2000" dirty="0">
                <a:solidFill>
                  <a:schemeClr val="tx1">
                    <a:lumMod val="85000"/>
                    <a:lumOff val="15000"/>
                  </a:schemeClr>
                </a:solidFill>
                <a:latin typeface="+mn-lt"/>
                <a:cs typeface="Arial" charset="0"/>
              </a:rPr>
            </a:br>
            <a:r>
              <a:rPr lang="en-US" altLang="en-US" sz="2000" dirty="0">
                <a:solidFill>
                  <a:schemeClr val="tx1">
                    <a:lumMod val="85000"/>
                    <a:lumOff val="15000"/>
                  </a:schemeClr>
                </a:solidFill>
                <a:latin typeface="+mn-lt"/>
                <a:cs typeface="Arial" charset="0"/>
              </a:rPr>
              <a:t>fee of $59 due June 1</a:t>
            </a:r>
          </a:p>
          <a:p>
            <a:pPr indent="-42863"/>
            <a:r>
              <a:rPr lang="en-US" altLang="en-US" sz="2000" b="1" dirty="0">
                <a:solidFill>
                  <a:schemeClr val="tx1">
                    <a:lumMod val="85000"/>
                    <a:lumOff val="15000"/>
                  </a:schemeClr>
                </a:solidFill>
                <a:latin typeface="+mn-lt"/>
                <a:cs typeface="Arial" charset="0"/>
              </a:rPr>
              <a:t>Year 3: </a:t>
            </a:r>
            <a:r>
              <a:rPr lang="en-US" altLang="en-US" sz="2000" dirty="0">
                <a:solidFill>
                  <a:schemeClr val="tx1">
                    <a:lumMod val="85000"/>
                    <a:lumOff val="15000"/>
                  </a:schemeClr>
                </a:solidFill>
                <a:latin typeface="+mn-lt"/>
                <a:cs typeface="Arial" charset="0"/>
              </a:rPr>
              <a:t>Recertification fee of $189</a:t>
            </a:r>
            <a:endParaRPr lang="en-US" sz="2000" dirty="0">
              <a:solidFill>
                <a:schemeClr val="tx1">
                  <a:lumMod val="85000"/>
                  <a:lumOff val="15000"/>
                </a:schemeClr>
              </a:solidFill>
              <a:latin typeface="+mn-lt"/>
            </a:endParaRPr>
          </a:p>
        </p:txBody>
      </p:sp>
      <p:sp>
        <p:nvSpPr>
          <p:cNvPr id="11" name="TextBox 10"/>
          <p:cNvSpPr txBox="1"/>
          <p:nvPr/>
        </p:nvSpPr>
        <p:spPr>
          <a:xfrm>
            <a:off x="455920" y="4187075"/>
            <a:ext cx="4035572" cy="783193"/>
          </a:xfrm>
          <a:prstGeom prst="roundRect">
            <a:avLst/>
          </a:prstGeom>
          <a:solidFill>
            <a:schemeClr val="accent2">
              <a:lumMod val="75000"/>
            </a:schemeClr>
          </a:solidFill>
        </p:spPr>
        <p:txBody>
          <a:bodyPr wrap="square" rtlCol="0">
            <a:spAutoFit/>
          </a:bodyPr>
          <a:lstStyle/>
          <a:p>
            <a:pPr algn="ctr"/>
            <a:r>
              <a:rPr lang="en-US" sz="2000" dirty="0">
                <a:solidFill>
                  <a:schemeClr val="bg1"/>
                </a:solidFill>
                <a:latin typeface="+mn-lt"/>
              </a:rPr>
              <a:t>Application and Code of</a:t>
            </a:r>
          </a:p>
          <a:p>
            <a:pPr algn="ctr"/>
            <a:r>
              <a:rPr lang="en-US" sz="2000" dirty="0">
                <a:solidFill>
                  <a:schemeClr val="bg1"/>
                </a:solidFill>
                <a:latin typeface="+mn-lt"/>
              </a:rPr>
              <a:t>Professional Responsibility </a:t>
            </a:r>
          </a:p>
        </p:txBody>
      </p:sp>
      <p:pic>
        <p:nvPicPr>
          <p:cNvPr id="12" name="Picture 11">
            <a:extLst>
              <a:ext uri="{FF2B5EF4-FFF2-40B4-BE49-F238E27FC236}">
                <a16:creationId xmlns:a16="http://schemas.microsoft.com/office/drawing/2014/main" id="{35AD3CBD-A96B-4815-BA8D-BE9A1A7FC4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
        <p:nvSpPr>
          <p:cNvPr id="10" name="TextBox 9">
            <a:extLst>
              <a:ext uri="{FF2B5EF4-FFF2-40B4-BE49-F238E27FC236}">
                <a16:creationId xmlns:a16="http://schemas.microsoft.com/office/drawing/2014/main" id="{F2D6E78E-2EBE-43D3-9C07-363E1E932278}"/>
              </a:ext>
            </a:extLst>
          </p:cNvPr>
          <p:cNvSpPr txBox="1"/>
          <p:nvPr/>
        </p:nvSpPr>
        <p:spPr>
          <a:xfrm>
            <a:off x="3249229" y="6094687"/>
            <a:ext cx="2109873" cy="246221"/>
          </a:xfrm>
          <a:prstGeom prst="rect">
            <a:avLst/>
          </a:prstGeom>
          <a:noFill/>
        </p:spPr>
        <p:txBody>
          <a:bodyPr wrap="none" rtlCol="0">
            <a:spAutoFit/>
          </a:bodyPr>
          <a:lstStyle/>
          <a:p>
            <a:r>
              <a:rPr lang="en-US" sz="1000" i="1" dirty="0"/>
              <a:t>Note: Costs as of January 1, 2023</a:t>
            </a:r>
          </a:p>
        </p:txBody>
      </p:sp>
    </p:spTree>
    <p:custDataLst>
      <p:tags r:id="rId1"/>
    </p:custDataLst>
    <p:extLst>
      <p:ext uri="{BB962C8B-B14F-4D97-AF65-F5344CB8AC3E}">
        <p14:creationId xmlns:p14="http://schemas.microsoft.com/office/powerpoint/2010/main" val="392495305"/>
      </p:ext>
    </p:extLst>
  </p:cSld>
  <p:clrMapOvr>
    <a:masterClrMapping/>
  </p:clrMapOvr>
  <mc:AlternateContent xmlns:mc="http://schemas.openxmlformats.org/markup-compatibility/2006" xmlns:p14="http://schemas.microsoft.com/office/powerpoint/2010/main">
    <mc:Choice Requires="p14">
      <p:transition spd="slow" p14:dur="2000" advTm="71089"/>
    </mc:Choice>
    <mc:Fallback xmlns:a14="http://schemas.microsoft.com/office/drawing/2010/main" xmlns:a16="http://schemas.microsoft.com/office/drawing/2014/main" xmlns="">
      <p:transition spd="slow" advTm="7108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7887" y="2050017"/>
            <a:ext cx="5955126" cy="3261845"/>
          </a:xfrm>
        </p:spPr>
        <p:txBody>
          <a:bodyPr vert="horz" lIns="91440" tIns="45720" rIns="91440" bIns="45720" rtlCol="0" anchor="t">
            <a:normAutofit/>
          </a:bodyPr>
          <a:lstStyle/>
          <a:p>
            <a:pPr marL="0" indent="0">
              <a:buNone/>
            </a:pPr>
            <a:r>
              <a:rPr lang="en-US" sz="2000" dirty="0"/>
              <a:t>Specific Questions About CLM Program, Testing Center, Study Groups?</a:t>
            </a:r>
          </a:p>
          <a:p>
            <a:pPr marL="0" indent="0">
              <a:buNone/>
            </a:pPr>
            <a:r>
              <a:rPr lang="en-US" sz="2000" i="1" dirty="0">
                <a:hlinkClick r:id="rId4"/>
              </a:rPr>
              <a:t>alanet.org/education/certification</a:t>
            </a:r>
            <a:endParaRPr lang="en-US" sz="2000" i="1" dirty="0">
              <a:cs typeface="Calibri" panose="020F0502020204030204"/>
            </a:endParaRPr>
          </a:p>
          <a:p>
            <a:pPr marL="0" indent="0">
              <a:buNone/>
            </a:pPr>
            <a:endParaRPr lang="en-US" sz="2000" dirty="0"/>
          </a:p>
          <a:p>
            <a:pPr marL="0" indent="0">
              <a:buNone/>
            </a:pPr>
            <a:r>
              <a:rPr lang="en-US" sz="2000" dirty="0"/>
              <a:t>Contact ALA Headquarters:</a:t>
            </a:r>
          </a:p>
          <a:p>
            <a:pPr marL="0" indent="0">
              <a:buNone/>
            </a:pPr>
            <a:r>
              <a:rPr lang="en-US" sz="2000" i="1" dirty="0">
                <a:hlinkClick r:id="rId5"/>
              </a:rPr>
              <a:t>certification@alanet.org</a:t>
            </a:r>
            <a:r>
              <a:rPr lang="en-US" sz="2000" i="1" dirty="0"/>
              <a:t>  </a:t>
            </a:r>
            <a:endParaRPr lang="en-US" sz="2000" i="1" dirty="0">
              <a:cs typeface="Calibri"/>
            </a:endParaRP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482" y="3267303"/>
            <a:ext cx="2143125" cy="1821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01E5B1-EAA1-4929-9791-D76ACE1338E2}"/>
              </a:ext>
            </a:extLst>
          </p:cNvPr>
          <p:cNvSpPr txBox="1"/>
          <p:nvPr/>
        </p:nvSpPr>
        <p:spPr>
          <a:xfrm>
            <a:off x="15369" y="1184267"/>
            <a:ext cx="9144000" cy="646331"/>
          </a:xfrm>
          <a:prstGeom prst="rect">
            <a:avLst/>
          </a:prstGeom>
          <a:noFill/>
        </p:spPr>
        <p:txBody>
          <a:bodyPr wrap="square" rtlCol="0">
            <a:spAutoFit/>
          </a:bodyPr>
          <a:lstStyle/>
          <a:p>
            <a:pPr algn="ctr"/>
            <a:r>
              <a:rPr lang="en-US" sz="3600" b="1" dirty="0">
                <a:solidFill>
                  <a:schemeClr val="accent2">
                    <a:lumMod val="50000"/>
                  </a:schemeClr>
                </a:solidFill>
                <a:latin typeface="+mj-lt"/>
                <a:cs typeface="Arial" panose="020B0604020202020204" pitchFamily="34" charset="0"/>
              </a:rPr>
              <a:t>Questions</a:t>
            </a:r>
          </a:p>
        </p:txBody>
      </p:sp>
      <p:pic>
        <p:nvPicPr>
          <p:cNvPr id="6" name="Picture 5">
            <a:extLst>
              <a:ext uri="{FF2B5EF4-FFF2-40B4-BE49-F238E27FC236}">
                <a16:creationId xmlns:a16="http://schemas.microsoft.com/office/drawing/2014/main" id="{384EF1F8-D650-4C0E-AD37-9759D0611E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1958664053"/>
      </p:ext>
    </p:extLst>
  </p:cSld>
  <p:clrMapOvr>
    <a:masterClrMapping/>
  </p:clrMapOvr>
  <mc:AlternateContent xmlns:mc="http://schemas.openxmlformats.org/markup-compatibility/2006" xmlns:p14="http://schemas.microsoft.com/office/powerpoint/2010/main">
    <mc:Choice Requires="p14">
      <p:transition spd="slow" p14:dur="2000" advTm="33278"/>
    </mc:Choice>
    <mc:Fallback xmlns:a16="http://schemas.microsoft.com/office/drawing/2014/main" xmlns:a14="http://schemas.microsoft.com/office/drawing/2010/main" xmlns="">
      <p:transition spd="slow" advTm="332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78295"/>
            <a:ext cx="9144000" cy="665162"/>
          </a:xfrm>
        </p:spPr>
        <p:txBody>
          <a:bodyPr>
            <a:noAutofit/>
          </a:bodyPr>
          <a:lstStyle/>
          <a:p>
            <a:pPr algn="ctr"/>
            <a:r>
              <a:rPr lang="en-US" altLang="en-US" sz="3600" b="1" dirty="0">
                <a:solidFill>
                  <a:schemeClr val="accent2">
                    <a:lumMod val="50000"/>
                  </a:schemeClr>
                </a:solidFill>
                <a:cs typeface="Arial" charset="0"/>
              </a:rPr>
              <a:t>Benefits Include</a:t>
            </a:r>
            <a:endParaRPr lang="en-US" sz="3600" b="1" dirty="0">
              <a:solidFill>
                <a:schemeClr val="accent2">
                  <a:lumMod val="50000"/>
                </a:schemeClr>
              </a:solidFill>
            </a:endParaRPr>
          </a:p>
        </p:txBody>
      </p:sp>
      <p:sp>
        <p:nvSpPr>
          <p:cNvPr id="11" name="Rectangle 3">
            <a:extLst>
              <a:ext uri="{FF2B5EF4-FFF2-40B4-BE49-F238E27FC236}">
                <a16:creationId xmlns:a16="http://schemas.microsoft.com/office/drawing/2014/main" id="{AFFEDB56-09AC-42A3-943C-E27A3CA619D8}"/>
              </a:ext>
            </a:extLst>
          </p:cNvPr>
          <p:cNvSpPr txBox="1">
            <a:spLocks/>
          </p:cNvSpPr>
          <p:nvPr/>
        </p:nvSpPr>
        <p:spPr>
          <a:xfrm>
            <a:off x="1042193" y="1943457"/>
            <a:ext cx="7059613" cy="392549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2400" b="1" dirty="0">
                <a:solidFill>
                  <a:schemeClr val="tx1">
                    <a:lumMod val="85000"/>
                    <a:lumOff val="15000"/>
                  </a:schemeClr>
                </a:solidFill>
              </a:rPr>
              <a:t>Real World Relevance</a:t>
            </a:r>
          </a:p>
          <a:p>
            <a:r>
              <a:rPr lang="en-US" sz="2400" dirty="0">
                <a:solidFill>
                  <a:schemeClr val="tx1">
                    <a:lumMod val="85000"/>
                    <a:lumOff val="15000"/>
                  </a:schemeClr>
                </a:solidFill>
              </a:rPr>
              <a:t>Increases on the job knowledge and preparedness</a:t>
            </a:r>
          </a:p>
          <a:p>
            <a:pPr marL="0" lvl="0" indent="0">
              <a:buNone/>
            </a:pPr>
            <a:endParaRPr lang="en-US" sz="1100" dirty="0">
              <a:solidFill>
                <a:schemeClr val="tx1">
                  <a:lumMod val="85000"/>
                  <a:lumOff val="15000"/>
                </a:schemeClr>
              </a:solidFill>
            </a:endParaRPr>
          </a:p>
          <a:p>
            <a:pPr marL="0" lvl="0" indent="0">
              <a:buNone/>
            </a:pPr>
            <a:r>
              <a:rPr lang="en-US" sz="2400" b="1" dirty="0">
                <a:solidFill>
                  <a:schemeClr val="tx1">
                    <a:lumMod val="85000"/>
                    <a:lumOff val="15000"/>
                  </a:schemeClr>
                </a:solidFill>
              </a:rPr>
              <a:t>Return on Investment</a:t>
            </a:r>
          </a:p>
          <a:p>
            <a:r>
              <a:rPr lang="en-US" sz="2400" dirty="0">
                <a:solidFill>
                  <a:schemeClr val="tx1">
                    <a:lumMod val="85000"/>
                    <a:lumOff val="15000"/>
                  </a:schemeClr>
                </a:solidFill>
              </a:rPr>
              <a:t>Factors into employer decisions about compensation, hiring and advancement</a:t>
            </a:r>
          </a:p>
          <a:p>
            <a:r>
              <a:rPr lang="en-US" sz="2400" dirty="0">
                <a:solidFill>
                  <a:schemeClr val="tx1">
                    <a:lumMod val="85000"/>
                    <a:lumOff val="15000"/>
                  </a:schemeClr>
                </a:solidFill>
              </a:rPr>
              <a:t>CLMs can get significant discounts for their firm on products</a:t>
            </a:r>
          </a:p>
          <a:p>
            <a:pPr marL="0" lvl="0" indent="0">
              <a:buNone/>
            </a:pPr>
            <a:endParaRPr lang="en-US" sz="1100" dirty="0">
              <a:solidFill>
                <a:schemeClr val="tx1">
                  <a:lumMod val="85000"/>
                  <a:lumOff val="15000"/>
                </a:schemeClr>
              </a:solidFill>
            </a:endParaRPr>
          </a:p>
          <a:p>
            <a:pPr marL="0" lvl="0" indent="0">
              <a:buNone/>
            </a:pPr>
            <a:r>
              <a:rPr lang="en-US" sz="2400" b="1" dirty="0">
                <a:solidFill>
                  <a:schemeClr val="tx1">
                    <a:lumMod val="85000"/>
                    <a:lumOff val="15000"/>
                  </a:schemeClr>
                </a:solidFill>
              </a:rPr>
              <a:t>Personal Satisfaction and Validation</a:t>
            </a:r>
          </a:p>
          <a:p>
            <a:r>
              <a:rPr lang="en-US" sz="2400" dirty="0">
                <a:solidFill>
                  <a:schemeClr val="tx1">
                    <a:lumMod val="85000"/>
                    <a:lumOff val="15000"/>
                  </a:schemeClr>
                </a:solidFill>
              </a:rPr>
              <a:t>Enhances confidence, peer respect and recognition</a:t>
            </a:r>
          </a:p>
        </p:txBody>
      </p:sp>
      <p:pic>
        <p:nvPicPr>
          <p:cNvPr id="5" name="Picture 4">
            <a:extLst>
              <a:ext uri="{FF2B5EF4-FFF2-40B4-BE49-F238E27FC236}">
                <a16:creationId xmlns:a16="http://schemas.microsoft.com/office/drawing/2014/main" id="{EB3993AE-50A6-418C-AA99-35715DA27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742807474"/>
      </p:ext>
    </p:extLst>
  </p:cSld>
  <p:clrMapOvr>
    <a:masterClrMapping/>
  </p:clrMapOvr>
  <mc:AlternateContent xmlns:mc="http://schemas.openxmlformats.org/markup-compatibility/2006" xmlns:p14="http://schemas.microsoft.com/office/powerpoint/2010/main">
    <mc:Choice Requires="p14">
      <p:transition spd="slow" p14:dur="2000" advTm="119489"/>
    </mc:Choice>
    <mc:Fallback xmlns="">
      <p:transition spd="slow" advTm="1194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0344"/>
            <a:ext cx="9144000" cy="665162"/>
          </a:xfrm>
        </p:spPr>
        <p:txBody>
          <a:bodyPr>
            <a:noAutofit/>
          </a:bodyPr>
          <a:lstStyle/>
          <a:p>
            <a:pPr algn="ctr"/>
            <a:r>
              <a:rPr lang="en-US" sz="3600" b="1" dirty="0">
                <a:solidFill>
                  <a:schemeClr val="accent2">
                    <a:lumMod val="50000"/>
                  </a:schemeClr>
                </a:solidFill>
                <a:cs typeface="Arial" charset="0"/>
              </a:rPr>
              <a:t>What Your Peers Say</a:t>
            </a:r>
            <a:endParaRPr lang="en-US" sz="3600" b="1" dirty="0">
              <a:solidFill>
                <a:schemeClr val="accent2">
                  <a:lumMod val="50000"/>
                </a:schemeClr>
              </a:solidFill>
            </a:endParaRPr>
          </a:p>
        </p:txBody>
      </p:sp>
      <p:sp>
        <p:nvSpPr>
          <p:cNvPr id="11" name="Rectangle 3">
            <a:extLst>
              <a:ext uri="{FF2B5EF4-FFF2-40B4-BE49-F238E27FC236}">
                <a16:creationId xmlns:a16="http://schemas.microsoft.com/office/drawing/2014/main" id="{AFFEDB56-09AC-42A3-943C-E27A3CA619D8}"/>
              </a:ext>
            </a:extLst>
          </p:cNvPr>
          <p:cNvSpPr txBox="1">
            <a:spLocks/>
          </p:cNvSpPr>
          <p:nvPr/>
        </p:nvSpPr>
        <p:spPr>
          <a:xfrm>
            <a:off x="681135" y="1775507"/>
            <a:ext cx="7420671" cy="4093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endParaRPr lang="en-US" sz="1800" dirty="0">
              <a:solidFill>
                <a:schemeClr val="tx1">
                  <a:lumMod val="85000"/>
                  <a:lumOff val="15000"/>
                </a:schemeClr>
              </a:solidFill>
            </a:endParaRPr>
          </a:p>
          <a:p>
            <a:pPr marL="0" lvl="0" indent="0">
              <a:lnSpc>
                <a:spcPct val="120000"/>
              </a:lnSpc>
              <a:spcBef>
                <a:spcPts val="0"/>
              </a:spcBef>
              <a:buNone/>
            </a:pPr>
            <a:r>
              <a:rPr lang="en-US" sz="1800" dirty="0">
                <a:solidFill>
                  <a:schemeClr val="tx1">
                    <a:lumMod val="85000"/>
                    <a:lumOff val="15000"/>
                  </a:schemeClr>
                </a:solidFill>
              </a:rPr>
              <a:t>“Preparing for the exam helped me to learn many new things while adding clarity to the things I already knew. My specialty was finance, but I ended up taking a position that utilizes my new CLM skills. I’m thankful that the CLM properly prepared me for it.”</a:t>
            </a:r>
            <a:br>
              <a:rPr lang="en-US" sz="1800" dirty="0">
                <a:solidFill>
                  <a:schemeClr val="tx1">
                    <a:lumMod val="85000"/>
                    <a:lumOff val="15000"/>
                  </a:schemeClr>
                </a:solidFill>
              </a:rPr>
            </a:br>
            <a:endParaRPr lang="en-US" sz="1800" dirty="0">
              <a:solidFill>
                <a:schemeClr val="tx1">
                  <a:lumMod val="85000"/>
                  <a:lumOff val="15000"/>
                </a:schemeClr>
              </a:solidFill>
            </a:endParaRPr>
          </a:p>
          <a:p>
            <a:pPr marL="0" lvl="0" indent="0">
              <a:lnSpc>
                <a:spcPct val="120000"/>
              </a:lnSpc>
              <a:spcBef>
                <a:spcPts val="0"/>
              </a:spcBef>
              <a:buNone/>
            </a:pPr>
            <a:r>
              <a:rPr lang="en-US" sz="1800" dirty="0">
                <a:solidFill>
                  <a:schemeClr val="tx1">
                    <a:lumMod val="85000"/>
                    <a:lumOff val="15000"/>
                  </a:schemeClr>
                </a:solidFill>
              </a:rPr>
              <a:t>	– David </a:t>
            </a:r>
            <a:r>
              <a:rPr lang="en-US" sz="1800" dirty="0" err="1">
                <a:solidFill>
                  <a:schemeClr val="tx1">
                    <a:lumMod val="85000"/>
                    <a:lumOff val="15000"/>
                  </a:schemeClr>
                </a:solidFill>
              </a:rPr>
              <a:t>Glicksman</a:t>
            </a:r>
            <a:r>
              <a:rPr lang="en-US" sz="1800" dirty="0">
                <a:solidFill>
                  <a:schemeClr val="tx1">
                    <a:lumMod val="85000"/>
                    <a:lumOff val="15000"/>
                  </a:schemeClr>
                </a:solidFill>
              </a:rPr>
              <a:t>, CLM, CPA, Director of Finance at Lester Schwab  </a:t>
            </a:r>
          </a:p>
          <a:p>
            <a:pPr marL="0" lvl="0" indent="0">
              <a:lnSpc>
                <a:spcPct val="120000"/>
              </a:lnSpc>
              <a:spcBef>
                <a:spcPts val="0"/>
              </a:spcBef>
              <a:buNone/>
            </a:pPr>
            <a:r>
              <a:rPr lang="en-US" sz="1800" dirty="0">
                <a:solidFill>
                  <a:schemeClr val="tx1">
                    <a:lumMod val="85000"/>
                    <a:lumOff val="15000"/>
                  </a:schemeClr>
                </a:solidFill>
              </a:rPr>
              <a:t>                      Katz &amp; Dwyer, LLP, in New York, New York</a:t>
            </a:r>
          </a:p>
        </p:txBody>
      </p:sp>
      <p:pic>
        <p:nvPicPr>
          <p:cNvPr id="5" name="Picture 4">
            <a:extLst>
              <a:ext uri="{FF2B5EF4-FFF2-40B4-BE49-F238E27FC236}">
                <a16:creationId xmlns:a16="http://schemas.microsoft.com/office/drawing/2014/main" id="{EB3993AE-50A6-418C-AA99-35715DA27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1380591735"/>
      </p:ext>
    </p:extLst>
  </p:cSld>
  <p:clrMapOvr>
    <a:masterClrMapping/>
  </p:clrMapOvr>
  <mc:AlternateContent xmlns:mc="http://schemas.openxmlformats.org/markup-compatibility/2006" xmlns:p14="http://schemas.microsoft.com/office/powerpoint/2010/main">
    <mc:Choice Requires="p14">
      <p:transition spd="slow" p14:dur="2000" advTm="119489"/>
    </mc:Choice>
    <mc:Fallback xmlns="">
      <p:transition spd="slow" advTm="11948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black">
          <a:xfrm>
            <a:off x="0" y="1082845"/>
            <a:ext cx="9143999" cy="52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457200" rtl="0" eaLnBrk="0" fontAlgn="base" hangingPunct="0">
              <a:spcBef>
                <a:spcPct val="0"/>
              </a:spcBef>
              <a:spcAft>
                <a:spcPct val="0"/>
              </a:spcAft>
              <a:defRPr sz="3000" b="1" kern="1200">
                <a:solidFill>
                  <a:schemeClr val="tx1"/>
                </a:solidFill>
                <a:latin typeface="Arial"/>
                <a:ea typeface="ＭＳ Ｐゴシック" pitchFamily="-65" charset="-128"/>
                <a:cs typeface="Arial"/>
              </a:defRPr>
            </a:lvl1pPr>
            <a:lvl2pPr algn="l" defTabSz="457200" rtl="0" eaLnBrk="0" fontAlgn="base" hangingPunct="0">
              <a:spcBef>
                <a:spcPct val="0"/>
              </a:spcBef>
              <a:spcAft>
                <a:spcPct val="0"/>
              </a:spcAft>
              <a:defRPr sz="3000" b="1">
                <a:solidFill>
                  <a:schemeClr val="tx1"/>
                </a:solidFill>
                <a:latin typeface="Arial" pitchFamily="-65" charset="0"/>
                <a:ea typeface="ＭＳ Ｐゴシック" pitchFamily="-65" charset="-128"/>
                <a:cs typeface="Arial" charset="0"/>
              </a:defRPr>
            </a:lvl2pPr>
            <a:lvl3pPr algn="l" defTabSz="457200" rtl="0" eaLnBrk="0" fontAlgn="base" hangingPunct="0">
              <a:spcBef>
                <a:spcPct val="0"/>
              </a:spcBef>
              <a:spcAft>
                <a:spcPct val="0"/>
              </a:spcAft>
              <a:defRPr sz="3000" b="1">
                <a:solidFill>
                  <a:schemeClr val="tx1"/>
                </a:solidFill>
                <a:latin typeface="Arial" pitchFamily="-65" charset="0"/>
                <a:ea typeface="ＭＳ Ｐゴシック" pitchFamily="-65" charset="-128"/>
                <a:cs typeface="Arial" charset="0"/>
              </a:defRPr>
            </a:lvl3pPr>
            <a:lvl4pPr algn="l" defTabSz="457200" rtl="0" eaLnBrk="0" fontAlgn="base" hangingPunct="0">
              <a:spcBef>
                <a:spcPct val="0"/>
              </a:spcBef>
              <a:spcAft>
                <a:spcPct val="0"/>
              </a:spcAft>
              <a:defRPr sz="3000" b="1">
                <a:solidFill>
                  <a:schemeClr val="tx1"/>
                </a:solidFill>
                <a:latin typeface="Arial" pitchFamily="-65" charset="0"/>
                <a:ea typeface="ＭＳ Ｐゴシック" pitchFamily="-65" charset="-128"/>
                <a:cs typeface="Arial" charset="0"/>
              </a:defRPr>
            </a:lvl4pPr>
            <a:lvl5pPr algn="l" defTabSz="457200" rtl="0" eaLnBrk="0" fontAlgn="base" hangingPunct="0">
              <a:spcBef>
                <a:spcPct val="0"/>
              </a:spcBef>
              <a:spcAft>
                <a:spcPct val="0"/>
              </a:spcAft>
              <a:defRPr sz="3000" b="1">
                <a:solidFill>
                  <a:schemeClr val="tx1"/>
                </a:solidFill>
                <a:latin typeface="Arial" pitchFamily="-65" charset="0"/>
                <a:ea typeface="ＭＳ Ｐゴシック" pitchFamily="-65" charset="-128"/>
                <a:cs typeface="Arial" charset="0"/>
              </a:defRPr>
            </a:lvl5pPr>
            <a:lvl6pPr marL="457200" algn="l" defTabSz="457200" rtl="0" fontAlgn="base">
              <a:spcBef>
                <a:spcPct val="0"/>
              </a:spcBef>
              <a:spcAft>
                <a:spcPct val="0"/>
              </a:spcAft>
              <a:defRPr sz="3000" b="1">
                <a:solidFill>
                  <a:srgbClr val="610C27"/>
                </a:solidFill>
                <a:latin typeface="Arial" pitchFamily="-65" charset="0"/>
                <a:ea typeface="ＭＳ Ｐゴシック" pitchFamily="-65" charset="-128"/>
              </a:defRPr>
            </a:lvl6pPr>
            <a:lvl7pPr marL="914400" algn="l" defTabSz="457200" rtl="0" fontAlgn="base">
              <a:spcBef>
                <a:spcPct val="0"/>
              </a:spcBef>
              <a:spcAft>
                <a:spcPct val="0"/>
              </a:spcAft>
              <a:defRPr sz="3000" b="1">
                <a:solidFill>
                  <a:srgbClr val="610C27"/>
                </a:solidFill>
                <a:latin typeface="Arial" pitchFamily="-65" charset="0"/>
                <a:ea typeface="ＭＳ Ｐゴシック" pitchFamily="-65" charset="-128"/>
              </a:defRPr>
            </a:lvl7pPr>
            <a:lvl8pPr marL="1371600" algn="l" defTabSz="457200" rtl="0" fontAlgn="base">
              <a:spcBef>
                <a:spcPct val="0"/>
              </a:spcBef>
              <a:spcAft>
                <a:spcPct val="0"/>
              </a:spcAft>
              <a:defRPr sz="3000" b="1">
                <a:solidFill>
                  <a:srgbClr val="610C27"/>
                </a:solidFill>
                <a:latin typeface="Arial" pitchFamily="-65" charset="0"/>
                <a:ea typeface="ＭＳ Ｐゴシック" pitchFamily="-65" charset="-128"/>
              </a:defRPr>
            </a:lvl8pPr>
            <a:lvl9pPr marL="1828800" algn="l" defTabSz="457200" rtl="0" fontAlgn="base">
              <a:spcBef>
                <a:spcPct val="0"/>
              </a:spcBef>
              <a:spcAft>
                <a:spcPct val="0"/>
              </a:spcAft>
              <a:defRPr sz="3000" b="1">
                <a:solidFill>
                  <a:srgbClr val="610C27"/>
                </a:solidFill>
                <a:latin typeface="Arial" pitchFamily="-65" charset="0"/>
                <a:ea typeface="ＭＳ Ｐゴシック" pitchFamily="-65" charset="-128"/>
              </a:defRPr>
            </a:lvl9pPr>
          </a:lstStyle>
          <a:p>
            <a:pPr algn="ctr"/>
            <a:r>
              <a:rPr lang="en-US" sz="3600" dirty="0">
                <a:solidFill>
                  <a:schemeClr val="accent2">
                    <a:lumMod val="50000"/>
                  </a:schemeClr>
                </a:solidFill>
                <a:latin typeface="+mj-lt"/>
              </a:rPr>
              <a:t>What Managing Partners Say</a:t>
            </a:r>
          </a:p>
        </p:txBody>
      </p:sp>
      <p:sp>
        <p:nvSpPr>
          <p:cNvPr id="3" name="Speech Bubble: Rectangle with Corners Rounded 2">
            <a:extLst>
              <a:ext uri="{FF2B5EF4-FFF2-40B4-BE49-F238E27FC236}">
                <a16:creationId xmlns:a16="http://schemas.microsoft.com/office/drawing/2014/main" id="{2B88AA06-7438-45B0-9D8C-B4F20A0610F9}"/>
              </a:ext>
            </a:extLst>
          </p:cNvPr>
          <p:cNvSpPr/>
          <p:nvPr/>
        </p:nvSpPr>
        <p:spPr>
          <a:xfrm rot="21296233">
            <a:off x="4928531" y="4236204"/>
            <a:ext cx="2894504" cy="1419134"/>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extBox 8"/>
          <p:cNvSpPr txBox="1"/>
          <p:nvPr/>
        </p:nvSpPr>
        <p:spPr>
          <a:xfrm rot="21296233">
            <a:off x="5000354" y="4460478"/>
            <a:ext cx="2807612" cy="92333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solidFill>
                  <a:schemeClr val="bg1"/>
                </a:solidFill>
                <a:latin typeface="+mn-lt"/>
              </a:rPr>
              <a:t>“The CLM designation </a:t>
            </a:r>
            <a:br>
              <a:rPr lang="en-US" dirty="0">
                <a:solidFill>
                  <a:schemeClr val="bg1"/>
                </a:solidFill>
                <a:latin typeface="+mn-lt"/>
              </a:rPr>
            </a:br>
            <a:r>
              <a:rPr lang="en-US" dirty="0">
                <a:solidFill>
                  <a:schemeClr val="bg1"/>
                </a:solidFill>
                <a:latin typeface="+mn-lt"/>
              </a:rPr>
              <a:t>is an indication of professional excellence.” </a:t>
            </a:r>
          </a:p>
        </p:txBody>
      </p:sp>
      <p:grpSp>
        <p:nvGrpSpPr>
          <p:cNvPr id="13" name="Group 12">
            <a:extLst>
              <a:ext uri="{FF2B5EF4-FFF2-40B4-BE49-F238E27FC236}">
                <a16:creationId xmlns:a16="http://schemas.microsoft.com/office/drawing/2014/main" id="{AFCBE6B1-CDE9-4F17-A2DA-3A06E3E92C3B}"/>
              </a:ext>
            </a:extLst>
          </p:cNvPr>
          <p:cNvGrpSpPr/>
          <p:nvPr/>
        </p:nvGrpSpPr>
        <p:grpSpPr>
          <a:xfrm rot="20603966">
            <a:off x="442176" y="2140281"/>
            <a:ext cx="3142640" cy="1482857"/>
            <a:chOff x="807274" y="1809418"/>
            <a:chExt cx="3463843" cy="1738712"/>
          </a:xfrm>
        </p:grpSpPr>
        <p:sp>
          <p:nvSpPr>
            <p:cNvPr id="2" name="Speech Bubble: Rectangle 1">
              <a:extLst>
                <a:ext uri="{FF2B5EF4-FFF2-40B4-BE49-F238E27FC236}">
                  <a16:creationId xmlns:a16="http://schemas.microsoft.com/office/drawing/2014/main" id="{DF1D1909-65BE-4382-84D4-0415A99B8BB9}"/>
                </a:ext>
              </a:extLst>
            </p:cNvPr>
            <p:cNvSpPr/>
            <p:nvPr/>
          </p:nvSpPr>
          <p:spPr>
            <a:xfrm>
              <a:off x="878248" y="1809418"/>
              <a:ext cx="3311860" cy="173871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7274" y="1957146"/>
              <a:ext cx="3463843" cy="1407436"/>
            </a:xfrm>
            <a:prstGeom prst="rect">
              <a:avLst/>
            </a:prstGeom>
            <a:noFill/>
          </p:spPr>
          <p:txBody>
            <a:bodyPr wrap="square" rtlCol="0">
              <a:spAutoFit/>
            </a:bodyPr>
            <a:lstStyle/>
            <a:p>
              <a:pPr algn="ctr"/>
              <a:r>
                <a:rPr lang="en-US" dirty="0">
                  <a:solidFill>
                    <a:schemeClr val="bg1"/>
                  </a:solidFill>
                  <a:latin typeface="+mn-lt"/>
                </a:rPr>
                <a:t>“Attorneys notice and appreciate the CLM’s expertise in managing the business of law at their firms.”</a:t>
              </a:r>
            </a:p>
          </p:txBody>
        </p:sp>
      </p:grpSp>
      <p:grpSp>
        <p:nvGrpSpPr>
          <p:cNvPr id="15" name="Group 14">
            <a:extLst>
              <a:ext uri="{FF2B5EF4-FFF2-40B4-BE49-F238E27FC236}">
                <a16:creationId xmlns:a16="http://schemas.microsoft.com/office/drawing/2014/main" id="{7655B0ED-90A2-43AF-9124-097F60BA6BAC}"/>
              </a:ext>
            </a:extLst>
          </p:cNvPr>
          <p:cNvGrpSpPr/>
          <p:nvPr/>
        </p:nvGrpSpPr>
        <p:grpSpPr>
          <a:xfrm>
            <a:off x="1207921" y="3927868"/>
            <a:ext cx="3335702" cy="2067564"/>
            <a:chOff x="4713275" y="1607856"/>
            <a:chExt cx="3735065" cy="2363850"/>
          </a:xfrm>
        </p:grpSpPr>
        <p:sp>
          <p:nvSpPr>
            <p:cNvPr id="4" name="Speech Bubble: Oval 3">
              <a:extLst>
                <a:ext uri="{FF2B5EF4-FFF2-40B4-BE49-F238E27FC236}">
                  <a16:creationId xmlns:a16="http://schemas.microsoft.com/office/drawing/2014/main" id="{82D70567-6ACE-480C-B6D7-3EAAB84B4B51}"/>
                </a:ext>
              </a:extLst>
            </p:cNvPr>
            <p:cNvSpPr/>
            <p:nvPr/>
          </p:nvSpPr>
          <p:spPr>
            <a:xfrm>
              <a:off x="4713275" y="1607856"/>
              <a:ext cx="3735065" cy="2363850"/>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p:cNvSpPr txBox="1"/>
            <p:nvPr/>
          </p:nvSpPr>
          <p:spPr>
            <a:xfrm>
              <a:off x="4817240" y="2197109"/>
              <a:ext cx="3561550" cy="1372339"/>
            </a:xfrm>
            <a:prstGeom prst="rect">
              <a:avLst/>
            </a:prstGeom>
            <a:noFill/>
          </p:spPr>
          <p:txBody>
            <a:bodyPr wrap="square" rtlCol="0">
              <a:spAutoFit/>
            </a:bodyPr>
            <a:lstStyle/>
            <a:p>
              <a:pPr algn="ctr"/>
              <a:r>
                <a:rPr lang="en-US" dirty="0">
                  <a:solidFill>
                    <a:schemeClr val="bg1"/>
                  </a:solidFill>
                  <a:latin typeface="+mn-lt"/>
                </a:rPr>
                <a:t>“Lawyers are status conscious, and the CLM provides professional status that </a:t>
              </a:r>
              <a:br>
                <a:rPr lang="en-US" dirty="0">
                  <a:solidFill>
                    <a:schemeClr val="bg1"/>
                  </a:solidFill>
                  <a:latin typeface="+mn-lt"/>
                </a:rPr>
              </a:br>
              <a:r>
                <a:rPr lang="en-US" dirty="0">
                  <a:solidFill>
                    <a:schemeClr val="bg1"/>
                  </a:solidFill>
                  <a:latin typeface="+mn-lt"/>
                </a:rPr>
                <a:t>they can relate to.” </a:t>
              </a:r>
            </a:p>
          </p:txBody>
        </p:sp>
      </p:grpSp>
      <p:sp>
        <p:nvSpPr>
          <p:cNvPr id="11" name="Thought Bubble: Cloud 10">
            <a:extLst>
              <a:ext uri="{FF2B5EF4-FFF2-40B4-BE49-F238E27FC236}">
                <a16:creationId xmlns:a16="http://schemas.microsoft.com/office/drawing/2014/main" id="{8DFCB413-7047-48C3-BF9D-EFB8BF03DACA}"/>
              </a:ext>
            </a:extLst>
          </p:cNvPr>
          <p:cNvSpPr/>
          <p:nvPr/>
        </p:nvSpPr>
        <p:spPr>
          <a:xfrm rot="925952">
            <a:off x="4597212" y="1743297"/>
            <a:ext cx="3557140" cy="2279426"/>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 name="TextBox 4"/>
          <p:cNvSpPr txBox="1"/>
          <p:nvPr/>
        </p:nvSpPr>
        <p:spPr>
          <a:xfrm rot="925952">
            <a:off x="4697748" y="2025449"/>
            <a:ext cx="3166845" cy="175432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solidFill>
                  <a:schemeClr val="bg1"/>
                </a:solidFill>
                <a:latin typeface="+mn-lt"/>
              </a:rPr>
              <a:t>“This certification </a:t>
            </a:r>
            <a:br>
              <a:rPr lang="en-US" dirty="0">
                <a:solidFill>
                  <a:schemeClr val="bg1"/>
                </a:solidFill>
                <a:latin typeface="+mn-lt"/>
              </a:rPr>
            </a:br>
            <a:r>
              <a:rPr lang="en-US" dirty="0">
                <a:solidFill>
                  <a:schemeClr val="bg1"/>
                </a:solidFill>
                <a:latin typeface="+mn-lt"/>
              </a:rPr>
              <a:t>exam covers very important principles necessary to the effective and proficient administration of a </a:t>
            </a:r>
            <a:br>
              <a:rPr lang="en-US" dirty="0">
                <a:solidFill>
                  <a:schemeClr val="bg1"/>
                </a:solidFill>
                <a:latin typeface="+mn-lt"/>
              </a:rPr>
            </a:br>
            <a:r>
              <a:rPr lang="en-US" dirty="0">
                <a:solidFill>
                  <a:schemeClr val="bg1"/>
                </a:solidFill>
                <a:latin typeface="+mn-lt"/>
              </a:rPr>
              <a:t>law firm.”</a:t>
            </a:r>
          </a:p>
        </p:txBody>
      </p:sp>
      <p:pic>
        <p:nvPicPr>
          <p:cNvPr id="17" name="Picture 16">
            <a:extLst>
              <a:ext uri="{FF2B5EF4-FFF2-40B4-BE49-F238E27FC236}">
                <a16:creationId xmlns:a16="http://schemas.microsoft.com/office/drawing/2014/main" id="{040CB748-EED9-4E8E-9723-90042141C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929478433"/>
      </p:ext>
    </p:extLst>
  </p:cSld>
  <p:clrMapOvr>
    <a:masterClrMapping/>
  </p:clrMapOvr>
  <mc:AlternateContent xmlns:mc="http://schemas.openxmlformats.org/markup-compatibility/2006" xmlns:p14="http://schemas.microsoft.com/office/powerpoint/2010/main">
    <mc:Choice Requires="p14">
      <p:transition spd="slow" p14:dur="2000" advTm="10981"/>
    </mc:Choice>
    <mc:Fallback xmlns:a16="http://schemas.microsoft.com/office/drawing/2014/main" xmlns:a14="http://schemas.microsoft.com/office/drawing/2010/main" xmlns="">
      <p:transition spd="slow" advTm="1098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74713"/>
            <a:ext cx="9144000" cy="665162"/>
          </a:xfrm>
        </p:spPr>
        <p:txBody>
          <a:bodyPr>
            <a:noAutofit/>
          </a:bodyPr>
          <a:lstStyle/>
          <a:p>
            <a:pPr algn="ctr"/>
            <a:r>
              <a:rPr lang="en-US" sz="3600" b="1" dirty="0">
                <a:solidFill>
                  <a:schemeClr val="accent2">
                    <a:lumMod val="50000"/>
                  </a:schemeClr>
                </a:solidFill>
                <a:cs typeface="Arial" charset="0"/>
              </a:rPr>
              <a:t>What Is Certification?</a:t>
            </a:r>
            <a:endParaRPr lang="en-US" sz="3600" b="1" dirty="0">
              <a:solidFill>
                <a:schemeClr val="accent2">
                  <a:lumMod val="50000"/>
                </a:schemeClr>
              </a:solidFill>
            </a:endParaRPr>
          </a:p>
        </p:txBody>
      </p:sp>
      <p:sp>
        <p:nvSpPr>
          <p:cNvPr id="11" name="Rectangle 3">
            <a:extLst>
              <a:ext uri="{FF2B5EF4-FFF2-40B4-BE49-F238E27FC236}">
                <a16:creationId xmlns:a16="http://schemas.microsoft.com/office/drawing/2014/main" id="{AFFEDB56-09AC-42A3-943C-E27A3CA619D8}"/>
              </a:ext>
            </a:extLst>
          </p:cNvPr>
          <p:cNvSpPr txBox="1">
            <a:spLocks/>
          </p:cNvSpPr>
          <p:nvPr/>
        </p:nvSpPr>
        <p:spPr>
          <a:xfrm>
            <a:off x="1042193" y="2030543"/>
            <a:ext cx="7059613" cy="1247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en-US" sz="1800" dirty="0">
                <a:solidFill>
                  <a:schemeClr val="tx1">
                    <a:lumMod val="85000"/>
                    <a:lumOff val="15000"/>
                  </a:schemeClr>
                </a:solidFill>
              </a:rPr>
              <a:t>Certification is defined as a credentialing process by which a profession grants recognition to an individual who meets predetermined qualifications specified by that profession. </a:t>
            </a:r>
          </a:p>
        </p:txBody>
      </p:sp>
      <p:pic>
        <p:nvPicPr>
          <p:cNvPr id="5" name="Picture 4">
            <a:extLst>
              <a:ext uri="{FF2B5EF4-FFF2-40B4-BE49-F238E27FC236}">
                <a16:creationId xmlns:a16="http://schemas.microsoft.com/office/drawing/2014/main" id="{EB3993AE-50A6-418C-AA99-35715DA27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
        <p:nvSpPr>
          <p:cNvPr id="6" name="Title 1">
            <a:extLst>
              <a:ext uri="{FF2B5EF4-FFF2-40B4-BE49-F238E27FC236}">
                <a16:creationId xmlns:a16="http://schemas.microsoft.com/office/drawing/2014/main" id="{3EF8DCE0-F712-4132-A88B-D72E1FAC5F8A}"/>
              </a:ext>
            </a:extLst>
          </p:cNvPr>
          <p:cNvSpPr txBox="1">
            <a:spLocks/>
          </p:cNvSpPr>
          <p:nvPr/>
        </p:nvSpPr>
        <p:spPr>
          <a:xfrm>
            <a:off x="0" y="3390123"/>
            <a:ext cx="9144000" cy="665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sz="3600" b="1" dirty="0">
                <a:solidFill>
                  <a:schemeClr val="accent2">
                    <a:lumMod val="50000"/>
                  </a:schemeClr>
                </a:solidFill>
                <a:cs typeface="Arial" charset="0"/>
              </a:rPr>
              <a:t>What Is the CLM Program?</a:t>
            </a:r>
            <a:endParaRPr lang="en-US" sz="3600" b="1" dirty="0">
              <a:solidFill>
                <a:schemeClr val="accent2">
                  <a:lumMod val="50000"/>
                </a:schemeClr>
              </a:solidFill>
            </a:endParaRPr>
          </a:p>
        </p:txBody>
      </p:sp>
      <p:sp>
        <p:nvSpPr>
          <p:cNvPr id="7" name="Rectangle 3">
            <a:extLst>
              <a:ext uri="{FF2B5EF4-FFF2-40B4-BE49-F238E27FC236}">
                <a16:creationId xmlns:a16="http://schemas.microsoft.com/office/drawing/2014/main" id="{279019B6-2D11-4607-953D-E135DB5EF1C7}"/>
              </a:ext>
            </a:extLst>
          </p:cNvPr>
          <p:cNvSpPr txBox="1">
            <a:spLocks/>
          </p:cNvSpPr>
          <p:nvPr/>
        </p:nvSpPr>
        <p:spPr>
          <a:xfrm>
            <a:off x="1042193" y="4055285"/>
            <a:ext cx="7059613" cy="17576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en-US" sz="1800" dirty="0">
                <a:solidFill>
                  <a:schemeClr val="tx1">
                    <a:lumMod val="85000"/>
                    <a:lumOff val="15000"/>
                  </a:schemeClr>
                </a:solidFill>
              </a:rPr>
              <a:t>The voluntary CLM certification program allows a qualified legal management professional to demonstrate, through an examination process, a mastery of core areas of knowledge identified as essential to the effective performance of a principal administrator.</a:t>
            </a:r>
          </a:p>
        </p:txBody>
      </p:sp>
    </p:spTree>
    <p:custDataLst>
      <p:tags r:id="rId1"/>
    </p:custDataLst>
    <p:extLst>
      <p:ext uri="{BB962C8B-B14F-4D97-AF65-F5344CB8AC3E}">
        <p14:creationId xmlns:p14="http://schemas.microsoft.com/office/powerpoint/2010/main" val="2733147087"/>
      </p:ext>
    </p:extLst>
  </p:cSld>
  <p:clrMapOvr>
    <a:masterClrMapping/>
  </p:clrMapOvr>
  <mc:AlternateContent xmlns:mc="http://schemas.openxmlformats.org/markup-compatibility/2006" xmlns:p14="http://schemas.microsoft.com/office/powerpoint/2010/main">
    <mc:Choice Requires="p14">
      <p:transition spd="slow" p14:dur="2000" advTm="119489"/>
    </mc:Choice>
    <mc:Fallback xmlns="">
      <p:transition spd="slow" advTm="1194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83" y="1222464"/>
            <a:ext cx="8369435" cy="559953"/>
          </a:xfrm>
        </p:spPr>
        <p:txBody>
          <a:bodyPr>
            <a:noAutofit/>
          </a:bodyPr>
          <a:lstStyle/>
          <a:p>
            <a:pPr algn="ctr"/>
            <a:r>
              <a:rPr lang="en-US" sz="3600" b="1" dirty="0">
                <a:solidFill>
                  <a:schemeClr val="accent2">
                    <a:lumMod val="50000"/>
                  </a:schemeClr>
                </a:solidFill>
              </a:rPr>
              <a:t>Certification Is Based on Competency</a:t>
            </a:r>
            <a:endParaRPr lang="en-US" sz="2200" dirty="0">
              <a:latin typeface="+mn-lt"/>
              <a:ea typeface="+mn-ea"/>
              <a:cs typeface="+mn-cs"/>
            </a:endParaRPr>
          </a:p>
        </p:txBody>
      </p:sp>
      <p:sp>
        <p:nvSpPr>
          <p:cNvPr id="3" name="Content Placeholder 2"/>
          <p:cNvSpPr>
            <a:spLocks noGrp="1"/>
          </p:cNvSpPr>
          <p:nvPr>
            <p:ph idx="1"/>
          </p:nvPr>
        </p:nvSpPr>
        <p:spPr>
          <a:xfrm>
            <a:off x="387283" y="1926654"/>
            <a:ext cx="4371329" cy="4072930"/>
          </a:xfrm>
        </p:spPr>
        <p:txBody>
          <a:bodyPr>
            <a:normAutofit/>
          </a:bodyPr>
          <a:lstStyle/>
          <a:p>
            <a:pPr>
              <a:lnSpc>
                <a:spcPct val="120000"/>
              </a:lnSpc>
              <a:spcBef>
                <a:spcPts val="0"/>
              </a:spcBef>
            </a:pPr>
            <a:r>
              <a:rPr lang="en-US" sz="1400" dirty="0">
                <a:solidFill>
                  <a:schemeClr val="tx1">
                    <a:lumMod val="85000"/>
                    <a:lumOff val="15000"/>
                  </a:schemeClr>
                </a:solidFill>
              </a:rPr>
              <a:t>ALA has conducted several competency-based education job and needs analyses. Through these extensive research projects, we investigated the job of a legal management professional and identified the body of knowledge needed to perform the job successfully.</a:t>
            </a:r>
          </a:p>
          <a:p>
            <a:pPr>
              <a:lnSpc>
                <a:spcPct val="120000"/>
              </a:lnSpc>
              <a:spcBef>
                <a:spcPts val="0"/>
              </a:spcBef>
            </a:pPr>
            <a:r>
              <a:rPr lang="en-US" sz="1400" dirty="0">
                <a:solidFill>
                  <a:schemeClr val="tx1">
                    <a:lumMod val="85000"/>
                    <a:lumOff val="15000"/>
                  </a:schemeClr>
                </a:solidFill>
              </a:rPr>
              <a:t>ALA’s Practice Analysis identifies the knowledge, skills and abilities (KSAs) needed to be an effective legal management professional and helps define the tasks associated with your job.</a:t>
            </a:r>
          </a:p>
          <a:p>
            <a:pPr>
              <a:lnSpc>
                <a:spcPct val="120000"/>
              </a:lnSpc>
              <a:spcBef>
                <a:spcPts val="0"/>
              </a:spcBef>
            </a:pPr>
            <a:r>
              <a:rPr lang="en-US" sz="1400" dirty="0">
                <a:solidFill>
                  <a:schemeClr val="tx1">
                    <a:lumMod val="85000"/>
                    <a:lumOff val="15000"/>
                  </a:schemeClr>
                </a:solidFill>
              </a:rPr>
              <a:t>The most recent practice analysis completed in 2021 looked for similarities and gaps between KSAs and the Uniform Process Based Management System Codes (UPBMS), and identified more than 50 competencies in a legal administrator job.</a:t>
            </a:r>
            <a:endParaRPr lang="en-US" sz="1400" b="1" dirty="0">
              <a:solidFill>
                <a:schemeClr val="tx1">
                  <a:lumMod val="85000"/>
                  <a:lumOff val="15000"/>
                </a:schemeClr>
              </a:solidFill>
            </a:endParaRPr>
          </a:p>
        </p:txBody>
      </p:sp>
      <p:grpSp>
        <p:nvGrpSpPr>
          <p:cNvPr id="13" name="Group 12">
            <a:extLst>
              <a:ext uri="{FF2B5EF4-FFF2-40B4-BE49-F238E27FC236}">
                <a16:creationId xmlns:a16="http://schemas.microsoft.com/office/drawing/2014/main" id="{318C63B8-805A-43C7-9318-6C7123C8D974}"/>
              </a:ext>
            </a:extLst>
          </p:cNvPr>
          <p:cNvGrpSpPr/>
          <p:nvPr/>
        </p:nvGrpSpPr>
        <p:grpSpPr>
          <a:xfrm>
            <a:off x="4842137" y="2137737"/>
            <a:ext cx="4346876" cy="3288654"/>
            <a:chOff x="5746802" y="3065933"/>
            <a:chExt cx="3923121" cy="2179500"/>
          </a:xfrm>
        </p:grpSpPr>
        <p:pic>
          <p:nvPicPr>
            <p:cNvPr id="8" name="Picture 7">
              <a:extLst>
                <a:ext uri="{FF2B5EF4-FFF2-40B4-BE49-F238E27FC236}">
                  <a16:creationId xmlns:a16="http://schemas.microsoft.com/office/drawing/2014/main" id="{CB6FD274-FD8E-4A0C-A455-D3914470E1C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6460"/>
            <a:stretch/>
          </p:blipFill>
          <p:spPr>
            <a:xfrm>
              <a:off x="5746802" y="3085765"/>
              <a:ext cx="3078423" cy="2159668"/>
            </a:xfrm>
            <a:prstGeom prst="rect">
              <a:avLst/>
            </a:prstGeom>
          </p:spPr>
        </p:pic>
        <p:sp>
          <p:nvSpPr>
            <p:cNvPr id="10" name="TextBox 9">
              <a:extLst>
                <a:ext uri="{FF2B5EF4-FFF2-40B4-BE49-F238E27FC236}">
                  <a16:creationId xmlns:a16="http://schemas.microsoft.com/office/drawing/2014/main" id="{17071126-DCC2-4B44-927A-DF627D596098}"/>
                </a:ext>
              </a:extLst>
            </p:cNvPr>
            <p:cNvSpPr txBox="1"/>
            <p:nvPr/>
          </p:nvSpPr>
          <p:spPr>
            <a:xfrm>
              <a:off x="6182844" y="3065933"/>
              <a:ext cx="2718796" cy="34675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chemeClr val="accent3">
                      <a:lumMod val="50000"/>
                    </a:schemeClr>
                  </a:solidFill>
                  <a:latin typeface="+mn-lt"/>
                </a:rPr>
                <a:t>Develop KSAs in All</a:t>
              </a:r>
            </a:p>
            <a:p>
              <a:r>
                <a:rPr lang="en-US" sz="1400" b="1" dirty="0">
                  <a:ln/>
                  <a:solidFill>
                    <a:schemeClr val="accent3">
                      <a:lumMod val="50000"/>
                    </a:schemeClr>
                  </a:solidFill>
                  <a:latin typeface="+mn-lt"/>
                </a:rPr>
                <a:t>Areas of Legal Management</a:t>
              </a:r>
            </a:p>
          </p:txBody>
        </p:sp>
        <p:sp>
          <p:nvSpPr>
            <p:cNvPr id="11" name="TextBox 10">
              <a:extLst>
                <a:ext uri="{FF2B5EF4-FFF2-40B4-BE49-F238E27FC236}">
                  <a16:creationId xmlns:a16="http://schemas.microsoft.com/office/drawing/2014/main" id="{48145A46-29E7-4D35-BF3E-4E10B747ACA2}"/>
                </a:ext>
              </a:extLst>
            </p:cNvPr>
            <p:cNvSpPr txBox="1"/>
            <p:nvPr/>
          </p:nvSpPr>
          <p:spPr>
            <a:xfrm>
              <a:off x="7911055" y="4603353"/>
              <a:ext cx="1538154" cy="48953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400" b="1" dirty="0">
                  <a:ln/>
                  <a:solidFill>
                    <a:schemeClr val="accent3">
                      <a:lumMod val="50000"/>
                    </a:schemeClr>
                  </a:solidFill>
                  <a:latin typeface="+mn-lt"/>
                </a:rPr>
                <a:t>Improve KSAs in Specialized Areas of Legal Management</a:t>
              </a:r>
            </a:p>
          </p:txBody>
        </p:sp>
        <p:sp>
          <p:nvSpPr>
            <p:cNvPr id="12" name="TextBox 11">
              <a:extLst>
                <a:ext uri="{FF2B5EF4-FFF2-40B4-BE49-F238E27FC236}">
                  <a16:creationId xmlns:a16="http://schemas.microsoft.com/office/drawing/2014/main" id="{7B781A15-B905-4926-A3E6-58DE2C75C4CA}"/>
                </a:ext>
              </a:extLst>
            </p:cNvPr>
            <p:cNvSpPr txBox="1"/>
            <p:nvPr/>
          </p:nvSpPr>
          <p:spPr>
            <a:xfrm>
              <a:off x="8388572" y="3386973"/>
              <a:ext cx="1281351" cy="203974"/>
            </a:xfrm>
            <a:prstGeom prst="rect">
              <a:avLst/>
            </a:prstGeom>
            <a:noFill/>
          </p:spPr>
          <p:txBody>
            <a:bodyPr wrap="square" rtlCol="0">
              <a:spAutoFit/>
            </a:bodyPr>
            <a:lstStyle/>
            <a:p>
              <a:r>
                <a:rPr lang="en-US" sz="1400" b="1" dirty="0">
                  <a:ln/>
                  <a:solidFill>
                    <a:schemeClr val="accent3">
                      <a:lumMod val="50000"/>
                    </a:schemeClr>
                  </a:solidFill>
                  <a:latin typeface="+mn-lt"/>
                </a:rPr>
                <a:t>Certification</a:t>
              </a:r>
            </a:p>
          </p:txBody>
        </p:sp>
      </p:grpSp>
      <p:pic>
        <p:nvPicPr>
          <p:cNvPr id="14" name="Picture 13">
            <a:extLst>
              <a:ext uri="{FF2B5EF4-FFF2-40B4-BE49-F238E27FC236}">
                <a16:creationId xmlns:a16="http://schemas.microsoft.com/office/drawing/2014/main" id="{E8DE8B14-1B6F-4180-8061-FE8B35F81A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712188160"/>
      </p:ext>
    </p:extLst>
  </p:cSld>
  <p:clrMapOvr>
    <a:masterClrMapping/>
  </p:clrMapOvr>
  <mc:AlternateContent xmlns:mc="http://schemas.openxmlformats.org/markup-compatibility/2006" xmlns:p14="http://schemas.microsoft.com/office/powerpoint/2010/main">
    <mc:Choice Requires="p14">
      <p:transition spd="slow" p14:dur="2000" advTm="105926"/>
    </mc:Choice>
    <mc:Fallback xmlns:a14="http://schemas.microsoft.com/office/drawing/2010/main" xmlns:a16="http://schemas.microsoft.com/office/drawing/2014/main" xmlns="">
      <p:transition spd="slow" advTm="1059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6050" y="1065418"/>
            <a:ext cx="7591900" cy="646331"/>
          </a:xfrm>
          <a:prstGeom prst="rect">
            <a:avLst/>
          </a:prstGeom>
          <a:noFill/>
        </p:spPr>
        <p:txBody>
          <a:bodyPr wrap="square" rtlCol="0">
            <a:spAutoFit/>
          </a:bodyPr>
          <a:lstStyle/>
          <a:p>
            <a:pPr algn="ctr"/>
            <a:r>
              <a:rPr lang="en-US" altLang="en-US" sz="3600" b="1" dirty="0">
                <a:solidFill>
                  <a:schemeClr val="accent2">
                    <a:lumMod val="50000"/>
                  </a:schemeClr>
                </a:solidFill>
                <a:latin typeface="+mj-lt"/>
                <a:cs typeface="Arial" charset="0"/>
              </a:rPr>
              <a:t>When to seek a credential?</a:t>
            </a:r>
          </a:p>
        </p:txBody>
      </p:sp>
      <p:pic>
        <p:nvPicPr>
          <p:cNvPr id="6" name="Picture 5">
            <a:extLst>
              <a:ext uri="{FF2B5EF4-FFF2-40B4-BE49-F238E27FC236}">
                <a16:creationId xmlns:a16="http://schemas.microsoft.com/office/drawing/2014/main" id="{D9F26216-E78F-4B0F-BB55-541359321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graphicFrame>
        <p:nvGraphicFramePr>
          <p:cNvPr id="2" name="Diagram 1">
            <a:extLst>
              <a:ext uri="{FF2B5EF4-FFF2-40B4-BE49-F238E27FC236}">
                <a16:creationId xmlns:a16="http://schemas.microsoft.com/office/drawing/2014/main" id="{8A968392-CAFE-4E07-B888-05C02970F0FF}"/>
              </a:ext>
            </a:extLst>
          </p:cNvPr>
          <p:cNvGraphicFramePr/>
          <p:nvPr>
            <p:extLst>
              <p:ext uri="{D42A27DB-BD31-4B8C-83A1-F6EECF244321}">
                <p14:modId xmlns:p14="http://schemas.microsoft.com/office/powerpoint/2010/main" val="3326950018"/>
              </p:ext>
            </p:extLst>
          </p:nvPr>
        </p:nvGraphicFramePr>
        <p:xfrm>
          <a:off x="1524000" y="164329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08ECD3F3-D12C-480D-BE5D-F0105AA4DBDE}"/>
              </a:ext>
            </a:extLst>
          </p:cNvPr>
          <p:cNvSpPr txBox="1"/>
          <p:nvPr/>
        </p:nvSpPr>
        <p:spPr>
          <a:xfrm>
            <a:off x="1969585" y="4526290"/>
            <a:ext cx="4610500" cy="707886"/>
          </a:xfrm>
          <a:prstGeom prst="rect">
            <a:avLst/>
          </a:prstGeom>
          <a:noFill/>
        </p:spPr>
        <p:txBody>
          <a:bodyPr wrap="square" rtlCol="0">
            <a:spAutoFit/>
          </a:bodyPr>
          <a:lstStyle/>
          <a:p>
            <a:pPr lvl="0"/>
            <a:r>
              <a:rPr lang="en-US" sz="2000" dirty="0">
                <a:solidFill>
                  <a:schemeClr val="bg1"/>
                </a:solidFill>
                <a:latin typeface="+mn-lt"/>
              </a:rPr>
              <a:t>Transferring into the legal management profession or to another specialty</a:t>
            </a:r>
          </a:p>
        </p:txBody>
      </p:sp>
    </p:spTree>
    <p:custDataLst>
      <p:tags r:id="rId1"/>
    </p:custDataLst>
    <p:extLst>
      <p:ext uri="{BB962C8B-B14F-4D97-AF65-F5344CB8AC3E}">
        <p14:creationId xmlns:p14="http://schemas.microsoft.com/office/powerpoint/2010/main" val="2824521363"/>
      </p:ext>
    </p:extLst>
  </p:cSld>
  <p:clrMapOvr>
    <a:masterClrMapping/>
  </p:clrMapOvr>
  <mc:AlternateContent xmlns:mc="http://schemas.openxmlformats.org/markup-compatibility/2006" xmlns:p14="http://schemas.microsoft.com/office/powerpoint/2010/main">
    <mc:Choice Requires="p14">
      <p:transition spd="slow" p14:dur="2000" advTm="61281"/>
    </mc:Choice>
    <mc:Fallback xmlns:a16="http://schemas.microsoft.com/office/drawing/2014/main" xmlns:a14="http://schemas.microsoft.com/office/drawing/2010/main" xmlns="">
      <p:transition spd="slow" advTm="6128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74713"/>
            <a:ext cx="9144000" cy="665162"/>
          </a:xfrm>
        </p:spPr>
        <p:txBody>
          <a:bodyPr>
            <a:noAutofit/>
          </a:bodyPr>
          <a:lstStyle/>
          <a:p>
            <a:pPr algn="ctr"/>
            <a:r>
              <a:rPr lang="en-US" sz="3600" b="1" dirty="0">
                <a:solidFill>
                  <a:schemeClr val="accent2">
                    <a:lumMod val="50000"/>
                  </a:schemeClr>
                </a:solidFill>
                <a:cs typeface="Arial" charset="0"/>
              </a:rPr>
              <a:t>Why Certification?</a:t>
            </a:r>
            <a:endParaRPr lang="en-US" sz="3600" b="1" dirty="0">
              <a:solidFill>
                <a:schemeClr val="accent2">
                  <a:lumMod val="50000"/>
                </a:schemeClr>
              </a:solidFill>
            </a:endParaRPr>
          </a:p>
        </p:txBody>
      </p:sp>
      <p:sp>
        <p:nvSpPr>
          <p:cNvPr id="11" name="Rectangle 3">
            <a:extLst>
              <a:ext uri="{FF2B5EF4-FFF2-40B4-BE49-F238E27FC236}">
                <a16:creationId xmlns:a16="http://schemas.microsoft.com/office/drawing/2014/main" id="{AFFEDB56-09AC-42A3-943C-E27A3CA619D8}"/>
              </a:ext>
            </a:extLst>
          </p:cNvPr>
          <p:cNvSpPr txBox="1">
            <a:spLocks/>
          </p:cNvSpPr>
          <p:nvPr/>
        </p:nvSpPr>
        <p:spPr>
          <a:xfrm>
            <a:off x="1042193" y="2030543"/>
            <a:ext cx="7059613" cy="34527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20000"/>
              </a:lnSpc>
              <a:spcBef>
                <a:spcPts val="0"/>
              </a:spcBef>
              <a:buNone/>
            </a:pPr>
            <a:r>
              <a:rPr lang="en-US" sz="1800" dirty="0">
                <a:solidFill>
                  <a:schemeClr val="tx1">
                    <a:lumMod val="85000"/>
                    <a:lumOff val="15000"/>
                  </a:schemeClr>
                </a:solidFill>
              </a:rPr>
              <a:t>ALA’s voluntary CLM program was developed in order to provide legal management professionals an opportunity to demonstrate a command of the core areas of knowledge identified as essential to the effective performance of a principal administrator. </a:t>
            </a:r>
          </a:p>
          <a:p>
            <a:pPr marL="0" lvl="0" indent="0">
              <a:lnSpc>
                <a:spcPct val="120000"/>
              </a:lnSpc>
              <a:spcBef>
                <a:spcPts val="0"/>
              </a:spcBef>
              <a:buNone/>
            </a:pPr>
            <a:endParaRPr lang="en-US" sz="1800" dirty="0">
              <a:solidFill>
                <a:schemeClr val="tx1">
                  <a:lumMod val="85000"/>
                  <a:lumOff val="15000"/>
                </a:schemeClr>
              </a:solidFill>
            </a:endParaRPr>
          </a:p>
          <a:p>
            <a:pPr marL="0" lvl="0" indent="0">
              <a:lnSpc>
                <a:spcPct val="120000"/>
              </a:lnSpc>
              <a:spcBef>
                <a:spcPts val="0"/>
              </a:spcBef>
              <a:buNone/>
            </a:pPr>
            <a:r>
              <a:rPr lang="en-US" sz="1800" dirty="0">
                <a:solidFill>
                  <a:schemeClr val="tx1">
                    <a:lumMod val="85000"/>
                    <a:lumOff val="15000"/>
                  </a:schemeClr>
                </a:solidFill>
              </a:rPr>
              <a:t>CLMs are recognized as legal management professionals who have:</a:t>
            </a:r>
          </a:p>
          <a:p>
            <a:pPr>
              <a:lnSpc>
                <a:spcPct val="120000"/>
              </a:lnSpc>
              <a:spcBef>
                <a:spcPts val="0"/>
              </a:spcBef>
            </a:pPr>
            <a:r>
              <a:rPr lang="en-US" sz="1800" dirty="0">
                <a:solidFill>
                  <a:schemeClr val="tx1">
                    <a:lumMod val="85000"/>
                    <a:lumOff val="15000"/>
                  </a:schemeClr>
                </a:solidFill>
              </a:rPr>
              <a:t>Met the work experience requirement</a:t>
            </a:r>
          </a:p>
          <a:p>
            <a:pPr>
              <a:lnSpc>
                <a:spcPct val="120000"/>
              </a:lnSpc>
              <a:spcBef>
                <a:spcPts val="0"/>
              </a:spcBef>
            </a:pPr>
            <a:r>
              <a:rPr lang="en-US" sz="1800" dirty="0">
                <a:solidFill>
                  <a:schemeClr val="tx1">
                    <a:lumMod val="85000"/>
                    <a:lumOff val="15000"/>
                  </a:schemeClr>
                </a:solidFill>
              </a:rPr>
              <a:t>Displayed a commitment to continuing education</a:t>
            </a:r>
          </a:p>
          <a:p>
            <a:pPr>
              <a:lnSpc>
                <a:spcPct val="120000"/>
              </a:lnSpc>
              <a:spcBef>
                <a:spcPts val="0"/>
              </a:spcBef>
            </a:pPr>
            <a:r>
              <a:rPr lang="en-US" sz="1800" dirty="0">
                <a:solidFill>
                  <a:schemeClr val="tx1">
                    <a:lumMod val="85000"/>
                    <a:lumOff val="15000"/>
                  </a:schemeClr>
                </a:solidFill>
              </a:rPr>
              <a:t>Passed a comprehensive examination</a:t>
            </a:r>
          </a:p>
        </p:txBody>
      </p:sp>
      <p:pic>
        <p:nvPicPr>
          <p:cNvPr id="5" name="Picture 4">
            <a:extLst>
              <a:ext uri="{FF2B5EF4-FFF2-40B4-BE49-F238E27FC236}">
                <a16:creationId xmlns:a16="http://schemas.microsoft.com/office/drawing/2014/main" id="{EB3993AE-50A6-418C-AA99-35715DA27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3013" y="5674784"/>
            <a:ext cx="1464937" cy="610390"/>
          </a:xfrm>
          <a:prstGeom prst="rect">
            <a:avLst/>
          </a:prstGeom>
        </p:spPr>
      </p:pic>
    </p:spTree>
    <p:custDataLst>
      <p:tags r:id="rId1"/>
    </p:custDataLst>
    <p:extLst>
      <p:ext uri="{BB962C8B-B14F-4D97-AF65-F5344CB8AC3E}">
        <p14:creationId xmlns:p14="http://schemas.microsoft.com/office/powerpoint/2010/main" val="1402705305"/>
      </p:ext>
    </p:extLst>
  </p:cSld>
  <p:clrMapOvr>
    <a:masterClrMapping/>
  </p:clrMapOvr>
  <mc:AlternateContent xmlns:mc="http://schemas.openxmlformats.org/markup-compatibility/2006" xmlns:p14="http://schemas.microsoft.com/office/powerpoint/2010/main">
    <mc:Choice Requires="p14">
      <p:transition spd="slow" p14:dur="2000" advTm="119489"/>
    </mc:Choice>
    <mc:Fallback xmlns="">
      <p:transition spd="slow" advTm="119489"/>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2_CUSTOM DESIGN" val="XvJy89mL"/>
  <p:tag name="ARTICULATE_DESIGN_ID_4_CUSTOM DESIGN" val="v1eXHgjI"/>
  <p:tag name="ARTICULATE_DESIGN_ID_3_CUSTOM DESIGN" val="DWboTZGe"/>
  <p:tag name="ARTICULATE_SLIDE_THUMBNAIL_REFRESH" val="1"/>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0d0b4d8-dac0-442f-a11d-e01bf3bc84e2" xsi:nil="true"/>
    <TaxKeywordTaxHTField xmlns="b0d0b4d8-dac0-442f-a11d-e01bf3bc84e2">
      <Terms xmlns="http://schemas.microsoft.com/office/infopath/2007/PartnerControls"/>
    </TaxKeywordTaxHTField>
    <Retention_x0020_Date xmlns="b0d0b4d8-dac0-442f-a11d-e01bf3bc84e2">5 Years</Retention_x0020_Date>
    <_dlc_DocId xmlns="b0d0b4d8-dac0-442f-a11d-e01bf3bc84e2">ALADOCS-2010468003-14338</_dlc_DocId>
    <_dlc_DocIdUrl xmlns="b0d0b4d8-dac0-442f-a11d-e01bf3bc84e2">
      <Url>https://alanet.sharepoint.com/regionsandchapters/chapters/_layouts/15/DocIdRedir.aspx?ID=ALADOCS-2010468003-14338</Url>
      <Description>ALADOCS-2010468003-14338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6C2E8F7848E1745B87717627E090620" ma:contentTypeVersion="19" ma:contentTypeDescription="Create a new document." ma:contentTypeScope="" ma:versionID="4cccce249bde4b5bdf86b0e6a85360c2">
  <xsd:schema xmlns:xsd="http://www.w3.org/2001/XMLSchema" xmlns:xs="http://www.w3.org/2001/XMLSchema" xmlns:p="http://schemas.microsoft.com/office/2006/metadata/properties" xmlns:ns2="b0d0b4d8-dac0-442f-a11d-e01bf3bc84e2" xmlns:ns3="e649193c-9f92-47ef-b741-3f893ccb0712" xmlns:ns4="0aba7188-9445-43f3-9f6e-ede6a6b9007c" targetNamespace="http://schemas.microsoft.com/office/2006/metadata/properties" ma:root="true" ma:fieldsID="d06b950ad669e3d611955a17cec30254" ns2:_="" ns3:_="" ns4:_="">
    <xsd:import namespace="b0d0b4d8-dac0-442f-a11d-e01bf3bc84e2"/>
    <xsd:import namespace="e649193c-9f92-47ef-b741-3f893ccb0712"/>
    <xsd:import namespace="0aba7188-9445-43f3-9f6e-ede6a6b9007c"/>
    <xsd:element name="properties">
      <xsd:complexType>
        <xsd:sequence>
          <xsd:element name="documentManagement">
            <xsd:complexType>
              <xsd:all>
                <xsd:element ref="ns2:SharedWithUsers" minOccurs="0"/>
                <xsd:element ref="ns2:SharingHintHash"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2:TaxKeywordTaxHTField" minOccurs="0"/>
                <xsd:element ref="ns2:TaxCatchAll" minOccurs="0"/>
                <xsd:element ref="ns2:Retention_x0020_Date" minOccurs="0"/>
                <xsd:element ref="ns4:MediaServiceGenerationTime" minOccurs="0"/>
                <xsd:element ref="ns4:MediaServiceEventHashCode" minOccurs="0"/>
                <xsd:element ref="ns2:_dlc_DocId" minOccurs="0"/>
                <xsd:element ref="ns2:_dlc_DocIdUrl" minOccurs="0"/>
                <xsd:element ref="ns2:_dlc_DocIdPersistId"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0b4d8-dac0-442f-a11d-e01bf3bc84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KeywordTaxHTField" ma:index="20" nillable="true" ma:taxonomy="true" ma:internalName="TaxKeywordTaxHTField" ma:taxonomyFieldName="TaxKeyword" ma:displayName="Enterprise Keywords" ma:fieldId="{23f27201-bee3-471e-b2e7-b64fd8b7ca38}" ma:taxonomyMulti="true" ma:sspId="e99fb18b-195f-4cbe-b952-cf12f91f9893"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7dde1d07-175e-4208-85f5-5974fcc063e7}" ma:internalName="TaxCatchAll" ma:showField="CatchAllData" ma:web="b0d0b4d8-dac0-442f-a11d-e01bf3bc84e2">
      <xsd:complexType>
        <xsd:complexContent>
          <xsd:extension base="dms:MultiChoiceLookup">
            <xsd:sequence>
              <xsd:element name="Value" type="dms:Lookup" maxOccurs="unbounded" minOccurs="0" nillable="true"/>
            </xsd:sequence>
          </xsd:extension>
        </xsd:complexContent>
      </xsd:complexType>
    </xsd:element>
    <xsd:element name="Retention_x0020_Date" ma:index="22" nillable="true" ma:displayName="Retention Date" ma:default="5 Years" ma:format="Dropdown" ma:internalName="Retention_x0020_Date">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enumeration value="Permanent"/>
        </xsd:restriction>
      </xsd:simpleType>
    </xsd:element>
    <xsd:element name="_dlc_DocId" ma:index="25" nillable="true" ma:displayName="Document ID Value" ma:description="The value of the document ID assigned to this item." ma:internalName="_dlc_DocId" ma:readOnly="true">
      <xsd:simpleType>
        <xsd:restriction base="dms:Text"/>
      </xsd:simpleType>
    </xsd:element>
    <xsd:element name="_dlc_DocIdUrl" ma:index="2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49193c-9f92-47ef-b741-3f893ccb0712"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aba7188-9445-43f3-9f6e-ede6a6b9007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F31CC-A6C4-4055-B936-1416C5B4CA50}">
  <ds:schemaRefs>
    <ds:schemaRef ds:uri="http://schemas.microsoft.com/sharepoint/events"/>
  </ds:schemaRefs>
</ds:datastoreItem>
</file>

<file path=customXml/itemProps2.xml><?xml version="1.0" encoding="utf-8"?>
<ds:datastoreItem xmlns:ds="http://schemas.openxmlformats.org/officeDocument/2006/customXml" ds:itemID="{BD012528-83CF-47AD-86A9-74538375DF7B}">
  <ds:schemaRefs>
    <ds:schemaRef ds:uri="http://schemas.microsoft.com/sharepoint/v3/contenttype/forms"/>
  </ds:schemaRefs>
</ds:datastoreItem>
</file>

<file path=customXml/itemProps3.xml><?xml version="1.0" encoding="utf-8"?>
<ds:datastoreItem xmlns:ds="http://schemas.openxmlformats.org/officeDocument/2006/customXml" ds:itemID="{0A24CA98-11FB-42A7-BA9E-C3759713C6A3}">
  <ds:schemaRef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infopath/2007/PartnerControls"/>
    <ds:schemaRef ds:uri="e649193c-9f92-47ef-b741-3f893ccb0712"/>
    <ds:schemaRef ds:uri="http://schemas.openxmlformats.org/package/2006/metadata/core-properties"/>
    <ds:schemaRef ds:uri="0aba7188-9445-43f3-9f6e-ede6a6b9007c"/>
    <ds:schemaRef ds:uri="b0d0b4d8-dac0-442f-a11d-e01bf3bc84e2"/>
    <ds:schemaRef ds:uri="http://schemas.microsoft.com/office/2006/metadata/properties"/>
  </ds:schemaRefs>
</ds:datastoreItem>
</file>

<file path=customXml/itemProps4.xml><?xml version="1.0" encoding="utf-8"?>
<ds:datastoreItem xmlns:ds="http://schemas.openxmlformats.org/officeDocument/2006/customXml" ds:itemID="{FF70A04F-C20A-4689-B5A0-34BCE612C6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d0b4d8-dac0-442f-a11d-e01bf3bc84e2"/>
    <ds:schemaRef ds:uri="e649193c-9f92-47ef-b741-3f893ccb0712"/>
    <ds:schemaRef ds:uri="0aba7188-9445-43f3-9f6e-ede6a6b90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12149</TotalTime>
  <Words>2712</Words>
  <Application>Microsoft Office PowerPoint</Application>
  <PresentationFormat>On-screen Show (4:3)</PresentationFormat>
  <Paragraphs>286</Paragraphs>
  <Slides>24</Slides>
  <Notes>24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24</vt:i4>
      </vt:variant>
    </vt:vector>
  </HeadingPairs>
  <TitlesOfParts>
    <vt:vector size="34" baseType="lpstr">
      <vt:lpstr>Arial</vt:lpstr>
      <vt:lpstr>Calibri</vt:lpstr>
      <vt:lpstr>Calibri Light</vt:lpstr>
      <vt:lpstr>Wingdings</vt:lpstr>
      <vt:lpstr>Custom Design</vt:lpstr>
      <vt:lpstr>1_Custom Design</vt:lpstr>
      <vt:lpstr>3_Custom Design</vt:lpstr>
      <vt:lpstr>5_Custom Design</vt:lpstr>
      <vt:lpstr>2_Custom Design</vt:lpstr>
      <vt:lpstr>4_Custom Design</vt:lpstr>
      <vt:lpstr>Path to Certification</vt:lpstr>
      <vt:lpstr>The Benefits of Certification</vt:lpstr>
      <vt:lpstr>Benefits Include</vt:lpstr>
      <vt:lpstr>What Your Peers Say</vt:lpstr>
      <vt:lpstr>PowerPoint Presentation</vt:lpstr>
      <vt:lpstr>What Is Certification?</vt:lpstr>
      <vt:lpstr>Certification Is Based on Competency</vt:lpstr>
      <vt:lpstr>PowerPoint Presentation</vt:lpstr>
      <vt:lpstr>Why Certification?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Websites containing information on the above, along with related information including:</vt:lpstr>
      <vt:lpstr>PowerPoint Presentation</vt:lpstr>
      <vt:lpstr>Exam Dates – Spring and Fall</vt:lpstr>
      <vt:lpstr>Where do I take my exam?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to Certification</dc:title>
  <dc:creator>Michele Schaede-Guy</dc:creator>
  <cp:lastModifiedBy>Nicole Larson</cp:lastModifiedBy>
  <cp:revision>224</cp:revision>
  <cp:lastPrinted>2019-04-10T17:24:18Z</cp:lastPrinted>
  <dcterms:created xsi:type="dcterms:W3CDTF">1900-01-01T07:00:00Z</dcterms:created>
  <dcterms:modified xsi:type="dcterms:W3CDTF">2023-03-03T22:24:10Z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001871C1-DC0D-41E8-9BF4-AEC4A8323B11</vt:lpwstr>
  </property>
  <property fmtid="{D5CDD505-2E9C-101B-9397-08002B2CF9AE}" pid="3" name="ArticulatePath">
    <vt:lpwstr>Path to Certification</vt:lpwstr>
  </property>
  <property fmtid="{D5CDD505-2E9C-101B-9397-08002B2CF9AE}" pid="4" name="ContentTypeId">
    <vt:lpwstr>0x010100F6C2E8F7848E1745B87717627E090620</vt:lpwstr>
  </property>
  <property fmtid="{D5CDD505-2E9C-101B-9397-08002B2CF9AE}" pid="5" name="_dlc_DocIdItemGuid">
    <vt:lpwstr>0596349b-df03-4185-9aec-82a7cf6ee3f2</vt:lpwstr>
  </property>
  <property fmtid="{D5CDD505-2E9C-101B-9397-08002B2CF9AE}" pid="6" name="TaxKeyword">
    <vt:lpwstr/>
  </property>
</Properties>
</file>