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F_F606E41B.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Lst>
  <p:notesMasterIdLst>
    <p:notesMasterId r:id="rId35"/>
  </p:notesMasterIdLst>
  <p:handoutMasterIdLst>
    <p:handoutMasterId r:id="rId36"/>
  </p:handoutMasterIdLst>
  <p:sldIdLst>
    <p:sldId id="258" r:id="rId10"/>
    <p:sldId id="323" r:id="rId11"/>
    <p:sldId id="296" r:id="rId12"/>
    <p:sldId id="307" r:id="rId13"/>
    <p:sldId id="325" r:id="rId14"/>
    <p:sldId id="302" r:id="rId15"/>
    <p:sldId id="276" r:id="rId16"/>
    <p:sldId id="320" r:id="rId17"/>
    <p:sldId id="319" r:id="rId18"/>
    <p:sldId id="283" r:id="rId19"/>
    <p:sldId id="327" r:id="rId20"/>
    <p:sldId id="306" r:id="rId21"/>
    <p:sldId id="313" r:id="rId22"/>
    <p:sldId id="285" r:id="rId23"/>
    <p:sldId id="317" r:id="rId24"/>
    <p:sldId id="315" r:id="rId25"/>
    <p:sldId id="280" r:id="rId26"/>
    <p:sldId id="287" r:id="rId27"/>
    <p:sldId id="328" r:id="rId28"/>
    <p:sldId id="291" r:id="rId29"/>
    <p:sldId id="318" r:id="rId30"/>
    <p:sldId id="293" r:id="rId31"/>
    <p:sldId id="277" r:id="rId32"/>
    <p:sldId id="273" r:id="rId33"/>
    <p:sldId id="32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6A0F1E-EE3B-0B15-B686-0E0F28FBCD0D}" name="Meghann Krone" initials="MK" userId="S::mkrone@alanet.org::2b21561d-6483-49bf-8124-2a2a71490a9a" providerId="AD"/>
  <p188:author id="{DDF95F63-2CBC-DD56-DC0F-C071AE12A77D}" name="Katie Cosek" initials="KC" userId="S::kcosek@alanet.org::489849db-3790-4586-b42b-088982d9a892" providerId="AD"/>
  <p188:author id="{28458F70-25BA-F8D5-944A-88A29D8C3A96}" name="Becky Garrido" initials="BG" userId="S::bgarrido@alanet.org::ce9910dc-95c5-496f-8a7d-c8a211f91d93" providerId="AD"/>
  <p188:author id="{263C4A75-7B11-1AE6-DEB4-68BFC26C25FD}" name="Eryn Carter" initials="EC" userId="S::ecarter@alanet.org::f84d006d-f05a-4d10-b7bb-ba6626b35358" providerId="AD"/>
  <p188:author id="{2DB6CF80-028E-4EC2-48AD-ECCFFAFEB07F}" name="Fred Ullman" initials="FU" userId="S::fullman@alanet.org::d53a3f48-1f08-4241-b18e-bcdc80534d9d" providerId="AD"/>
  <p188:author id="{0AABBC8A-9531-6D26-0629-83A7A679E6ED}" name="Mike Donovan" initials="" userId="S::mdonovan@alanet.org::f2be74ab-07a9-4dc9-b4b4-8ef7ed6367a7" providerId="AD"/>
  <p188:author id="{772023BE-33CE-3C12-2B43-EF4BD87C2681}" name="Nicole Larson" initials="NL" userId="S::nlarson@alanet.org::edaf7397-b991-420d-89fb-86b646c1aaea" providerId="AD"/>
  <p188:author id="{37486FD3-6028-4FE8-36B0-753C5D31C4CF}" name="Theresa Wojtalewicz" initials="TW" userId="S::twojtalewicz@alanet.org::29859a07-714b-49a2-87d2-cdbd6d22f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rie Danner" initials="VAD" lastIdx="10" clrIdx="0">
    <p:extLst>
      <p:ext uri="{19B8F6BF-5375-455C-9EA6-DF929625EA0E}">
        <p15:presenceInfo xmlns:p15="http://schemas.microsoft.com/office/powerpoint/2012/main" userId="Valerie Danner" providerId="None"/>
      </p:ext>
    </p:extLst>
  </p:cmAuthor>
  <p:cmAuthor id="2" name="Theresa Wojtalewicz" initials="TW" lastIdx="7" clrIdx="1">
    <p:extLst>
      <p:ext uri="{19B8F6BF-5375-455C-9EA6-DF929625EA0E}">
        <p15:presenceInfo xmlns:p15="http://schemas.microsoft.com/office/powerpoint/2012/main" userId="Theresa Wojtalewicz" providerId="None"/>
      </p:ext>
    </p:extLst>
  </p:cmAuthor>
  <p:cmAuthor id="3" name="Valerie Danner" initials="VD" lastIdx="10" clrIdx="2">
    <p:extLst>
      <p:ext uri="{19B8F6BF-5375-455C-9EA6-DF929625EA0E}">
        <p15:presenceInfo xmlns:p15="http://schemas.microsoft.com/office/powerpoint/2012/main" userId="S::vdanner@alanet.org::27f543e8-78cc-4a39-ba6b-9acbf4f36131" providerId="AD"/>
      </p:ext>
    </p:extLst>
  </p:cmAuthor>
  <p:cmAuthor id="4" name="Theresa Wojtalewicz" initials="TW [2]" lastIdx="1" clrIdx="3">
    <p:extLst>
      <p:ext uri="{19B8F6BF-5375-455C-9EA6-DF929625EA0E}">
        <p15:presenceInfo xmlns:p15="http://schemas.microsoft.com/office/powerpoint/2012/main" userId="S::twojtalewicz@alanet.org::29859a07-714b-49a2-87d2-cdbd6d22fa2e" providerId="AD"/>
      </p:ext>
    </p:extLst>
  </p:cmAuthor>
  <p:cmAuthor id="5" name="Julie Wichlin" initials="JW" lastIdx="4" clrIdx="4">
    <p:extLst>
      <p:ext uri="{19B8F6BF-5375-455C-9EA6-DF929625EA0E}">
        <p15:presenceInfo xmlns:p15="http://schemas.microsoft.com/office/powerpoint/2012/main" userId="S::jwichlin@alanet.org::17b7fa75-663a-4c77-b566-e2a1eb7e8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A26"/>
    <a:srgbClr val="F68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FF2EC-2B5E-4627-B05F-086FD7180B5B}" v="7" dt="2023-12-20T18:23:21.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8" autoAdjust="0"/>
  </p:normalViewPr>
  <p:slideViewPr>
    <p:cSldViewPr snapToGrid="0">
      <p:cViewPr varScale="1">
        <p:scale>
          <a:sx n="58" d="100"/>
          <a:sy n="58" d="100"/>
        </p:scale>
        <p:origin x="119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omments/modernComment_11F_F606E41B.xml><?xml version="1.0" encoding="utf-8"?>
<p188:cmLst xmlns:a="http://schemas.openxmlformats.org/drawingml/2006/main" xmlns:r="http://schemas.openxmlformats.org/officeDocument/2006/relationships" xmlns:p188="http://schemas.microsoft.com/office/powerpoint/2018/8/main">
  <p188:cm id="{D6C46627-7D25-49CE-9DD2-EAD9AEC406FB}" authorId="{263C4A75-7B11-1AE6-DEB4-68BFC26C25FD}" created="2023-12-08T23:26:29.103">
    <ac:txMkLst xmlns:ac="http://schemas.microsoft.com/office/drawing/2013/main/command">
      <pc:docMk xmlns:pc="http://schemas.microsoft.com/office/powerpoint/2013/main/command"/>
      <pc:sldMk xmlns:pc="http://schemas.microsoft.com/office/powerpoint/2013/main/command" cId="4127646747" sldId="287"/>
      <ac:spMk id="4" creationId="{9A22C081-DEF4-47F3-A958-34441882D4EB}"/>
      <ac:txMk cp="0" len="8">
        <ac:context len="27" hash="3108855210"/>
      </ac:txMk>
    </ac:txMkLst>
    <p188:pos x="2230581" y="1025236"/>
    <p188:txBody>
      <a:bodyPr/>
      <a:lstStyle/>
      <a:p>
        <a:r>
          <a:rPr lang="en-US"/>
          <a:t>I'd like to see something mentioned about the benefit it offers to firms as prospective employers.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E5E26-CE10-42E7-88F5-FB14C83F4D33}"/>
              </a:ext>
            </a:extLst>
          </p:cNvPr>
          <p:cNvSpPr>
            <a:spLocks noGrp="1"/>
          </p:cNvSpPr>
          <p:nvPr>
            <p:ph type="hdr" sz="quarter"/>
          </p:nvPr>
        </p:nvSpPr>
        <p:spPr>
          <a:xfrm>
            <a:off x="0" y="2"/>
            <a:ext cx="3105996" cy="1237836"/>
          </a:xfrm>
          <a:prstGeom prst="rect">
            <a:avLst/>
          </a:prstGeom>
        </p:spPr>
        <p:txBody>
          <a:bodyPr vert="horz" lIns="143881" tIns="71940" rIns="143881" bIns="71940" rtlCol="0"/>
          <a:lstStyle>
            <a:lvl1pPr algn="l">
              <a:defRPr sz="1900"/>
            </a:lvl1pPr>
          </a:lstStyle>
          <a:p>
            <a:endParaRPr lang="en-US"/>
          </a:p>
        </p:txBody>
      </p:sp>
      <p:sp>
        <p:nvSpPr>
          <p:cNvPr id="3" name="Date Placeholder 2">
            <a:extLst>
              <a:ext uri="{FF2B5EF4-FFF2-40B4-BE49-F238E27FC236}">
                <a16:creationId xmlns:a16="http://schemas.microsoft.com/office/drawing/2014/main" id="{6B8EC28D-1CFD-401F-A71F-A1EE4CE3799D}"/>
              </a:ext>
            </a:extLst>
          </p:cNvPr>
          <p:cNvSpPr>
            <a:spLocks noGrp="1"/>
          </p:cNvSpPr>
          <p:nvPr>
            <p:ph type="dt" sz="quarter" idx="1"/>
          </p:nvPr>
        </p:nvSpPr>
        <p:spPr>
          <a:xfrm>
            <a:off x="4058568" y="2"/>
            <a:ext cx="3105996" cy="1237836"/>
          </a:xfrm>
          <a:prstGeom prst="rect">
            <a:avLst/>
          </a:prstGeom>
        </p:spPr>
        <p:txBody>
          <a:bodyPr vert="horz" lIns="143881" tIns="71940" rIns="143881" bIns="71940" rtlCol="0"/>
          <a:lstStyle>
            <a:lvl1pPr algn="r">
              <a:defRPr sz="1900"/>
            </a:lvl1pPr>
          </a:lstStyle>
          <a:p>
            <a:fld id="{285545E7-7715-4D69-BC9E-FC3849B63531}" type="datetimeFigureOut">
              <a:rPr lang="en-US" smtClean="0"/>
              <a:t>2/27/2024</a:t>
            </a:fld>
            <a:endParaRPr lang="en-US"/>
          </a:p>
        </p:txBody>
      </p:sp>
      <p:sp>
        <p:nvSpPr>
          <p:cNvPr id="4" name="Footer Placeholder 3">
            <a:extLst>
              <a:ext uri="{FF2B5EF4-FFF2-40B4-BE49-F238E27FC236}">
                <a16:creationId xmlns:a16="http://schemas.microsoft.com/office/drawing/2014/main" id="{B4E9543F-2A84-4600-9AD2-1369C5F22A06}"/>
              </a:ext>
            </a:extLst>
          </p:cNvPr>
          <p:cNvSpPr>
            <a:spLocks noGrp="1"/>
          </p:cNvSpPr>
          <p:nvPr>
            <p:ph type="ftr" sz="quarter" idx="2"/>
          </p:nvPr>
        </p:nvSpPr>
        <p:spPr>
          <a:xfrm>
            <a:off x="0" y="23417835"/>
            <a:ext cx="3105996" cy="1237836"/>
          </a:xfrm>
          <a:prstGeom prst="rect">
            <a:avLst/>
          </a:prstGeom>
        </p:spPr>
        <p:txBody>
          <a:bodyPr vert="horz" lIns="143881" tIns="71940" rIns="143881" bIns="71940" rtlCol="0" anchor="b"/>
          <a:lstStyle>
            <a:lvl1pPr algn="l">
              <a:defRPr sz="1900"/>
            </a:lvl1pPr>
          </a:lstStyle>
          <a:p>
            <a:endParaRPr lang="en-US"/>
          </a:p>
        </p:txBody>
      </p:sp>
      <p:sp>
        <p:nvSpPr>
          <p:cNvPr id="5" name="Slide Number Placeholder 4">
            <a:extLst>
              <a:ext uri="{FF2B5EF4-FFF2-40B4-BE49-F238E27FC236}">
                <a16:creationId xmlns:a16="http://schemas.microsoft.com/office/drawing/2014/main" id="{42760AA6-3E18-4F18-A258-9CD452D97268}"/>
              </a:ext>
            </a:extLst>
          </p:cNvPr>
          <p:cNvSpPr>
            <a:spLocks noGrp="1"/>
          </p:cNvSpPr>
          <p:nvPr>
            <p:ph type="sldNum" sz="quarter" idx="3"/>
          </p:nvPr>
        </p:nvSpPr>
        <p:spPr>
          <a:xfrm>
            <a:off x="4058568" y="23417835"/>
            <a:ext cx="3105996" cy="1237836"/>
          </a:xfrm>
          <a:prstGeom prst="rect">
            <a:avLst/>
          </a:prstGeom>
        </p:spPr>
        <p:txBody>
          <a:bodyPr vert="horz" lIns="143881" tIns="71940" rIns="143881" bIns="71940" rtlCol="0" anchor="b"/>
          <a:lstStyle>
            <a:lvl1pPr algn="r">
              <a:defRPr sz="1900"/>
            </a:lvl1pPr>
          </a:lstStyle>
          <a:p>
            <a:fld id="{1760B6C6-BC54-4D77-954D-DEBC12156FDB}" type="slidenum">
              <a:rPr lang="en-US" smtClean="0"/>
              <a:t>‹#›</a:t>
            </a:fld>
            <a:endParaRPr lang="en-US"/>
          </a:p>
        </p:txBody>
      </p:sp>
    </p:spTree>
    <p:extLst>
      <p:ext uri="{BB962C8B-B14F-4D97-AF65-F5344CB8AC3E}">
        <p14:creationId xmlns:p14="http://schemas.microsoft.com/office/powerpoint/2010/main" val="138354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348" cy="1237064"/>
          </a:xfrm>
          <a:prstGeom prst="rect">
            <a:avLst/>
          </a:prstGeom>
        </p:spPr>
        <p:txBody>
          <a:bodyPr vert="horz" lIns="146614" tIns="73308" rIns="146614" bIns="73308" rtlCol="0"/>
          <a:lstStyle>
            <a:lvl1pPr algn="l">
              <a:defRPr sz="1900"/>
            </a:lvl1pPr>
          </a:lstStyle>
          <a:p>
            <a:endParaRPr lang="en-US"/>
          </a:p>
        </p:txBody>
      </p:sp>
      <p:sp>
        <p:nvSpPr>
          <p:cNvPr id="3" name="Date Placeholder 2"/>
          <p:cNvSpPr>
            <a:spLocks noGrp="1"/>
          </p:cNvSpPr>
          <p:nvPr>
            <p:ph type="dt" idx="1"/>
          </p:nvPr>
        </p:nvSpPr>
        <p:spPr>
          <a:xfrm>
            <a:off x="4059180" y="0"/>
            <a:ext cx="3105348" cy="1237064"/>
          </a:xfrm>
          <a:prstGeom prst="rect">
            <a:avLst/>
          </a:prstGeom>
        </p:spPr>
        <p:txBody>
          <a:bodyPr vert="horz" lIns="146614" tIns="73308" rIns="146614" bIns="73308" rtlCol="0"/>
          <a:lstStyle>
            <a:lvl1pPr algn="r">
              <a:defRPr sz="1900"/>
            </a:lvl1pPr>
          </a:lstStyle>
          <a:p>
            <a:fld id="{E6B43513-B27C-45F6-BAC5-BFF0350FB0B7}" type="datetimeFigureOut">
              <a:rPr lang="en-US" smtClean="0"/>
              <a:t>2/27/2024</a:t>
            </a:fld>
            <a:endParaRPr lang="en-US"/>
          </a:p>
        </p:txBody>
      </p:sp>
      <p:sp>
        <p:nvSpPr>
          <p:cNvPr id="4" name="Slide Image Placeholder 3"/>
          <p:cNvSpPr>
            <a:spLocks noGrp="1" noRot="1" noChangeAspect="1"/>
          </p:cNvSpPr>
          <p:nvPr>
            <p:ph type="sldImg" idx="2"/>
          </p:nvPr>
        </p:nvSpPr>
        <p:spPr>
          <a:xfrm>
            <a:off x="-3813175" y="3081338"/>
            <a:ext cx="14792325" cy="8320087"/>
          </a:xfrm>
          <a:prstGeom prst="rect">
            <a:avLst/>
          </a:prstGeom>
          <a:noFill/>
          <a:ln w="12700">
            <a:solidFill>
              <a:prstClr val="black"/>
            </a:solidFill>
          </a:ln>
        </p:spPr>
        <p:txBody>
          <a:bodyPr vert="horz" lIns="146614" tIns="73308" rIns="146614" bIns="73308" rtlCol="0" anchor="ctr"/>
          <a:lstStyle/>
          <a:p>
            <a:endParaRPr lang="en-US"/>
          </a:p>
        </p:txBody>
      </p:sp>
      <p:sp>
        <p:nvSpPr>
          <p:cNvPr id="5" name="Notes Placeholder 4"/>
          <p:cNvSpPr>
            <a:spLocks noGrp="1"/>
          </p:cNvSpPr>
          <p:nvPr>
            <p:ph type="body" sz="quarter" idx="3"/>
          </p:nvPr>
        </p:nvSpPr>
        <p:spPr>
          <a:xfrm>
            <a:off x="716619" y="11865540"/>
            <a:ext cx="5732950" cy="9708172"/>
          </a:xfrm>
          <a:prstGeom prst="rect">
            <a:avLst/>
          </a:prstGeom>
        </p:spPr>
        <p:txBody>
          <a:bodyPr vert="horz" lIns="146614" tIns="73308" rIns="146614" bIns="73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3418610"/>
            <a:ext cx="3105348" cy="1237061"/>
          </a:xfrm>
          <a:prstGeom prst="rect">
            <a:avLst/>
          </a:prstGeom>
        </p:spPr>
        <p:txBody>
          <a:bodyPr vert="horz" lIns="146614" tIns="73308" rIns="146614" bIns="73308" rtlCol="0" anchor="b"/>
          <a:lstStyle>
            <a:lvl1pPr algn="l">
              <a:defRPr sz="1900"/>
            </a:lvl1pPr>
          </a:lstStyle>
          <a:p>
            <a:endParaRPr lang="en-US"/>
          </a:p>
        </p:txBody>
      </p:sp>
      <p:sp>
        <p:nvSpPr>
          <p:cNvPr id="7" name="Slide Number Placeholder 6"/>
          <p:cNvSpPr>
            <a:spLocks noGrp="1"/>
          </p:cNvSpPr>
          <p:nvPr>
            <p:ph type="sldNum" sz="quarter" idx="5"/>
          </p:nvPr>
        </p:nvSpPr>
        <p:spPr>
          <a:xfrm>
            <a:off x="4059180" y="23418610"/>
            <a:ext cx="3105348" cy="1237061"/>
          </a:xfrm>
          <a:prstGeom prst="rect">
            <a:avLst/>
          </a:prstGeom>
        </p:spPr>
        <p:txBody>
          <a:bodyPr vert="horz" lIns="146614" tIns="73308" rIns="146614" bIns="73308" rtlCol="0" anchor="b"/>
          <a:lstStyle>
            <a:lvl1pPr algn="r">
              <a:defRPr sz="1900"/>
            </a:lvl1pPr>
          </a:lstStyle>
          <a:p>
            <a:fld id="{1CC88D4F-5DE0-458E-AF91-79961C67853A}" type="slidenum">
              <a:rPr lang="en-US" smtClean="0"/>
              <a:t>‹#›</a:t>
            </a:fld>
            <a:endParaRPr lang="en-US"/>
          </a:p>
        </p:txBody>
      </p:sp>
    </p:spTree>
    <p:extLst>
      <p:ext uri="{BB962C8B-B14F-4D97-AF65-F5344CB8AC3E}">
        <p14:creationId xmlns:p14="http://schemas.microsoft.com/office/powerpoint/2010/main" val="379916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AssociationLegalAdmi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mailto:mkrone@alanet.or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labp.or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mmsend84.com/link.cfm?r=EY5ANcV_Pov01rdUqy6vLg~~&amp;pe=bEmi3_aDQypTipyFRDFq-ikl0yW1vPxhlN2KfBLZNO0BZPDtUJOyxtvk-ZBfwUYH1tAwujM9B-O0NgUnT1S7v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anet.org/about-membership/member-center/other-volunteer-opportunities/roundtable-moderato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lanet.org/networking/virtual-member-meetups" TargetMode="External"/><Relationship Id="rId4" Type="http://schemas.openxmlformats.org/officeDocument/2006/relationships/hyperlink" Target="mailto:membership@alanet.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a:t>
            </a:fld>
            <a:endParaRPr lang="en-US"/>
          </a:p>
        </p:txBody>
      </p:sp>
    </p:spTree>
    <p:extLst>
      <p:ext uri="{BB962C8B-B14F-4D97-AF65-F5344CB8AC3E}">
        <p14:creationId xmlns:p14="http://schemas.microsoft.com/office/powerpoint/2010/main" val="212247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11</a:t>
            </a:fld>
            <a:endParaRPr lang="en-US"/>
          </a:p>
        </p:txBody>
      </p:sp>
    </p:spTree>
    <p:extLst>
      <p:ext uri="{BB962C8B-B14F-4D97-AF65-F5344CB8AC3E}">
        <p14:creationId xmlns:p14="http://schemas.microsoft.com/office/powerpoint/2010/main" val="278800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12</a:t>
            </a:fld>
            <a:endParaRPr lang="en-US"/>
          </a:p>
        </p:txBody>
      </p:sp>
    </p:spTree>
    <p:extLst>
      <p:ext uri="{BB962C8B-B14F-4D97-AF65-F5344CB8AC3E}">
        <p14:creationId xmlns:p14="http://schemas.microsoft.com/office/powerpoint/2010/main" val="173462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i="0">
                <a:solidFill>
                  <a:srgbClr val="707372"/>
                </a:solidFill>
                <a:effectLst/>
                <a:latin typeface="Lato"/>
              </a:rPr>
              <a:t>ALA’s Mental Health First Aid Certification Program</a:t>
            </a:r>
            <a:r>
              <a:rPr lang="en-US" sz="3200" b="0" i="0">
                <a:solidFill>
                  <a:srgbClr val="707372"/>
                </a:solidFill>
                <a:effectLst/>
                <a:latin typeface="Lato"/>
              </a:rPr>
              <a:t> is an interactive training course comprised of 2 hours of self-paced content (to be completed online independently prior to the live session) and one 6.5-hour instructor-led session over Zoom. The one-day training program is being offered on four consecutive Fridays. Due to the interactive nature of this course, there is a maximum of 30 participants per offering.</a:t>
            </a:r>
            <a:r>
              <a:rPr lang="en-US" sz="3200">
                <a:solidFill>
                  <a:srgbClr val="707372"/>
                </a:solidFill>
                <a:latin typeface="Lato"/>
              </a:rPr>
              <a:t> Registration will be opening in the spring.</a:t>
            </a:r>
            <a:endParaRPr lang="en-US" sz="3200">
              <a:solidFill>
                <a:srgbClr val="707372"/>
              </a:solidFill>
              <a:latin typeface="Lato"/>
              <a:ea typeface="Lato"/>
              <a:cs typeface="Lato"/>
            </a:endParaRPr>
          </a:p>
          <a:p>
            <a:endParaRPr lang="en-US" sz="3200" b="0" i="0">
              <a:solidFill>
                <a:srgbClr val="707372"/>
              </a:solidFill>
              <a:effectLst/>
              <a:latin typeface="Lato"/>
              <a:ea typeface="Lato"/>
              <a:cs typeface="Lato"/>
            </a:endParaRPr>
          </a:p>
          <a:p>
            <a:r>
              <a:rPr lang="en-US" sz="3200" b="0" i="0">
                <a:effectLst/>
                <a:latin typeface="Lato"/>
                <a:cs typeface="Lato"/>
              </a:rPr>
              <a:t>https://www.alanet.org/events/save-the-date</a:t>
            </a:r>
            <a:endParaRPr lang="en-US" sz="3200" b="0" i="0">
              <a:effectLst/>
              <a:latin typeface="Lato"/>
              <a:ea typeface="Lato"/>
              <a:cs typeface="Lato"/>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13</a:t>
            </a:fld>
            <a:endParaRPr lang="en-US"/>
          </a:p>
        </p:txBody>
      </p:sp>
    </p:spTree>
    <p:extLst>
      <p:ext uri="{BB962C8B-B14F-4D97-AF65-F5344CB8AC3E}">
        <p14:creationId xmlns:p14="http://schemas.microsoft.com/office/powerpoint/2010/main" val="287988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a:cs typeface="Calibri"/>
              </a:rPr>
              <a:t>Web-Based</a:t>
            </a:r>
            <a:r>
              <a:rPr lang="en-US" sz="1900" b="1"/>
              <a:t> Courses</a:t>
            </a:r>
            <a:endParaRPr lang="en-US" sz="1900"/>
          </a:p>
          <a:p>
            <a:r>
              <a:rPr lang="en-US" sz="1900"/>
              <a:t>Six-week instructor-led online courses for each (HR 1 and HR 2 OR FM 1 and FM 2) HR1 and HR2 are offered twice a year while FM1 and FM2 are only offered once.</a:t>
            </a:r>
            <a:endParaRPr lang="en-US" sz="1900">
              <a:cs typeface="Calibri"/>
            </a:endParaRPr>
          </a:p>
          <a:p>
            <a:r>
              <a:rPr lang="en-US" sz="1900"/>
              <a:t>These courses have been hugely popular lately! </a:t>
            </a:r>
            <a:endParaRPr lang="en-US" sz="1900">
              <a:cs typeface="Calibri"/>
            </a:endParaRPr>
          </a:p>
          <a:p>
            <a:endParaRPr lang="en-US" sz="1900"/>
          </a:p>
          <a:p>
            <a:r>
              <a:rPr lang="en-US" sz="1900"/>
              <a:t>Completing both 1 and 2, you have the opportunity to earn a Legal Management Specialist Certificate in the respective area. </a:t>
            </a:r>
            <a:endParaRPr lang="en-US" sz="1900">
              <a:cs typeface="Calibri"/>
            </a:endParaRPr>
          </a:p>
          <a:p>
            <a:pPr lvl="0"/>
            <a:endParaRPr lang="en-US" sz="1900">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14</a:t>
            </a:fld>
            <a:endParaRPr lang="en-US"/>
          </a:p>
        </p:txBody>
      </p:sp>
    </p:spTree>
    <p:extLst>
      <p:ext uri="{BB962C8B-B14F-4D97-AF65-F5344CB8AC3E}">
        <p14:creationId xmlns:p14="http://schemas.microsoft.com/office/powerpoint/2010/main" val="420106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a:cs typeface="Calibri"/>
              </a:rPr>
              <a:t>For</a:t>
            </a:r>
            <a:r>
              <a:rPr lang="en-US" sz="1200">
                <a:latin typeface="+mn-lt"/>
                <a:cs typeface="Calibri"/>
              </a:rPr>
              <a:t> the best value in online education, look no further than ALA's webinars with sessions spanning functional specialties and topics for every legal management professional. You can view them live or at your leisure.</a:t>
            </a:r>
            <a:endParaRPr lang="en-US"/>
          </a:p>
          <a:p>
            <a:pPr marL="0" indent="0">
              <a:lnSpc>
                <a:spcPct val="120000"/>
              </a:lnSpc>
              <a:spcBef>
                <a:spcPts val="0"/>
              </a:spcBef>
              <a:buNone/>
            </a:pPr>
            <a:endParaRPr lang="en-US" sz="2000">
              <a:cs typeface="Calibri"/>
            </a:endParaRPr>
          </a:p>
          <a:p>
            <a:pPr marL="0" indent="0">
              <a:lnSpc>
                <a:spcPct val="120000"/>
              </a:lnSpc>
              <a:spcBef>
                <a:spcPts val="0"/>
              </a:spcBef>
              <a:buNone/>
            </a:pPr>
            <a:r>
              <a:rPr lang="en-US" sz="2000">
                <a:cs typeface="Calibri"/>
              </a:rPr>
              <a:t>Each webinar is one-hour long, listeners can</a:t>
            </a:r>
            <a:r>
              <a:rPr lang="en-US" sz="2000"/>
              <a:t> receive CLM/CE credits toward education, and there is access to more than 80 webinars on-demand.</a:t>
            </a:r>
            <a:endParaRPr lang="en-US" sz="2000">
              <a:cs typeface="Calibri"/>
            </a:endParaRPr>
          </a:p>
          <a:p>
            <a:pPr marL="0" indent="0">
              <a:lnSpc>
                <a:spcPct val="120000"/>
              </a:lnSpc>
              <a:spcBef>
                <a:spcPts val="0"/>
              </a:spcBef>
              <a:buNone/>
            </a:pPr>
            <a:endParaRPr lang="en-US" sz="2000"/>
          </a:p>
          <a:p>
            <a:pPr>
              <a:lnSpc>
                <a:spcPct val="120000"/>
              </a:lnSpc>
            </a:pPr>
            <a:r>
              <a:rPr lang="en-US" sz="2000"/>
              <a:t>We book presentations no more than two or three months out, so the content stays relevant to what’s going on in your world now. </a:t>
            </a:r>
            <a:endParaRPr lang="en-US" sz="2000">
              <a:cs typeface="Calibri"/>
            </a:endParaRPr>
          </a:p>
          <a:p>
            <a:endParaRPr lang="en-US" sz="1050"/>
          </a:p>
        </p:txBody>
      </p:sp>
      <p:sp>
        <p:nvSpPr>
          <p:cNvPr id="4" name="Slide Number Placeholder 3"/>
          <p:cNvSpPr>
            <a:spLocks noGrp="1"/>
          </p:cNvSpPr>
          <p:nvPr>
            <p:ph type="sldNum" sz="quarter" idx="10"/>
          </p:nvPr>
        </p:nvSpPr>
        <p:spPr/>
        <p:txBody>
          <a:bodyPr/>
          <a:lstStyle/>
          <a:p>
            <a:fld id="{1CC88D4F-5DE0-458E-AF91-79961C67853A}" type="slidenum">
              <a:rPr lang="en-US" smtClean="0"/>
              <a:t>15</a:t>
            </a:fld>
            <a:endParaRPr lang="en-US"/>
          </a:p>
        </p:txBody>
      </p:sp>
    </p:spTree>
    <p:extLst>
      <p:ext uri="{BB962C8B-B14F-4D97-AF65-F5344CB8AC3E}">
        <p14:creationId xmlns:p14="http://schemas.microsoft.com/office/powerpoint/2010/main" val="305531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16</a:t>
            </a:fld>
            <a:endParaRPr lang="en-US"/>
          </a:p>
        </p:txBody>
      </p:sp>
    </p:spTree>
    <p:extLst>
      <p:ext uri="{BB962C8B-B14F-4D97-AF65-F5344CB8AC3E}">
        <p14:creationId xmlns:p14="http://schemas.microsoft.com/office/powerpoint/2010/main" val="322077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38808">
              <a:defRPr/>
            </a:pPr>
            <a:r>
              <a:rPr lang="en-US" sz="1900" b="0">
                <a:cs typeface="Calibri"/>
              </a:rPr>
              <a:t>The compensation and benefits survey contains nearly 400 pages of data. The details are broken down by position and in some cases, location. One can also purchase the Large Firm Key Staff survey.</a:t>
            </a:r>
            <a:endParaRPr lang="en-US" sz="1900" b="0"/>
          </a:p>
          <a:p>
            <a:pPr defTabSz="1438808">
              <a:defRPr/>
            </a:pPr>
            <a:endParaRPr lang="en-US"/>
          </a:p>
          <a:p>
            <a:endParaRPr lang="en-US"/>
          </a:p>
        </p:txBody>
      </p:sp>
      <p:sp>
        <p:nvSpPr>
          <p:cNvPr id="4" name="Slide Number Placeholder 3"/>
          <p:cNvSpPr>
            <a:spLocks noGrp="1"/>
          </p:cNvSpPr>
          <p:nvPr>
            <p:ph type="sldNum" sz="quarter" idx="10"/>
          </p:nvPr>
        </p:nvSpPr>
        <p:spPr/>
        <p:txBody>
          <a:bodyPr/>
          <a:lstStyle/>
          <a:p>
            <a:fld id="{1CC88D4F-5DE0-458E-AF91-79961C67853A}" type="slidenum">
              <a:rPr lang="en-US" smtClean="0"/>
              <a:t>17</a:t>
            </a:fld>
            <a:endParaRPr lang="en-US"/>
          </a:p>
        </p:txBody>
      </p:sp>
    </p:spTree>
    <p:extLst>
      <p:ext uri="{BB962C8B-B14F-4D97-AF65-F5344CB8AC3E}">
        <p14:creationId xmlns:p14="http://schemas.microsoft.com/office/powerpoint/2010/main" val="3796545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18</a:t>
            </a:fld>
            <a:endParaRPr lang="en-US"/>
          </a:p>
        </p:txBody>
      </p:sp>
    </p:spTree>
    <p:extLst>
      <p:ext uri="{BB962C8B-B14F-4D97-AF65-F5344CB8AC3E}">
        <p14:creationId xmlns:p14="http://schemas.microsoft.com/office/powerpoint/2010/main" val="414145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19</a:t>
            </a:fld>
            <a:endParaRPr lang="en-US"/>
          </a:p>
        </p:txBody>
      </p:sp>
    </p:spTree>
    <p:extLst>
      <p:ext uri="{BB962C8B-B14F-4D97-AF65-F5344CB8AC3E}">
        <p14:creationId xmlns:p14="http://schemas.microsoft.com/office/powerpoint/2010/main" val="117673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In addition to serving as mentors to their assigned chapters, the CRT is responsible for hosting virtual sessions provided as part of the Chapter Leader Educational Series. These sessions, which are open to all, focus on topics related to chapter leadership. They are similar in content to what you might expect of CLI session and are recorded for future reference.</a:t>
            </a:r>
            <a:endParaRPr lang="en-US" sz="120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chapter may fill out the Chapter Help Request Form with a question, and the CRT will reply.</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chapter can also request an in-person or virtual visit by completing the Chapter Visit Request Form.</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CRT also assists chapters by providing content for </a:t>
            </a:r>
            <a:r>
              <a:rPr lang="en-US" sz="1200" i="1" kern="1200">
                <a:solidFill>
                  <a:schemeClr val="tx1"/>
                </a:solidFill>
                <a:effectLst/>
                <a:latin typeface="+mn-lt"/>
                <a:ea typeface="+mn-ea"/>
                <a:cs typeface="+mn-cs"/>
              </a:rPr>
              <a:t>Just the Facts</a:t>
            </a:r>
            <a:r>
              <a:rPr lang="en-US" sz="1200" kern="1200">
                <a:solidFill>
                  <a:schemeClr val="tx1"/>
                </a:solidFill>
                <a:effectLst/>
                <a:latin typeface="+mn-lt"/>
                <a:ea typeface="+mn-ea"/>
                <a:cs typeface="+mn-cs"/>
              </a:rPr>
              <a:t>, ALA’s monthly e-newsletter for chapter leaders.</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10"/>
          </p:nvPr>
        </p:nvSpPr>
        <p:spPr/>
        <p:txBody>
          <a:bodyPr/>
          <a:lstStyle/>
          <a:p>
            <a:fld id="{1CC88D4F-5DE0-458E-AF91-79961C67853A}" type="slidenum">
              <a:rPr lang="en-US" smtClean="0"/>
              <a:t>20</a:t>
            </a:fld>
            <a:endParaRPr lang="en-US"/>
          </a:p>
        </p:txBody>
      </p:sp>
    </p:spTree>
    <p:extLst>
      <p:ext uri="{BB962C8B-B14F-4D97-AF65-F5344CB8AC3E}">
        <p14:creationId xmlns:p14="http://schemas.microsoft.com/office/powerpoint/2010/main" val="95883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88D4F-5DE0-458E-AF91-79961C67853A}" type="slidenum">
              <a:rPr lang="en-US" smtClean="0"/>
              <a:t>3</a:t>
            </a:fld>
            <a:endParaRPr lang="en-US"/>
          </a:p>
        </p:txBody>
      </p:sp>
    </p:spTree>
    <p:extLst>
      <p:ext uri="{BB962C8B-B14F-4D97-AF65-F5344CB8AC3E}">
        <p14:creationId xmlns:p14="http://schemas.microsoft.com/office/powerpoint/2010/main" val="750750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1CC88D4F-5DE0-458E-AF91-79961C67853A}" type="slidenum">
              <a:rPr lang="en-US" smtClean="0"/>
              <a:t>21</a:t>
            </a:fld>
            <a:endParaRPr lang="en-US"/>
          </a:p>
        </p:txBody>
      </p:sp>
    </p:spTree>
    <p:extLst>
      <p:ext uri="{BB962C8B-B14F-4D97-AF65-F5344CB8AC3E}">
        <p14:creationId xmlns:p14="http://schemas.microsoft.com/office/powerpoint/2010/main" val="61710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38808">
              <a:defRPr/>
            </a:pPr>
            <a:r>
              <a:rPr lang="en-US" sz="1900" dirty="0">
                <a:cs typeface="Calibri"/>
              </a:rPr>
              <a:t>Follow</a:t>
            </a:r>
            <a:r>
              <a:rPr lang="en-US" sz="1900" dirty="0"/>
              <a:t> ALA’s official Instagram account — @ALA_buzz</a:t>
            </a:r>
            <a:endParaRPr lang="en-US" dirty="0">
              <a:cs typeface="Calibri"/>
            </a:endParaRPr>
          </a:p>
          <a:p>
            <a:pPr lvl="0"/>
            <a:endParaRPr lang="en-US" dirty="0"/>
          </a:p>
          <a:p>
            <a:pPr lvl="0"/>
            <a:r>
              <a:rPr lang="en-US" dirty="0"/>
              <a:t>ALA’s social media channels can keep you up-to-date on the latest in industry trends, education opportunities, chapter news and member events. In 2019, ALA is emphasizing increased engagement on all social media platforms. Be sure to follow us, tag ALA in your posts and use #ALABuzz.</a:t>
            </a:r>
            <a:endParaRPr lang="en-US" dirty="0">
              <a:cs typeface="Calibri"/>
            </a:endParaRPr>
          </a:p>
          <a:p>
            <a:r>
              <a:rPr lang="en-US" dirty="0">
                <a:solidFill>
                  <a:schemeClr val="bg1"/>
                </a:solidFill>
              </a:rPr>
              <a:t>LinkedIn - </a:t>
            </a:r>
            <a:r>
              <a:rPr lang="en-US" u="sng" dirty="0">
                <a:solidFill>
                  <a:srgbClr val="000000"/>
                </a:solidFill>
              </a:rPr>
              <a:t>linkedin</a:t>
            </a:r>
            <a:r>
              <a:rPr lang="en-US" u="sng" dirty="0"/>
              <a:t>.com/company/</a:t>
            </a:r>
            <a:r>
              <a:rPr lang="en-US" u="sng" dirty="0" err="1"/>
              <a:t>alabuzz</a:t>
            </a:r>
            <a:r>
              <a:rPr lang="en-US" u="sng" dirty="0"/>
              <a:t>/</a:t>
            </a:r>
            <a:r>
              <a:rPr lang="en-US" u="sng" dirty="0" err="1"/>
              <a:t>mycompany</a:t>
            </a:r>
            <a:r>
              <a:rPr lang="en-US" u="sng" dirty="0"/>
              <a:t>/verification/?</a:t>
            </a:r>
            <a:r>
              <a:rPr lang="en-US" u="sng" dirty="0" err="1"/>
              <a:t>viewAsMember</a:t>
            </a:r>
            <a:r>
              <a:rPr lang="en-US" u="sng" dirty="0"/>
              <a:t>=true</a:t>
            </a:r>
            <a:r>
              <a:rPr lang="en-US" dirty="0"/>
              <a:t> or search "Association of Legal Administrators (ALA)"</a:t>
            </a:r>
            <a:endParaRPr lang="en-US" dirty="0">
              <a:solidFill>
                <a:schemeClr val="bg1"/>
              </a:solidFill>
            </a:endParaRPr>
          </a:p>
          <a:p>
            <a:r>
              <a:rPr lang="en-US" dirty="0">
                <a:solidFill>
                  <a:schemeClr val="bg1"/>
                </a:solidFill>
              </a:rPr>
              <a:t>Facebook - </a:t>
            </a:r>
            <a:r>
              <a:rPr lang="en-US" dirty="0">
                <a:hlinkClick r:id="rId3"/>
              </a:rPr>
              <a:t>facebook.com/</a:t>
            </a:r>
            <a:r>
              <a:rPr lang="en-US" dirty="0" err="1">
                <a:hlinkClick r:id="rId3"/>
              </a:rPr>
              <a:t>AssociationLegalAdmin</a:t>
            </a:r>
            <a:r>
              <a:rPr lang="en-US" dirty="0"/>
              <a:t> </a:t>
            </a:r>
            <a:endParaRPr lang="en-US" dirty="0">
              <a:solidFill>
                <a:schemeClr val="bg1"/>
              </a:solidFill>
            </a:endParaRPr>
          </a:p>
          <a:p>
            <a:r>
              <a:rPr lang="en-US" dirty="0"/>
              <a:t>Instagram - @ALA_Buzz</a:t>
            </a:r>
            <a:endParaRPr lang="en-US" dirty="0">
              <a:cs typeface="Calibri"/>
            </a:endParaRPr>
          </a:p>
          <a:p>
            <a:endParaRPr lang="en-US" dirty="0">
              <a:cs typeface="Calibri"/>
            </a:endParaRPr>
          </a:p>
          <a:p>
            <a:r>
              <a:rPr lang="en-US" dirty="0">
                <a:cs typeface="Calibri"/>
              </a:rPr>
              <a:t>We also implemented #TestimonialTuesday's featuring member testimonials on the first Tuesday of the month to further promote ALA's membership. If you're interested in providing a testimonial, please reach out to Meghann Krone (</a:t>
            </a:r>
            <a:r>
              <a:rPr lang="en-US" dirty="0">
                <a:cs typeface="Calibri"/>
                <a:hlinkClick r:id="rId4"/>
              </a:rPr>
              <a:t>mkrone@alanet.org</a:t>
            </a:r>
            <a:r>
              <a:rPr lang="en-US" dirty="0">
                <a:cs typeface="Calibri"/>
              </a:rPr>
              <a:t>).</a:t>
            </a:r>
          </a:p>
          <a:p>
            <a:endParaRPr lang="en-US" dirty="0">
              <a:cs typeface="Calibri"/>
            </a:endParaRPr>
          </a:p>
          <a:p>
            <a:r>
              <a:rPr lang="en-US" dirty="0">
                <a:cs typeface="Calibri"/>
              </a:rPr>
              <a:t>In early 2023, ALA introduced snippets or "teasers" on social media of the latest podcast episodes to garner more attention and engagement. Specifically, we've implemented IG Reels which is a new feature on Instagram to allow for longer videos.</a:t>
            </a:r>
          </a:p>
        </p:txBody>
      </p:sp>
      <p:sp>
        <p:nvSpPr>
          <p:cNvPr id="4" name="Slide Number Placeholder 3"/>
          <p:cNvSpPr>
            <a:spLocks noGrp="1"/>
          </p:cNvSpPr>
          <p:nvPr>
            <p:ph type="sldNum" sz="quarter" idx="10"/>
          </p:nvPr>
        </p:nvSpPr>
        <p:spPr/>
        <p:txBody>
          <a:bodyPr/>
          <a:lstStyle/>
          <a:p>
            <a:fld id="{1CC88D4F-5DE0-458E-AF91-79961C67853A}" type="slidenum">
              <a:rPr lang="en-US" smtClean="0"/>
              <a:t>22</a:t>
            </a:fld>
            <a:endParaRPr lang="en-US"/>
          </a:p>
        </p:txBody>
      </p:sp>
    </p:spTree>
    <p:extLst>
      <p:ext uri="{BB962C8B-B14F-4D97-AF65-F5344CB8AC3E}">
        <p14:creationId xmlns:p14="http://schemas.microsoft.com/office/powerpoint/2010/main" val="273842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a:t>
            </a:r>
            <a:r>
              <a:rPr lang="en-US"/>
              <a:t> emails cover standard content topics each day, so audiences will learn to expect specific information (education, or events, or leadership, etc.) on set days during the week. </a:t>
            </a:r>
            <a:endParaRPr lang="en-US">
              <a:cs typeface="Calibri" panose="020F0502020204030204"/>
            </a:endParaRPr>
          </a:p>
          <a:p>
            <a:endParaRPr lang="en-US"/>
          </a:p>
        </p:txBody>
      </p:sp>
      <p:sp>
        <p:nvSpPr>
          <p:cNvPr id="4" name="Slide Number Placeholder 3"/>
          <p:cNvSpPr>
            <a:spLocks noGrp="1"/>
          </p:cNvSpPr>
          <p:nvPr>
            <p:ph type="sldNum" sz="quarter" idx="10"/>
          </p:nvPr>
        </p:nvSpPr>
        <p:spPr/>
        <p:txBody>
          <a:bodyPr/>
          <a:lstStyle/>
          <a:p>
            <a:fld id="{1CC88D4F-5DE0-458E-AF91-79961C67853A}" type="slidenum">
              <a:rPr lang="en-US" smtClean="0"/>
              <a:t>23</a:t>
            </a:fld>
            <a:endParaRPr lang="en-US"/>
          </a:p>
        </p:txBody>
      </p:sp>
    </p:spTree>
    <p:extLst>
      <p:ext uri="{BB962C8B-B14F-4D97-AF65-F5344CB8AC3E}">
        <p14:creationId xmlns:p14="http://schemas.microsoft.com/office/powerpoint/2010/main" val="330217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cs typeface="Calibri"/>
              </a:rPr>
              <a:t>ALAbp</a:t>
            </a:r>
            <a:r>
              <a:rPr lang="en-US" b="1" i="1" u="sng"/>
              <a:t>.org</a:t>
            </a:r>
            <a:r>
              <a:rPr lang="en-US" b="1" u="sng"/>
              <a:t>:</a:t>
            </a:r>
            <a:r>
              <a:rPr lang="en-US"/>
              <a:t> ALA business partners, current and prospective, can find all the information they need related to ALA events and marketing opportunities at the </a:t>
            </a:r>
            <a:r>
              <a:rPr lang="en-US">
                <a:solidFill>
                  <a:schemeClr val="bg1"/>
                </a:solidFill>
                <a:hlinkClick r:id="rId3">
                  <a:extLst>
                    <a:ext uri="{A12FA001-AC4F-418D-AE19-62706E023703}">
                      <ahyp:hlinkClr xmlns:ahyp="http://schemas.microsoft.com/office/drawing/2018/hyperlinkcolor" val="tx"/>
                    </a:ext>
                  </a:extLst>
                </a:hlinkClick>
              </a:rPr>
              <a:t>ALA Business Partner Portal</a:t>
            </a:r>
            <a:r>
              <a:rPr lang="en-US"/>
              <a:t>. The ALA Business Partner Portal was awarded the 2017 Gold Excel Award by the Association Media &amp; Publishing, recognizing the best, and the brightest in association media and publishing.</a:t>
            </a:r>
            <a:br>
              <a:rPr lang="en-US">
                <a:cs typeface="+mn-lt"/>
              </a:rPr>
            </a:br>
            <a:endParaRPr lang="en-US">
              <a:cs typeface="Calibri"/>
            </a:endParaRPr>
          </a:p>
          <a:p>
            <a:r>
              <a:rPr lang="en-US" b="1" u="sng"/>
              <a:t>Legal Marketplace:</a:t>
            </a:r>
            <a:r>
              <a:rPr lang="en-US"/>
              <a:t> ALA's free, one-stop resource for business solutions and services is visited more than 2,700 times each month by members seeking a competitive edge for their legal organization. </a:t>
            </a:r>
            <a:r>
              <a:rPr lang="en-US">
                <a:solidFill>
                  <a:schemeClr val="bg1"/>
                </a:solidFill>
                <a:hlinkClick r:id="rId4">
                  <a:extLst>
                    <a:ext uri="{A12FA001-AC4F-418D-AE19-62706E023703}">
                      <ahyp:hlinkClr xmlns:ahyp="http://schemas.microsoft.com/office/drawing/2018/hyperlinkcolor" val="tx"/>
                    </a:ext>
                  </a:extLst>
                </a:hlinkClick>
              </a:rPr>
              <a:t>Legal Marketplace</a:t>
            </a:r>
            <a:r>
              <a:rPr lang="en-US">
                <a:solidFill>
                  <a:schemeClr val="bg1"/>
                </a:solidFill>
              </a:rPr>
              <a:t> </a:t>
            </a:r>
            <a:r>
              <a:rPr lang="en-US"/>
              <a:t>features enhanced business partner profiles, interactive content, and easy-to-navigate solution categories like “exhibitors,” “business development,” “finance” and “human resources.”</a:t>
            </a:r>
            <a:endParaRPr lang="en-US">
              <a:cs typeface="Calibri"/>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24</a:t>
            </a:fld>
            <a:endParaRPr lang="en-US"/>
          </a:p>
        </p:txBody>
      </p:sp>
    </p:spTree>
    <p:extLst>
      <p:ext uri="{BB962C8B-B14F-4D97-AF65-F5344CB8AC3E}">
        <p14:creationId xmlns:p14="http://schemas.microsoft.com/office/powerpoint/2010/main" val="3383565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1CC88D4F-5DE0-458E-AF91-79961C67853A}" type="slidenum">
              <a:rPr lang="en-US" smtClean="0"/>
              <a:t>25</a:t>
            </a:fld>
            <a:endParaRPr lang="en-US"/>
          </a:p>
        </p:txBody>
      </p:sp>
    </p:spTree>
    <p:extLst>
      <p:ext uri="{BB962C8B-B14F-4D97-AF65-F5344CB8AC3E}">
        <p14:creationId xmlns:p14="http://schemas.microsoft.com/office/powerpoint/2010/main" val="221813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1CC88D4F-5DE0-458E-AF91-79961C67853A}" type="slidenum">
              <a:rPr lang="en-US" smtClean="0"/>
              <a:t>4</a:t>
            </a:fld>
            <a:endParaRPr lang="en-US"/>
          </a:p>
        </p:txBody>
      </p:sp>
    </p:spTree>
    <p:extLst>
      <p:ext uri="{BB962C8B-B14F-4D97-AF65-F5344CB8AC3E}">
        <p14:creationId xmlns:p14="http://schemas.microsoft.com/office/powerpoint/2010/main" val="65301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1CC88D4F-5DE0-458E-AF91-79961C67853A}" type="slidenum">
              <a:rPr lang="en-US" smtClean="0"/>
              <a:t>5</a:t>
            </a:fld>
            <a:endParaRPr lang="en-US"/>
          </a:p>
        </p:txBody>
      </p:sp>
    </p:spTree>
    <p:extLst>
      <p:ext uri="{BB962C8B-B14F-4D97-AF65-F5344CB8AC3E}">
        <p14:creationId xmlns:p14="http://schemas.microsoft.com/office/powerpoint/2010/main" val="216187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endParaRPr lang="en-US" sz="4400"/>
          </a:p>
          <a:p>
            <a:r>
              <a:rPr lang="en-US"/>
              <a:t> </a:t>
            </a:r>
            <a:endParaRPr lang="en-US">
              <a:cs typeface="Calibri"/>
            </a:endParaRPr>
          </a:p>
          <a:p>
            <a:r>
              <a:rPr lang="en-US"/>
              <a:t> </a:t>
            </a:r>
            <a:endParaRPr lang="en-US">
              <a:cs typeface="Calibri"/>
            </a:endParaRPr>
          </a:p>
          <a:p>
            <a:endParaRPr lang="en-US">
              <a:cs typeface="Calibri"/>
            </a:endParaRPr>
          </a:p>
          <a:p>
            <a:endParaRPr lang="en-US" sz="4400" b="1">
              <a:solidFill>
                <a:srgbClr val="F6860A"/>
              </a:solidFill>
              <a:cs typeface="Calibri"/>
            </a:endParaRPr>
          </a:p>
        </p:txBody>
      </p:sp>
      <p:sp>
        <p:nvSpPr>
          <p:cNvPr id="4" name="Slide Number Placeholder 3"/>
          <p:cNvSpPr>
            <a:spLocks noGrp="1"/>
          </p:cNvSpPr>
          <p:nvPr>
            <p:ph type="sldNum" sz="quarter" idx="10"/>
          </p:nvPr>
        </p:nvSpPr>
        <p:spPr/>
        <p:txBody>
          <a:bodyPr/>
          <a:lstStyle/>
          <a:p>
            <a:pPr defTabSz="1466146">
              <a:defRPr/>
            </a:pPr>
            <a:fld id="{1CC88D4F-5DE0-458E-AF91-79961C67853A}" type="slidenum">
              <a:rPr lang="en-US">
                <a:solidFill>
                  <a:prstClr val="black"/>
                </a:solidFill>
                <a:latin typeface="Calibri" panose="020F0502020204030204"/>
              </a:rPr>
              <a:pPr defTabSz="146614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7679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ALA’s Online Communities are a place for members to have discussions and network with one another on daily business questions. The conversations grow organically and often include samples and checklists that other members provide.</a:t>
            </a:r>
            <a:endParaRPr lang="en-US">
              <a:ea typeface="Calibri"/>
              <a:cs typeface="Calibri"/>
            </a:endParaRPr>
          </a:p>
          <a:p>
            <a:endParaRPr lang="en-US">
              <a:ea typeface="Calibri"/>
              <a:cs typeface="+mn-lt"/>
            </a:endParaRPr>
          </a:p>
          <a:p>
            <a:r>
              <a:rPr lang="en-US">
                <a:cs typeface="+mn-lt"/>
              </a:rPr>
              <a:t>Find the online community page on the ALA website under Networking tab on the website "Meet Your Online Community" </a:t>
            </a:r>
            <a:endParaRPr lang="en-US">
              <a:ea typeface="Calibri"/>
              <a:cs typeface="+mn-lt"/>
            </a:endParaRPr>
          </a:p>
          <a:p>
            <a:endParaRPr lang="en-US">
              <a:ea typeface="Calibri"/>
              <a:cs typeface="+mn-lt"/>
            </a:endParaRPr>
          </a:p>
          <a:p>
            <a:r>
              <a:rPr lang="en-US">
                <a:cs typeface="+mn-lt"/>
              </a:rPr>
              <a:t>Helpful resources are available for users to reference including FAQs, video how-</a:t>
            </a:r>
            <a:r>
              <a:rPr lang="en-US" err="1">
                <a:cs typeface="+mn-lt"/>
              </a:rPr>
              <a:t>tos</a:t>
            </a:r>
            <a:r>
              <a:rPr lang="en-US">
                <a:cs typeface="+mn-lt"/>
              </a:rPr>
              <a:t>, links to community knowledge base and a Code of Conduct.</a:t>
            </a:r>
            <a:endParaRPr lang="en-US">
              <a:ea typeface="Calibri"/>
              <a:cs typeface="+mn-lt"/>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7</a:t>
            </a:fld>
            <a:endParaRPr lang="en-US"/>
          </a:p>
        </p:txBody>
      </p:sp>
    </p:spTree>
    <p:extLst>
      <p:ext uri="{BB962C8B-B14F-4D97-AF65-F5344CB8AC3E}">
        <p14:creationId xmlns:p14="http://schemas.microsoft.com/office/powerpoint/2010/main" val="158134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707372"/>
                </a:solidFill>
                <a:latin typeface="Lato"/>
              </a:rPr>
              <a:t>ALA Hangouts </a:t>
            </a:r>
            <a:r>
              <a:rPr lang="en-US" b="0" i="0">
                <a:solidFill>
                  <a:srgbClr val="707372"/>
                </a:solidFill>
                <a:effectLst/>
                <a:latin typeface="Lato"/>
              </a:rPr>
              <a:t>are held on the second Tuesday of each month from 1 p.m. to 2 p.m. Central.  </a:t>
            </a:r>
            <a:r>
              <a:rPr lang="en-US">
                <a:solidFill>
                  <a:srgbClr val="707372"/>
                </a:solidFill>
                <a:latin typeface="Lato"/>
              </a:rPr>
              <a:t>Audio recordings are posted in the Resources section of the General Topics Online Community Group. </a:t>
            </a:r>
            <a:endParaRPr lang="en-US" b="0" i="0">
              <a:solidFill>
                <a:srgbClr val="707372"/>
              </a:solidFill>
              <a:effectLst/>
              <a:latin typeface="Lato"/>
              <a:ea typeface="Lato"/>
              <a:cs typeface="Lato"/>
            </a:endParaRPr>
          </a:p>
          <a:p>
            <a:pPr algn="l"/>
            <a:r>
              <a:rPr lang="en-US" b="0" i="0">
                <a:solidFill>
                  <a:srgbClr val="707372"/>
                </a:solidFill>
                <a:effectLst/>
                <a:latin typeface="Lato"/>
              </a:rPr>
              <a:t> </a:t>
            </a:r>
            <a:endParaRPr lang="en-US" b="0" i="0">
              <a:solidFill>
                <a:srgbClr val="707372"/>
              </a:solidFill>
              <a:effectLst/>
              <a:latin typeface="Lato"/>
              <a:ea typeface="Lato"/>
              <a:cs typeface="Lato"/>
            </a:endParaRPr>
          </a:p>
          <a:p>
            <a:pPr algn="l"/>
            <a:r>
              <a:rPr lang="en-US" b="0" i="0">
                <a:solidFill>
                  <a:srgbClr val="707372"/>
                </a:solidFill>
                <a:effectLst/>
                <a:latin typeface="Lato"/>
              </a:rPr>
              <a:t>You can volunteer to moderate one or more ALA Hangouts. </a:t>
            </a:r>
            <a:r>
              <a:rPr lang="en-US" b="0" i="0" u="none" strike="noStrike">
                <a:solidFill>
                  <a:srgbClr val="BC4A26"/>
                </a:solidFill>
                <a:effectLst/>
                <a:latin typeface="Lato"/>
                <a:hlinkClick r:id="rId3"/>
              </a:rPr>
              <a:t>Get more information here</a:t>
            </a:r>
            <a:r>
              <a:rPr lang="en-US" b="0" i="0">
                <a:solidFill>
                  <a:srgbClr val="707372"/>
                </a:solidFill>
                <a:effectLst/>
                <a:latin typeface="Lato"/>
              </a:rPr>
              <a:t>, or email </a:t>
            </a:r>
            <a:r>
              <a:rPr lang="en-US" b="0" i="1" u="none" strike="noStrike">
                <a:solidFill>
                  <a:srgbClr val="BC4A26"/>
                </a:solidFill>
                <a:effectLst/>
                <a:latin typeface="Lato"/>
                <a:hlinkClick r:id="rId4"/>
              </a:rPr>
              <a:t>membership@alanet.org</a:t>
            </a:r>
            <a:r>
              <a:rPr lang="en-US" b="0" i="0">
                <a:solidFill>
                  <a:srgbClr val="707372"/>
                </a:solidFill>
                <a:effectLst/>
                <a:latin typeface="Lato"/>
              </a:rPr>
              <a:t> for details.</a:t>
            </a:r>
            <a:endParaRPr lang="en-US" b="0" i="0">
              <a:solidFill>
                <a:srgbClr val="707372"/>
              </a:solidFill>
              <a:effectLst/>
              <a:latin typeface="Lato"/>
              <a:ea typeface="Lato"/>
              <a:cs typeface="Lato"/>
            </a:endParaRPr>
          </a:p>
          <a:p>
            <a:endParaRPr lang="en-US" b="0" i="0">
              <a:solidFill>
                <a:srgbClr val="000000"/>
              </a:solidFill>
              <a:effectLst/>
              <a:latin typeface="Calibri" panose="020F0502020204030204"/>
              <a:cs typeface="Calibri" panose="020F0502020204030204"/>
            </a:endParaRPr>
          </a:p>
          <a:p>
            <a:r>
              <a:rPr lang="en-US"/>
              <a:t>The Small Law Firm Group launched its virtual own Mental Health and Wellness Discussion on the third Wednesday of each month at 2 pm central time. </a:t>
            </a:r>
            <a:endParaRPr lang="en-US">
              <a:ea typeface="Calibri" panose="020F0502020204030204"/>
              <a:cs typeface="Calibri" panose="020F0502020204030204"/>
            </a:endParaRPr>
          </a:p>
          <a:p>
            <a:endParaRPr lang="en-US">
              <a:solidFill>
                <a:srgbClr val="707372"/>
              </a:solidFill>
              <a:latin typeface="Lato"/>
              <a:ea typeface="Lato"/>
              <a:cs typeface="Lato"/>
            </a:endParaRPr>
          </a:p>
          <a:p>
            <a:r>
              <a:rPr lang="en-US">
                <a:solidFill>
                  <a:srgbClr val="707372"/>
                </a:solidFill>
                <a:latin typeface="Lato"/>
              </a:rPr>
              <a:t>Small Firm Meetups are held on the first Wednesday of each month at 2 pm central time and focus on topics of special interest to small firm legal management professionals. Audio recordings and chat transcripts are posted in the Small Firm Online Community Group.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kern="1200">
              <a:solidFill>
                <a:srgbClr val="707372"/>
              </a:solidFill>
              <a:effectLst/>
              <a:latin typeface="Lato"/>
              <a:ea typeface="Lato"/>
              <a:cs typeface="La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Video recordings for Hangouts May 2022 and beyond are available in the Events section of the General Topics Online Community Group — you must click "past" to view. Member login is required to access the recordings.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Video recordings for each Meetup May 2022 and beyond are available in the Events section of the Small Law Firm Online Community Group — you must click "past" to view. Member login is required to access the recordings.</a:t>
            </a:r>
            <a:endParaRPr lang="en-US" sz="1200" kern="1200">
              <a:solidFill>
                <a:schemeClr val="tx1"/>
              </a:solidFill>
              <a:effectLst/>
              <a:latin typeface="+mn-lt"/>
              <a:ea typeface="+mn-ea"/>
              <a:cs typeface="Calibri" panose="020F0502020204030204"/>
            </a:endParaRPr>
          </a:p>
          <a:p>
            <a:endParaRPr lang="en-US">
              <a:solidFill>
                <a:srgbClr val="707372"/>
              </a:solidFill>
              <a:latin typeface="Lato"/>
              <a:ea typeface="Lato"/>
              <a:cs typeface="Lato"/>
            </a:endParaRPr>
          </a:p>
          <a:p>
            <a:r>
              <a:rPr lang="en-US">
                <a:solidFill>
                  <a:srgbClr val="707372"/>
                </a:solidFill>
                <a:latin typeface="Lato"/>
                <a:ea typeface="Lato"/>
                <a:cs typeface="Lato"/>
              </a:rPr>
              <a:t>For more information and to register, check out the Virtual Meetups and Networking page under the Networking tab on the ALA website. </a:t>
            </a:r>
            <a:endParaRPr lang="en-US">
              <a:cs typeface="Calibri"/>
              <a:hlinkClick r:id="rId5"/>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1CC88D4F-5DE0-458E-AF91-79961C67853A}" type="slidenum">
              <a:rPr lang="en-US" smtClean="0"/>
              <a:t>8</a:t>
            </a:fld>
            <a:endParaRPr lang="en-US"/>
          </a:p>
        </p:txBody>
      </p:sp>
    </p:spTree>
    <p:extLst>
      <p:ext uri="{BB962C8B-B14F-4D97-AF65-F5344CB8AC3E}">
        <p14:creationId xmlns:p14="http://schemas.microsoft.com/office/powerpoint/2010/main" val="42667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a:solidFill>
                <a:srgbClr val="707372"/>
              </a:solidFill>
              <a:effectLst/>
              <a:latin typeface="+mn-lt"/>
              <a:cs typeface="Calibri"/>
            </a:endParaRPr>
          </a:p>
          <a:p>
            <a:r>
              <a:rPr lang="en-US" sz="1200" b="0" i="0">
                <a:solidFill>
                  <a:srgbClr val="707372"/>
                </a:solidFill>
                <a:effectLst/>
                <a:latin typeface="+mn-lt"/>
              </a:rPr>
              <a:t>ALA Roundtables occur monthly and are a virtual opportunity for members to ask questions, share knowledge and best practices. Topics are driven by current issues and member needs. The sessions are intended to be interactive to allow for discussion and Q&amp;A. Please send any questions or future topic suggestions to </a:t>
            </a:r>
            <a:r>
              <a:rPr lang="en-US" sz="1200" b="0" i="1" u="none" strike="noStrike">
                <a:solidFill>
                  <a:srgbClr val="BC4A26"/>
                </a:solidFill>
                <a:effectLst/>
                <a:latin typeface="+mn-lt"/>
              </a:rPr>
              <a:t>eLearning@alanet.org</a:t>
            </a:r>
            <a:r>
              <a:rPr lang="en-US" sz="1200" b="0" i="0">
                <a:solidFill>
                  <a:srgbClr val="707372"/>
                </a:solidFill>
                <a:effectLst/>
                <a:latin typeface="+mn-lt"/>
              </a:rPr>
              <a:t>.</a:t>
            </a:r>
            <a:endParaRPr lang="en-US" sz="1200">
              <a:latin typeface="+mn-lt"/>
              <a:cs typeface="Calibri"/>
            </a:endParaRPr>
          </a:p>
          <a:p>
            <a:endParaRPr lang="en-US" b="0" i="0">
              <a:solidFill>
                <a:srgbClr val="707372"/>
              </a:solidFill>
              <a:effectLst/>
              <a:latin typeface="Lato"/>
            </a:endParaRPr>
          </a:p>
        </p:txBody>
      </p:sp>
      <p:sp>
        <p:nvSpPr>
          <p:cNvPr id="4" name="Slide Number Placeholder 3"/>
          <p:cNvSpPr>
            <a:spLocks noGrp="1"/>
          </p:cNvSpPr>
          <p:nvPr>
            <p:ph type="sldNum" sz="quarter" idx="5"/>
          </p:nvPr>
        </p:nvSpPr>
        <p:spPr/>
        <p:txBody>
          <a:bodyPr/>
          <a:lstStyle/>
          <a:p>
            <a:fld id="{1CC88D4F-5DE0-458E-AF91-79961C67853A}" type="slidenum">
              <a:rPr lang="en-US" smtClean="0"/>
              <a:t>9</a:t>
            </a:fld>
            <a:endParaRPr lang="en-US"/>
          </a:p>
        </p:txBody>
      </p:sp>
    </p:spTree>
    <p:extLst>
      <p:ext uri="{BB962C8B-B14F-4D97-AF65-F5344CB8AC3E}">
        <p14:creationId xmlns:p14="http://schemas.microsoft.com/office/powerpoint/2010/main" val="39600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 registration is open for the spring and fall exams, and application deadlines will close two months prior to each test date.  </a:t>
            </a:r>
            <a:endParaRPr lang="en-US">
              <a:cs typeface="Calibri"/>
            </a:endParaRPr>
          </a:p>
          <a:p>
            <a:endParaRPr lang="en-US">
              <a:cs typeface="Calibri"/>
            </a:endParaRPr>
          </a:p>
          <a:p>
            <a:r>
              <a:rPr lang="en-US">
                <a:cs typeface="Calibri"/>
              </a:rPr>
              <a:t>We recently overhauled the certification webpages to improve appearance and efficacy. Take a look if you haven't yet!</a:t>
            </a:r>
            <a:endParaRPr lang="en-US">
              <a:ea typeface="Calibri"/>
              <a:cs typeface="Calibri"/>
            </a:endParaRPr>
          </a:p>
          <a:p>
            <a:endParaRPr lang="en-US"/>
          </a:p>
          <a:p>
            <a:r>
              <a:rPr lang="en-US" sz="1800">
                <a:effectLst/>
                <a:latin typeface="Calibri"/>
                <a:ea typeface="Calibri"/>
                <a:cs typeface="Calibri"/>
              </a:rPr>
              <a:t>The CLM webinar bundle offered by ALA is an excellent resource that will satisfy all five of the Management Skill Categories and is still relevant to the exam today</a:t>
            </a:r>
          </a:p>
          <a:p>
            <a:endParaRPr lang="en-US" sz="1800">
              <a:effectLst/>
              <a:latin typeface="Calibri" panose="020F0502020204030204" pitchFamily="34" charset="0"/>
            </a:endParaRPr>
          </a:p>
          <a:p>
            <a:r>
              <a:rPr lang="en-US">
                <a:cs typeface="Calibri" panose="020F0502020204030204"/>
              </a:rPr>
              <a:t>We recommend utilizing the CLM Study Guide which will provide you with the following resources:</a:t>
            </a:r>
            <a:endParaRPr lang="en-US">
              <a:ea typeface="Calibri"/>
              <a:cs typeface="Calibri" panose="020F0502020204030204"/>
            </a:endParaRPr>
          </a:p>
          <a:p>
            <a:r>
              <a:rPr lang="en-US">
                <a:cs typeface="Calibri" panose="020F0502020204030204"/>
              </a:rPr>
              <a:t> </a:t>
            </a:r>
            <a:endParaRPr lang="en-US">
              <a:ea typeface="Calibri"/>
              <a:cs typeface="Calibri" panose="020F0502020204030204"/>
            </a:endParaRPr>
          </a:p>
          <a:p>
            <a:r>
              <a:rPr lang="en-US">
                <a:cs typeface="Calibri" panose="020F0502020204030204"/>
              </a:rPr>
              <a:t>A focus on real-world issues faced by legal managers </a:t>
            </a:r>
          </a:p>
          <a:p>
            <a:r>
              <a:rPr lang="en-US">
                <a:cs typeface="Calibri" panose="020F0502020204030204"/>
              </a:rPr>
              <a:t>The CLM Content Outline of the Body of Knowledge (also known as the test blueprint) </a:t>
            </a:r>
            <a:endParaRPr lang="en-US">
              <a:ea typeface="Calibri"/>
              <a:cs typeface="Calibri" panose="020F0502020204030204"/>
            </a:endParaRPr>
          </a:p>
          <a:p>
            <a:r>
              <a:rPr lang="en-US">
                <a:cs typeface="Calibri" panose="020F0502020204030204"/>
              </a:rPr>
              <a:t>Review questions and answers for each subject area </a:t>
            </a:r>
            <a:endParaRPr lang="en-US">
              <a:ea typeface="Calibri"/>
              <a:cs typeface="Calibri" panose="020F0502020204030204"/>
            </a:endParaRPr>
          </a:p>
          <a:p>
            <a:r>
              <a:rPr lang="en-US">
                <a:cs typeface="Calibri" panose="020F0502020204030204"/>
              </a:rPr>
              <a:t>A practice exam that follows the test blueprint </a:t>
            </a:r>
            <a:endParaRPr lang="en-US">
              <a:ea typeface="Calibri"/>
              <a:cs typeface="Calibri" panose="020F0502020204030204"/>
            </a:endParaRPr>
          </a:p>
          <a:p>
            <a:r>
              <a:rPr lang="en-US">
                <a:cs typeface="Calibri" panose="020F0502020204030204"/>
              </a:rPr>
              <a:t>A comprehensive list of terms and definitions </a:t>
            </a:r>
            <a:endParaRPr lang="en-US">
              <a:ea typeface="Calibri"/>
              <a:cs typeface="Calibri" panose="020F0502020204030204"/>
            </a:endParaRPr>
          </a:p>
          <a:p>
            <a:r>
              <a:rPr lang="en-US">
                <a:cs typeface="Calibri" panose="020F0502020204030204"/>
              </a:rPr>
              <a:t>Tips for creating a personalized study plan </a:t>
            </a:r>
            <a:endParaRPr lang="en-US">
              <a:ea typeface="Calibri"/>
              <a:cs typeface="Calibri" panose="020F0502020204030204"/>
            </a:endParaRPr>
          </a:p>
          <a:p>
            <a:r>
              <a:rPr lang="en-US">
                <a:cs typeface="Calibri" panose="020F0502020204030204"/>
              </a:rPr>
              <a:t>Tips for preparing for an online exam </a:t>
            </a:r>
            <a:endParaRPr lang="en-US">
              <a:ea typeface="Calibri"/>
              <a:cs typeface="Calibri" panose="020F0502020204030204"/>
            </a:endParaRPr>
          </a:p>
          <a:p>
            <a:endParaRPr lang="en-US">
              <a:cs typeface="Calibri" panose="020F0502020204030204"/>
            </a:endParaRPr>
          </a:p>
          <a:p>
            <a:r>
              <a:rPr lang="en-US">
                <a:cs typeface="Calibri" panose="020F0502020204030204"/>
              </a:rPr>
              <a:t>And finally, many chapters have formed study groups to assist members, and in some cases non-members, in preparing for the exam. Reach out to your local chapter or ALA headquarters to find the study group nearest you. </a:t>
            </a:r>
            <a:endParaRPr lang="en-US">
              <a:ea typeface="Calibri"/>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CC88D4F-5DE0-458E-AF91-79961C67853A}" type="slidenum">
              <a:rPr lang="en-US" smtClean="0"/>
              <a:t>10</a:t>
            </a:fld>
            <a:endParaRPr lang="en-US"/>
          </a:p>
        </p:txBody>
      </p:sp>
    </p:spTree>
    <p:extLst>
      <p:ext uri="{BB962C8B-B14F-4D97-AF65-F5344CB8AC3E}">
        <p14:creationId xmlns:p14="http://schemas.microsoft.com/office/powerpoint/2010/main" val="427551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8BF1-CCCB-4152-B1F7-23B39FB25E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A17A78-F21C-4BDB-864A-52051687B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7B1854-6995-49F5-A92D-F5CD25D47EDF}"/>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A461CBA5-AAFB-458D-8BB3-57EA77C53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FEB4C-EFBF-40DC-B081-7879D236DB09}"/>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3554196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1D38-F969-42ED-88B1-06EBD816E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AA0F6C-2645-4EA1-A5FF-805578AA4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B8F1C-76D0-42A1-ADDC-B384EADA29E4}"/>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B3901729-4ECC-42E7-ACE9-B3A83CD98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E7F3A-A139-4D16-9E4D-C1BF4DDD0DFF}"/>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2445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DBA42-DA16-4317-B6E4-5163F0EBC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768C4-437C-414B-B982-AF1E9107B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B761-5229-4DC3-859B-CEB3F16ED47A}"/>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C7B37634-FB95-48E5-8CD1-F6A4FBB3F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F272E-3E5B-4EBB-B5D4-FDC75683304B}"/>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26813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243C-64A1-45D5-988D-AD2409E8B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A2EF2-F308-49B6-9E03-4D08D89E9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2EE6C-70EB-41CB-9408-08B305FA70F3}"/>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E72DEF84-577D-47EF-BACF-C9A75990E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9E094-2ACF-4695-903D-85366C389704}"/>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95142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1D58-AB38-4A91-A88F-2C50517FD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55EDA-A100-4987-AA67-C54119A47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13892-BA81-4724-A794-462840881960}"/>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FEC06E07-14AA-4BA3-9CF8-43AFECA8D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C9518-A33A-45EF-9DE1-1951B6E4A567}"/>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69025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95B0-2485-4DB7-9712-93A095985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3F7A0C-D44D-481F-BEBF-D7742705D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CBF711-642D-4755-B4D9-70A8A6FB014E}"/>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9CC64D5F-AA85-4753-83F1-63BA11A14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94E05-0F8B-4AC2-9948-DAE5E8395116}"/>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71463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FEAF-109F-42E1-B7FF-5B6D728A4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811D8-2745-4A96-B1C2-F992F5A63B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A09818-8C64-4A54-A4C7-D7F30A8205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C3ACF-55D8-4CBD-9A7C-140AC579A7CC}"/>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6" name="Footer Placeholder 5">
            <a:extLst>
              <a:ext uri="{FF2B5EF4-FFF2-40B4-BE49-F238E27FC236}">
                <a16:creationId xmlns:a16="http://schemas.microsoft.com/office/drawing/2014/main" id="{6A7BCCA9-89AA-4B31-8AA0-88CB9A0E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2253E-1BFB-44EE-AE5C-F8AE8DA2ECAC}"/>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22251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552F-BB07-4901-84EF-0143E65A1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243595-7076-40CB-AA64-49AE96A3F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68829-6322-4F90-97F4-471ACBB9E5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97565-7C8C-4AD4-BA23-9D23772B5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705D7C-5D9F-4958-9E4B-1D7AA7B0E9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EDD4FE-3A91-422A-9A65-86E99F144649}"/>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8" name="Footer Placeholder 7">
            <a:extLst>
              <a:ext uri="{FF2B5EF4-FFF2-40B4-BE49-F238E27FC236}">
                <a16:creationId xmlns:a16="http://schemas.microsoft.com/office/drawing/2014/main" id="{C1413AF8-7B13-4257-83EB-4C9AE569F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6A174-CDD4-4B88-A04E-3A6AF45E14CD}"/>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593458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151F-8BB2-4E97-8108-C88C92F3D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370D9-FC2F-40A8-9664-09AEE848F144}"/>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4" name="Footer Placeholder 3">
            <a:extLst>
              <a:ext uri="{FF2B5EF4-FFF2-40B4-BE49-F238E27FC236}">
                <a16:creationId xmlns:a16="http://schemas.microsoft.com/office/drawing/2014/main" id="{CD486721-6F9D-4D0B-A4A3-D761C590E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EB22EE-75C3-44E9-8F6A-5E63D2B86047}"/>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090172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54A19-DD73-4810-B5A1-78F4433C7915}"/>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3" name="Footer Placeholder 2">
            <a:extLst>
              <a:ext uri="{FF2B5EF4-FFF2-40B4-BE49-F238E27FC236}">
                <a16:creationId xmlns:a16="http://schemas.microsoft.com/office/drawing/2014/main" id="{3939C26C-7E5D-4FAB-B1E7-1434F6B782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97AE67-D1E5-45E4-B309-E59DC1F8279E}"/>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859887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F332-21BB-4E62-A5EF-6F1F2BDFF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4BEEA-01CC-4199-A015-A08BEF06A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B40D-D0E2-4AB8-98BC-A91813497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C9B0B-8A03-4E5A-B10E-F06132889C63}"/>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6" name="Footer Placeholder 5">
            <a:extLst>
              <a:ext uri="{FF2B5EF4-FFF2-40B4-BE49-F238E27FC236}">
                <a16:creationId xmlns:a16="http://schemas.microsoft.com/office/drawing/2014/main" id="{E0CD0CC4-4020-4F72-8579-DD836BDA5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269D6-6A7E-41D2-B1D6-5B0506DE4CD0}"/>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297658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7ED2-A992-47F8-BF39-140DA491A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5460C-72BE-4B77-86EF-7743359DB4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842B8-6E34-4768-994B-DD8616280487}"/>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97FA0156-7B2F-4115-B676-1B152C91A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224CF-551E-43C0-970F-E60B7C071C85}"/>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883016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FF9-EF30-432E-B4A1-337FB3187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C1EFF-9E16-4F09-B835-734465A8A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4DE4B-C49A-4D76-95CE-7A9B38AFC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EE6E78-8BD1-4F0C-9F7A-4ED1348B6707}"/>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6" name="Footer Placeholder 5">
            <a:extLst>
              <a:ext uri="{FF2B5EF4-FFF2-40B4-BE49-F238E27FC236}">
                <a16:creationId xmlns:a16="http://schemas.microsoft.com/office/drawing/2014/main" id="{5F77477B-3225-42AF-85C6-28928685B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9062-353D-4EB4-BE12-53A376E1E9CE}"/>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262013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052B-F514-4FCE-A644-542E5165B0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47F61-E91E-4D1A-9920-CF09BDED4E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88103-4E84-46A7-9D05-E084BEE052DE}"/>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069DB3D2-0B6F-4A8D-95F3-2B01593D7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8F94A-DCDD-446C-A061-952E66156E58}"/>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748602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11A7D-2164-45F2-8DC1-C409211FD7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43B5C-BE77-4760-8B90-46CE807D51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6E2A-D6D4-42A1-ACFB-9A5648154869}"/>
              </a:ext>
            </a:extLst>
          </p:cNvPr>
          <p:cNvSpPr>
            <a:spLocks noGrp="1"/>
          </p:cNvSpPr>
          <p:nvPr>
            <p:ph type="dt" sz="half" idx="10"/>
          </p:nvPr>
        </p:nvSpPr>
        <p:spPr/>
        <p:txBody>
          <a:body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B9F90659-DB36-4D7A-8397-69B46D8E7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CEFD-EE61-4B7E-B1F0-049379325613}"/>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16178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FC63-4748-41DA-85DB-53F326FE2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6B658-6D42-433B-9A11-8DFBB2A1A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CAB5E-74B7-46AB-B046-6227A9F8EA67}"/>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E52DE8F3-23B8-4EFD-B6FC-1CD162D5E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C8353-72D0-4235-AF07-539059A61648}"/>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5807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0607-99E6-4C8C-851F-DCCFB2E30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EEBB9-BF39-4DF3-87D2-75636FA822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4FDD9-2406-4CA0-A353-12E2C0CC4217}"/>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4363AB32-A2FB-4E43-BBB7-3EBBD183F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01571-32B4-4E04-A8C9-0008B3AF7E7A}"/>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869425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2C11-7CB9-4244-805E-70FFA8D658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8A7FA-99D3-458B-B3B8-676E5A15AC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653F7A-10A6-4B41-9E29-6B4CBDA000FA}"/>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0F901E3A-1C5B-4676-8452-E4570D042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63F6C-15EE-46F3-A431-DE3233AC3D07}"/>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99081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C0EF-4D07-4EFD-AAEC-9F3D1AEAE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1556D-B4D8-4EB2-A434-0A456D47F9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0B818-D396-4768-8163-62F5E9629C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BF1B5-B332-414D-9CEB-44CFDC5CAFD8}"/>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6" name="Footer Placeholder 5">
            <a:extLst>
              <a:ext uri="{FF2B5EF4-FFF2-40B4-BE49-F238E27FC236}">
                <a16:creationId xmlns:a16="http://schemas.microsoft.com/office/drawing/2014/main" id="{C5617601-D516-47C0-A09A-99BF2650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F25AD-A965-46F0-B8AA-2F6A8A7018E0}"/>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408701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5717-7CD1-4FF6-8048-98C4A25A5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1B96EF-4E73-40C2-8839-8F5C71875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70F667-F320-4C5D-9F25-CA16336CB7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50D60-1779-4A02-A7D9-3FF4B5A03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D507E-678C-4CA1-A6AB-7DB9ACD8AE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FE3EC-4791-464B-81CF-0A1AC1B4B0D8}"/>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8" name="Footer Placeholder 7">
            <a:extLst>
              <a:ext uri="{FF2B5EF4-FFF2-40B4-BE49-F238E27FC236}">
                <a16:creationId xmlns:a16="http://schemas.microsoft.com/office/drawing/2014/main" id="{DC8848B4-498F-46BA-A3E3-3A09C88C6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F9F2FD-674C-4602-BD1F-2EF5D4CDE34C}"/>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483742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9E1A-7D46-40A7-9EEA-FD9E5D705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453C9-D597-4D31-8D6C-AA2733907892}"/>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4" name="Footer Placeholder 3">
            <a:extLst>
              <a:ext uri="{FF2B5EF4-FFF2-40B4-BE49-F238E27FC236}">
                <a16:creationId xmlns:a16="http://schemas.microsoft.com/office/drawing/2014/main" id="{32E20D3D-BB0B-4AC1-8313-A23EEAEA6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48672-8918-4095-B249-4C18FAA3CEC7}"/>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241245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4216E-0F59-44C2-A359-7987317E89E0}"/>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3" name="Footer Placeholder 2">
            <a:extLst>
              <a:ext uri="{FF2B5EF4-FFF2-40B4-BE49-F238E27FC236}">
                <a16:creationId xmlns:a16="http://schemas.microsoft.com/office/drawing/2014/main" id="{104660D0-96AD-415D-A107-738BB4177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66806D-ACD9-4ECE-B4C4-4B85E6B7A4DB}"/>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35234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5A8E-8392-4AFC-8DBA-91C4FF21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CA277-8928-401C-A80F-1B11CB223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5DE90D-7030-47AB-8755-9A22830383D0}"/>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FE3171DA-A6C0-45E8-9BF7-0B7DDBE5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3D47-1E52-4678-910B-3401E43D1027}"/>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788018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C673-785B-451E-A366-011909A79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21A27-F6EE-4F65-A06B-A86BD6A23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B6275-1EF5-466B-943F-405352407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998A9-E49D-49C8-9C11-98880DACF091}"/>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6" name="Footer Placeholder 5">
            <a:extLst>
              <a:ext uri="{FF2B5EF4-FFF2-40B4-BE49-F238E27FC236}">
                <a16:creationId xmlns:a16="http://schemas.microsoft.com/office/drawing/2014/main" id="{2E9D7E73-75CD-4A22-9E86-0498F59FE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D8360-5875-45A0-826E-8A267C519F43}"/>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679596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FF0F-EAB9-4CBF-9D02-1B9D18C6E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0BC32-39AB-4FB2-AE31-BE66299DB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CCAB36-38A6-42A9-8C58-BB2DFCA1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A037C2-EB83-485F-9A42-1530CC4D6FA7}"/>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6" name="Footer Placeholder 5">
            <a:extLst>
              <a:ext uri="{FF2B5EF4-FFF2-40B4-BE49-F238E27FC236}">
                <a16:creationId xmlns:a16="http://schemas.microsoft.com/office/drawing/2014/main" id="{24D09C9C-CCD7-40AE-84D1-DE6D77345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9D19F-7306-4696-B17F-3FC63E2483B8}"/>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502955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4639-CDBB-4F75-80A5-5E5748CAD8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17892A-D2DD-41CD-91A8-3913CDAAA2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0E57-D4CD-4C77-8A1B-590B44C9E9D5}"/>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50380AFE-2EA6-4974-9641-041B1CCC3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419B5-1F7E-49A4-AB6C-CCB43924864D}"/>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49024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5054-31B8-4324-BEC6-B79308248D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553D9-F5EF-422A-AD7C-838961C3DD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59BC2-1A56-497F-A8A9-A1B9D4431316}"/>
              </a:ext>
            </a:extLst>
          </p:cNvPr>
          <p:cNvSpPr>
            <a:spLocks noGrp="1"/>
          </p:cNvSpPr>
          <p:nvPr>
            <p:ph type="dt" sz="half" idx="10"/>
          </p:nvPr>
        </p:nvSpPr>
        <p:spPr/>
        <p:txBody>
          <a:body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D6E3891E-A38F-4A73-BF09-D97C7EE6D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A6CD4-152F-4694-B785-C8B6CB6A99A1}"/>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011569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DD68-637A-487F-969B-F65978EE6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03EF3-63A8-4E5C-8C9A-A81BDBCBE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86FD7-2126-4914-9C7F-A3111752B7E6}"/>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ECE28B18-1B70-4CD1-9F0B-4735956C8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07C4D-7222-4017-82EA-B90BF33EA96D}"/>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841592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3B34-D557-404B-B95E-A8B778DC3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8B620-F77A-4AB9-8E97-1AF07970E7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32148-71D1-4EB2-9040-8FAAB20FE658}"/>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807F0BB5-7FEA-433E-8F74-18FA66DB5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87822-189D-4A07-8ECF-FAC3F17CB147}"/>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302600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F07A-2B8D-4B17-97DA-5E708066C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F261C-63E8-4E5E-8D09-7D3B24EED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DD4B58-87CE-49A9-9DC3-6D73CABEEC78}"/>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5AAB4163-AE4B-40D4-96B8-81CEDA751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F4AEA-8F63-4A02-A617-09F2BFC822B6}"/>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560660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058B-8543-4168-8B8F-A557137E2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E932E-B05A-47A4-AC81-E7703B448B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BA839E-5565-4B81-9E55-83C09F8D97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2FB95B-590D-4DB6-A37F-D308BB152B2D}"/>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6" name="Footer Placeholder 5">
            <a:extLst>
              <a:ext uri="{FF2B5EF4-FFF2-40B4-BE49-F238E27FC236}">
                <a16:creationId xmlns:a16="http://schemas.microsoft.com/office/drawing/2014/main" id="{D20563D6-B3F4-496A-9B3F-63C33EB96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B57DA-67BE-4EAB-9B67-243DE67311C1}"/>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44626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6295-11DB-4799-9E05-CD7683C09D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E08CB6-7280-41C6-84BC-1DCD6FE6C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DF8792-01BE-4BD1-BB2C-BE74444C43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070718-190F-48DE-A179-591754F76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A43971-EAC8-4B25-9EA9-E83B7C13B8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07BF3-937D-4331-90E9-6E07C531B4C9}"/>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8" name="Footer Placeholder 7">
            <a:extLst>
              <a:ext uri="{FF2B5EF4-FFF2-40B4-BE49-F238E27FC236}">
                <a16:creationId xmlns:a16="http://schemas.microsoft.com/office/drawing/2014/main" id="{1EDA52F8-42BD-4C51-8CD7-3CF945BC2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820D9-6984-4483-8CC9-9475E2124D75}"/>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2672272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6E70-6B20-42A1-9343-16D7DF06C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0E2D5-4D02-4A1F-A9BF-06F982E5EBE2}"/>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4" name="Footer Placeholder 3">
            <a:extLst>
              <a:ext uri="{FF2B5EF4-FFF2-40B4-BE49-F238E27FC236}">
                <a16:creationId xmlns:a16="http://schemas.microsoft.com/office/drawing/2014/main" id="{B816AD16-AF0F-43C4-9944-2ED353E2CC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6BE74-68DE-4089-8A86-1AFABF2779C2}"/>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411228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8D66-742F-4F23-A561-E954E7F33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7D146-93B5-4F8E-84E4-ECE37D99DB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48B4C-29BB-4DF8-9B18-B4742A4CC4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EED5F-EA9C-4C9B-A99C-F8D8B5B222AA}"/>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6" name="Footer Placeholder 5">
            <a:extLst>
              <a:ext uri="{FF2B5EF4-FFF2-40B4-BE49-F238E27FC236}">
                <a16:creationId xmlns:a16="http://schemas.microsoft.com/office/drawing/2014/main" id="{B7DD043A-9A9E-4724-A222-A9FCABC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FB436-F3EE-4805-BC43-106C31C7DD37}"/>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789454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28769-EE5E-4A88-9DDA-975AE0807AC7}"/>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3" name="Footer Placeholder 2">
            <a:extLst>
              <a:ext uri="{FF2B5EF4-FFF2-40B4-BE49-F238E27FC236}">
                <a16:creationId xmlns:a16="http://schemas.microsoft.com/office/drawing/2014/main" id="{888F565D-B901-4A65-AD6F-78DEABE67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E1B90-8FAD-4A01-ADA5-7ACFD1F5429C}"/>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68858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168B-43E1-4383-987A-FED00FD62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EB8EA-C276-4308-9288-9A606527E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75775-3269-4EAD-A103-3B1A7AF94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84AA3-7365-429B-875C-31F132D3D176}"/>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6" name="Footer Placeholder 5">
            <a:extLst>
              <a:ext uri="{FF2B5EF4-FFF2-40B4-BE49-F238E27FC236}">
                <a16:creationId xmlns:a16="http://schemas.microsoft.com/office/drawing/2014/main" id="{A307EA2A-8562-4729-AC6B-2F4C04C1A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FD092-CA69-41EB-B1C2-DB808494F4BA}"/>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415392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DE76-6CC2-41CE-960B-113A6FAD6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C5AB2-91B6-4491-908F-BB2D2EBDD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D99CF1-C200-4B68-A484-7848CE161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3797DF-877E-4018-9E13-EC6CC06C8B5D}"/>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6" name="Footer Placeholder 5">
            <a:extLst>
              <a:ext uri="{FF2B5EF4-FFF2-40B4-BE49-F238E27FC236}">
                <a16:creationId xmlns:a16="http://schemas.microsoft.com/office/drawing/2014/main" id="{30D2FEF5-1B03-4F97-A0EA-CB07DB844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C7C82-9A74-41F4-9097-0FB2FC82BE3A}"/>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695474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08FF-11FC-4067-BE36-F204D27AE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D82F0-D007-4B3D-A432-EC670A5E84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F9C4C-D540-480E-89CE-A7C0BD2AEB50}"/>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86A8A60F-8CF9-4B43-A52D-05CB1CAFF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EB26C-13F7-41B8-9ACC-88B1C6CEF5C1}"/>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271758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B5655-AE00-4B40-8070-6CCB2FFE6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39AA2-81F1-4106-BA7F-A4E20937C2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BA4F6-64E6-4E26-82E5-44FBE12ED70B}"/>
              </a:ext>
            </a:extLst>
          </p:cNvPr>
          <p:cNvSpPr>
            <a:spLocks noGrp="1"/>
          </p:cNvSpPr>
          <p:nvPr>
            <p:ph type="dt" sz="half" idx="10"/>
          </p:nvPr>
        </p:nvSpPr>
        <p:spPr/>
        <p:txBody>
          <a:body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BEF5F1A8-7F15-4ACF-849D-95C5FAD78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B85B3-3F43-4015-BEC5-549545832C55}"/>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4214387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218C-6A89-4927-8A42-33E80DD8B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C02A76-6738-40DD-A196-EB3735D50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B96F08-3B01-4ADC-8716-C77F8CE489CD}"/>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5B00715B-E684-4AE0-BF8A-E36705A9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E04E8-E26F-425A-93A6-82457D86BC53}"/>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882830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A6A8-E4F6-4F08-AD38-0B7A5DAF9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80238-45DA-4FC4-9061-C8F123215F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B9826-BD13-42CC-B6BA-5553E3208FD9}"/>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4ABDE6BE-A802-4DA3-BB08-9A5FB6FA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4173D-4CC7-4AAF-AC4A-75C3591C7747}"/>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3148180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203A-E05B-400D-A4F4-2F3EC2E84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69F794-9BBA-45DD-A330-A1F2DA918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332DD-071F-45F0-BC6D-FDA5A85CF9F7}"/>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A93006F1-C08C-4893-9E45-7BD02F918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38C57-7F2D-4A17-8CCB-F9CBAA59E9E7}"/>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497690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FD47-1052-48B8-9C8F-5F0BFAE2E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61B33-415A-4360-A827-B2CC0A081B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B9C9C-308B-481C-B4D9-AB82F479F6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1DAF8-5193-41D3-9BFB-3DD215056B71}"/>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6" name="Footer Placeholder 5">
            <a:extLst>
              <a:ext uri="{FF2B5EF4-FFF2-40B4-BE49-F238E27FC236}">
                <a16:creationId xmlns:a16="http://schemas.microsoft.com/office/drawing/2014/main" id="{5448E899-51CC-463F-BD52-07FF551D0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58FC5-1989-4B77-9581-87594E6AAEFA}"/>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3634476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F444-EBDF-40AD-9025-7F2AB216F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D6B0F7-F41C-4C37-9893-6E6FD57F6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70352F-3BC3-41A8-9297-0CD47A150A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32ED5-D21E-47E1-8052-A44993146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F3E2F6-FB22-4C73-8D7B-26598DE3E2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38D32-52DB-43DA-8ADD-CAA1ACFA4D2F}"/>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8" name="Footer Placeholder 7">
            <a:extLst>
              <a:ext uri="{FF2B5EF4-FFF2-40B4-BE49-F238E27FC236}">
                <a16:creationId xmlns:a16="http://schemas.microsoft.com/office/drawing/2014/main" id="{EBE3E086-C23A-426B-A2CD-B5E3BA4E1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182788-71A3-4FD5-B4E7-215459F8E888}"/>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200946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A250-9B49-438C-822C-188BC575C5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D3C8B-448F-4825-86EF-0FBC121D6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0B2EFA-A0FF-41B0-BD30-03D216C18D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182E1-2760-4C44-A6CE-2FF4BB02D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C65D2A-94F6-44FE-A048-89FC7C0CA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F9730-F003-4906-8763-413263B1B2C5}"/>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8" name="Footer Placeholder 7">
            <a:extLst>
              <a:ext uri="{FF2B5EF4-FFF2-40B4-BE49-F238E27FC236}">
                <a16:creationId xmlns:a16="http://schemas.microsoft.com/office/drawing/2014/main" id="{6ADFEE55-A41F-479F-A2FF-775631B0B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464F7-8C52-4B9E-8033-C96BBC68485B}"/>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3879137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B559-C470-44E6-B89F-315B8BAE4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F078C1-06C1-4265-BFD8-A255492BF597}"/>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4" name="Footer Placeholder 3">
            <a:extLst>
              <a:ext uri="{FF2B5EF4-FFF2-40B4-BE49-F238E27FC236}">
                <a16:creationId xmlns:a16="http://schemas.microsoft.com/office/drawing/2014/main" id="{3647DD69-B421-4C54-9141-70069D31B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60CE-40E0-4AA7-9703-F56920574CC4}"/>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3162725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3FE7A-6186-4093-B6ED-446510C0A2D1}"/>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3" name="Footer Placeholder 2">
            <a:extLst>
              <a:ext uri="{FF2B5EF4-FFF2-40B4-BE49-F238E27FC236}">
                <a16:creationId xmlns:a16="http://schemas.microsoft.com/office/drawing/2014/main" id="{F16BED49-A530-4D8A-AB36-D653176A51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DF48B-78B5-4F18-95BA-AE0EF6A74829}"/>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4066647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50DC-6906-4EF8-A95D-965E9257F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3B079-7419-47DD-A51C-80DF754E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5291A-9984-47CA-AE61-0291C2856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49B75-9DAE-42E3-85CA-201471EA435A}"/>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6" name="Footer Placeholder 5">
            <a:extLst>
              <a:ext uri="{FF2B5EF4-FFF2-40B4-BE49-F238E27FC236}">
                <a16:creationId xmlns:a16="http://schemas.microsoft.com/office/drawing/2014/main" id="{8C7E0F93-9BAA-4FC9-9E1B-18C66FEB2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C0595-A025-4E65-8F52-2469E0635871}"/>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2850639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7130-DA7F-4ACD-A9B9-53B3992C3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C9A52-A6FB-4DBA-A1F4-7E21D7087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66226-F392-44E9-84ED-1B1DC7B67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3D84E-D25B-431F-AE0C-45DBCB30975B}"/>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6" name="Footer Placeholder 5">
            <a:extLst>
              <a:ext uri="{FF2B5EF4-FFF2-40B4-BE49-F238E27FC236}">
                <a16:creationId xmlns:a16="http://schemas.microsoft.com/office/drawing/2014/main" id="{4E9EE515-1239-4D21-AC34-8BD861736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12301-F3B2-4B21-A413-AAE04F983A45}"/>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509430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A58D-7974-4D1D-9031-A00DB4E1E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374D6-B834-49B8-B674-64115825EC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10369-2A81-4C03-8657-D89A806FFAD8}"/>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0121C259-07FF-40B7-8F9A-342D1F23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B052E-7B3B-46D9-BE19-F7125304E3CD}"/>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03128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66768-D4D2-456E-853C-3E91E93AE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81F5E7-4990-4AD9-9109-9BD11999AC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E95F-93C3-4594-AA8D-EA8EB44D748D}"/>
              </a:ext>
            </a:extLst>
          </p:cNvPr>
          <p:cNvSpPr>
            <a:spLocks noGrp="1"/>
          </p:cNvSpPr>
          <p:nvPr>
            <p:ph type="dt" sz="half" idx="10"/>
          </p:nvPr>
        </p:nvSpPr>
        <p:spPr/>
        <p:txBody>
          <a:body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2C181311-4617-4183-8F6A-A7362ACD3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2D7F4-C8B3-499A-9099-E31E905EB3E2}"/>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56256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99E4-E65B-4566-81E6-F1C81E1EB7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E9286-009A-43D1-8FDF-61295B68A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74686-B53C-45AB-8605-62112971C04D}"/>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A5526BA4-C044-4BAE-9FBB-2773D908F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450D3-9B9A-4218-B21D-CE36E9293873}"/>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1244265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43C-3D6F-493A-BF1B-36946718D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619-F382-4167-BBEF-4984ECEDB4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8C611-AB6A-4968-955E-CA5648BFE10C}"/>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E3DE424E-25EC-468D-9E66-FE4E58065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56DF7-396B-4701-8935-FA372FA657F8}"/>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860029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B79B-A627-4B5C-869F-6889A9D05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41C7F6-DE70-4C72-9E0C-E072D244C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EDCB8A-ACB3-41E7-B731-091FA92D985A}"/>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60B94E96-04E0-44C5-B906-AE6918412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5B68A-BAD3-45B0-9FC2-53D4939CA1F5}"/>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850085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CD95-5F33-4BA5-9829-A84B0808A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FB50C-1CB6-4BEC-A25B-385407DF7D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67AC0-DA98-4989-9655-58EF3B54F0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4AC29-E26B-49CA-AE67-3092C3C3CBB1}"/>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6" name="Footer Placeholder 5">
            <a:extLst>
              <a:ext uri="{FF2B5EF4-FFF2-40B4-BE49-F238E27FC236}">
                <a16:creationId xmlns:a16="http://schemas.microsoft.com/office/drawing/2014/main" id="{8CD40323-882A-47F1-BA42-E605E1B54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18B59-5887-43D7-80D0-911672CB38EA}"/>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138209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B312-B8EF-4523-99F8-071A6656F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EFCD9-6780-47D9-BD81-FB43EA9530BD}"/>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4" name="Footer Placeholder 3">
            <a:extLst>
              <a:ext uri="{FF2B5EF4-FFF2-40B4-BE49-F238E27FC236}">
                <a16:creationId xmlns:a16="http://schemas.microsoft.com/office/drawing/2014/main" id="{EA80ACD0-5359-4365-85D3-8FF4FE9D5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AC0F2-3787-428F-8979-FEC6B7A29FF5}"/>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307464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86A2-9867-47EB-8E8E-638E930D2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9DC10-79DF-4DE2-9C5B-3458AE748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8718FF-E810-4865-9CEF-2CC80837D5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F94B0-086F-4426-9195-BF965BE1E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57F8A5-8D3C-4552-8553-82DD2AD34D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C28BD-9433-4DD9-96C2-5C92F27A5703}"/>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8" name="Footer Placeholder 7">
            <a:extLst>
              <a:ext uri="{FF2B5EF4-FFF2-40B4-BE49-F238E27FC236}">
                <a16:creationId xmlns:a16="http://schemas.microsoft.com/office/drawing/2014/main" id="{9565EDE1-6975-4697-9805-C738BCB42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4BB40-2719-4B61-AF0F-C33511C5FE91}"/>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3344496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07A7-9EC7-4076-895C-87D3415EF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E09F0-07D0-406D-8030-9F851CA9FA0D}"/>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4" name="Footer Placeholder 3">
            <a:extLst>
              <a:ext uri="{FF2B5EF4-FFF2-40B4-BE49-F238E27FC236}">
                <a16:creationId xmlns:a16="http://schemas.microsoft.com/office/drawing/2014/main" id="{EE39291B-DD37-4C2B-BE66-7186947C60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082B5-FB6E-41E1-B357-D4C3AE8D7473}"/>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105317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EF4CD-4C00-4BB4-AC16-9961D88490D1}"/>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3" name="Footer Placeholder 2">
            <a:extLst>
              <a:ext uri="{FF2B5EF4-FFF2-40B4-BE49-F238E27FC236}">
                <a16:creationId xmlns:a16="http://schemas.microsoft.com/office/drawing/2014/main" id="{9526A203-6EAE-422E-95A5-10C5884C6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1B161B-3E89-4D30-A49E-3EFAD97918BE}"/>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626605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ACB1-147B-4537-AD80-0CD86755B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9F236-67C4-4F7C-B43C-2019AADB3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DA445-461C-45C8-BEB8-168ACEF20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1CE1FD-8BA3-4483-A46E-2EAE65DD7592}"/>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6" name="Footer Placeholder 5">
            <a:extLst>
              <a:ext uri="{FF2B5EF4-FFF2-40B4-BE49-F238E27FC236}">
                <a16:creationId xmlns:a16="http://schemas.microsoft.com/office/drawing/2014/main" id="{12F82D07-9D16-443A-AEDB-6BAE50CAB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AF85C-E6D9-4ADD-A5DB-F3DDE7FDFC4C}"/>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092811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914D-AEB0-4B77-A678-FB272676B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47581-D48C-4BD9-8BD4-E63A4A5DC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98EBD-3AAA-4E3B-91E4-C4D1C15C9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502CCD-041B-4F91-A97F-A70A57E73792}"/>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6" name="Footer Placeholder 5">
            <a:extLst>
              <a:ext uri="{FF2B5EF4-FFF2-40B4-BE49-F238E27FC236}">
                <a16:creationId xmlns:a16="http://schemas.microsoft.com/office/drawing/2014/main" id="{CC8B8B7D-B046-4CBB-9F4E-A2CB82DEE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5BB59-27D3-4C90-B2AB-3B3EB61950DE}"/>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2197761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F4B9-678A-4FDE-8BA3-F62328D8D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8C2EA-39D6-4A88-9ACA-320AADB9DC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D5802-7D82-485B-8B74-5BE8748D1B19}"/>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5C62150C-6177-4157-9771-F8FE7280A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4BE85-4F5F-46F1-AA0C-EC6FFEA55B8A}"/>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1344974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939E2-7A5F-4CF2-9284-1423736FB4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8FCDD-847A-4C74-92A6-36E4CFD967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B12DB-6772-47B1-806A-19E43D430C08}"/>
              </a:ext>
            </a:extLst>
          </p:cNvPr>
          <p:cNvSpPr>
            <a:spLocks noGrp="1"/>
          </p:cNvSpPr>
          <p:nvPr>
            <p:ph type="dt" sz="half" idx="10"/>
          </p:nvPr>
        </p:nvSpPr>
        <p:spPr/>
        <p:txBody>
          <a:body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14EE8B0E-A39F-49CE-8A38-8F51FEF46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E885E-7BC5-4BDF-AE7B-8EE52591DA64}"/>
              </a:ext>
            </a:extLst>
          </p:cNvPr>
          <p:cNvSpPr>
            <a:spLocks noGrp="1"/>
          </p:cNvSpPr>
          <p:nvPr>
            <p:ph type="sldNum" sz="quarter" idx="12"/>
          </p:nvPr>
        </p:nvSpPr>
        <p:spPr/>
        <p:txBody>
          <a:bodyPr/>
          <a:lstStyle/>
          <a:p>
            <a:fld id="{6407A4E2-1A97-4C45-8090-9CBAE913FF63}" type="slidenum">
              <a:rPr lang="en-US" smtClean="0"/>
              <a:t>‹#›</a:t>
            </a:fld>
            <a:endParaRPr lang="en-US"/>
          </a:p>
        </p:txBody>
      </p:sp>
    </p:spTree>
    <p:extLst>
      <p:ext uri="{BB962C8B-B14F-4D97-AF65-F5344CB8AC3E}">
        <p14:creationId xmlns:p14="http://schemas.microsoft.com/office/powerpoint/2010/main" val="103007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950E8-E1DF-4907-BD7C-45EDCC4F1EC5}"/>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3" name="Footer Placeholder 2">
            <a:extLst>
              <a:ext uri="{FF2B5EF4-FFF2-40B4-BE49-F238E27FC236}">
                <a16:creationId xmlns:a16="http://schemas.microsoft.com/office/drawing/2014/main" id="{0E4662FD-EF82-460C-AE7C-1EC666722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83536-5B43-4E64-9CB2-CF4A257B4AA3}"/>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55160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45-16A1-4D57-8854-BC28CE15C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163640-B5F3-4209-8F87-E84FC28CA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62144-E164-423C-9FBC-72A1AD9BB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8738BC-E9AC-4A14-8C3B-78FC5F38CB1D}"/>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6" name="Footer Placeholder 5">
            <a:extLst>
              <a:ext uri="{FF2B5EF4-FFF2-40B4-BE49-F238E27FC236}">
                <a16:creationId xmlns:a16="http://schemas.microsoft.com/office/drawing/2014/main" id="{E6B57C9C-5AC3-4A0B-83CC-C22BE4DEE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5EC26-6FA1-42E0-8706-14F16C0DA27D}"/>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876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5E5F-95D5-4F87-A600-C384CE7D5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DCB76-359E-469B-A1C2-CB8C52A20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97B84-F2CF-42AF-956D-6B2C43669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80CC4-0247-4A84-A873-467A59992093}"/>
              </a:ext>
            </a:extLst>
          </p:cNvPr>
          <p:cNvSpPr>
            <a:spLocks noGrp="1"/>
          </p:cNvSpPr>
          <p:nvPr>
            <p:ph type="dt" sz="half" idx="10"/>
          </p:nvPr>
        </p:nvSpPr>
        <p:spPr/>
        <p:txBody>
          <a:bodyPr/>
          <a:lstStyle/>
          <a:p>
            <a:fld id="{50562699-6FE9-48A7-8132-08B30434A02B}" type="datetimeFigureOut">
              <a:rPr lang="en-US" smtClean="0"/>
              <a:t>2/27/2024</a:t>
            </a:fld>
            <a:endParaRPr lang="en-US"/>
          </a:p>
        </p:txBody>
      </p:sp>
      <p:sp>
        <p:nvSpPr>
          <p:cNvPr id="6" name="Footer Placeholder 5">
            <a:extLst>
              <a:ext uri="{FF2B5EF4-FFF2-40B4-BE49-F238E27FC236}">
                <a16:creationId xmlns:a16="http://schemas.microsoft.com/office/drawing/2014/main" id="{7A2CD5B3-2C9C-42A6-BAD2-FD21069B8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D6D9E-ECCB-4CDC-8808-EDAFEE33EEF9}"/>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54217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C7572-F309-4379-836D-188A3A699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10B12-793D-4E9A-BD8C-4DA20D1BB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3270-4530-4B29-BF3D-7F49D3075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62699-6FE9-48A7-8132-08B30434A02B}" type="datetimeFigureOut">
              <a:rPr lang="en-US" smtClean="0"/>
              <a:t>2/27/2024</a:t>
            </a:fld>
            <a:endParaRPr lang="en-US"/>
          </a:p>
        </p:txBody>
      </p:sp>
      <p:sp>
        <p:nvSpPr>
          <p:cNvPr id="5" name="Footer Placeholder 4">
            <a:extLst>
              <a:ext uri="{FF2B5EF4-FFF2-40B4-BE49-F238E27FC236}">
                <a16:creationId xmlns:a16="http://schemas.microsoft.com/office/drawing/2014/main" id="{F226E19E-68E7-40CC-B4EA-82C5D0361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80BA8-930E-4DFD-9528-2AE45D130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CC632-B30E-406A-8928-690F08E7A58A}" type="slidenum">
              <a:rPr lang="en-US" smtClean="0"/>
              <a:t>‹#›</a:t>
            </a:fld>
            <a:endParaRPr lang="en-US"/>
          </a:p>
        </p:txBody>
      </p:sp>
      <p:pic>
        <p:nvPicPr>
          <p:cNvPr id="7" name="Picture 6">
            <a:extLst>
              <a:ext uri="{FF2B5EF4-FFF2-40B4-BE49-F238E27FC236}">
                <a16:creationId xmlns:a16="http://schemas.microsoft.com/office/drawing/2014/main" id="{0CBCAF9C-947D-4A26-866B-FE2D31A91CFB}"/>
              </a:ext>
            </a:extLst>
          </p:cNvPr>
          <p:cNvPicPr>
            <a:picLocks noChangeAspect="1"/>
          </p:cNvPicPr>
          <p:nvPr userDrawn="1"/>
        </p:nvPicPr>
        <p:blipFill>
          <a:blip r:embed="rId13"/>
          <a:stretch>
            <a:fillRect/>
          </a:stretch>
        </p:blipFill>
        <p:spPr>
          <a:xfrm>
            <a:off x="493568" y="657991"/>
            <a:ext cx="2375005" cy="928745"/>
          </a:xfrm>
          <a:prstGeom prst="rect">
            <a:avLst/>
          </a:prstGeom>
        </p:spPr>
      </p:pic>
      <p:pic>
        <p:nvPicPr>
          <p:cNvPr id="8" name="Graphic 7">
            <a:extLst>
              <a:ext uri="{FF2B5EF4-FFF2-40B4-BE49-F238E27FC236}">
                <a16:creationId xmlns:a16="http://schemas.microsoft.com/office/drawing/2014/main" id="{FC5F8F1C-CF91-4E43-8711-A58DDF90951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077200" y="-725944"/>
            <a:ext cx="4868251" cy="7710256"/>
          </a:xfrm>
          <a:prstGeom prst="rect">
            <a:avLst/>
          </a:prstGeom>
        </p:spPr>
      </p:pic>
    </p:spTree>
    <p:extLst>
      <p:ext uri="{BB962C8B-B14F-4D97-AF65-F5344CB8AC3E}">
        <p14:creationId xmlns:p14="http://schemas.microsoft.com/office/powerpoint/2010/main" val="315358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D1992-C544-4055-BE78-E310ED5DF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7208F-7682-4C24-9AED-252FD7164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EF6B9-AB43-46C0-992F-D73D380FA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2EA9C-FD12-46CA-98AC-A56FE66E4244}" type="datetimeFigureOut">
              <a:rPr lang="en-US" smtClean="0"/>
              <a:t>2/27/2024</a:t>
            </a:fld>
            <a:endParaRPr lang="en-US"/>
          </a:p>
        </p:txBody>
      </p:sp>
      <p:sp>
        <p:nvSpPr>
          <p:cNvPr id="5" name="Footer Placeholder 4">
            <a:extLst>
              <a:ext uri="{FF2B5EF4-FFF2-40B4-BE49-F238E27FC236}">
                <a16:creationId xmlns:a16="http://schemas.microsoft.com/office/drawing/2014/main" id="{7980E257-4950-4137-848C-72BE6AD61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5865B-98C1-4A29-B31E-87001F856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81EE3-57F1-4CBF-A453-4BA2A6F292D9}" type="slidenum">
              <a:rPr lang="en-US" smtClean="0"/>
              <a:t>‹#›</a:t>
            </a:fld>
            <a:endParaRPr lang="en-US"/>
          </a:p>
        </p:txBody>
      </p:sp>
      <p:pic>
        <p:nvPicPr>
          <p:cNvPr id="7" name="Picture 6">
            <a:extLst>
              <a:ext uri="{FF2B5EF4-FFF2-40B4-BE49-F238E27FC236}">
                <a16:creationId xmlns:a16="http://schemas.microsoft.com/office/drawing/2014/main" id="{98B2332B-0BC3-4C60-AC18-DA21FA6DBA1E}"/>
              </a:ext>
            </a:extLst>
          </p:cNvPr>
          <p:cNvPicPr>
            <a:picLocks noChangeAspect="1"/>
          </p:cNvPicPr>
          <p:nvPr userDrawn="1"/>
        </p:nvPicPr>
        <p:blipFill>
          <a:blip r:embed="rId13"/>
          <a:stretch>
            <a:fillRect/>
          </a:stretch>
        </p:blipFill>
        <p:spPr>
          <a:xfrm>
            <a:off x="-1274088" y="-118872"/>
            <a:ext cx="4874184" cy="7719176"/>
          </a:xfrm>
          <a:prstGeom prst="rect">
            <a:avLst/>
          </a:prstGeom>
        </p:spPr>
      </p:pic>
    </p:spTree>
    <p:extLst>
      <p:ext uri="{BB962C8B-B14F-4D97-AF65-F5344CB8AC3E}">
        <p14:creationId xmlns:p14="http://schemas.microsoft.com/office/powerpoint/2010/main" val="151816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FE750-5AE2-4078-8B1A-014DD56AF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7FE14-6362-4787-803A-40A078B5F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66B9E-525D-465F-ACAD-4F4AB7222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E7FFE-EB34-4C8C-9EC2-CF0CA187B728}" type="datetimeFigureOut">
              <a:rPr lang="en-US" smtClean="0"/>
              <a:t>2/27/2024</a:t>
            </a:fld>
            <a:endParaRPr lang="en-US"/>
          </a:p>
        </p:txBody>
      </p:sp>
      <p:sp>
        <p:nvSpPr>
          <p:cNvPr id="5" name="Footer Placeholder 4">
            <a:extLst>
              <a:ext uri="{FF2B5EF4-FFF2-40B4-BE49-F238E27FC236}">
                <a16:creationId xmlns:a16="http://schemas.microsoft.com/office/drawing/2014/main" id="{F6B72669-C84E-4DFE-BDC1-B79229999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7C994-89DB-4C40-96A7-5D4852C55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36150-EC5E-4F32-9969-B8B1211936A1}" type="slidenum">
              <a:rPr lang="en-US" smtClean="0"/>
              <a:t>‹#›</a:t>
            </a:fld>
            <a:endParaRPr lang="en-US"/>
          </a:p>
        </p:txBody>
      </p:sp>
      <p:pic>
        <p:nvPicPr>
          <p:cNvPr id="7" name="Graphic 6">
            <a:extLst>
              <a:ext uri="{FF2B5EF4-FFF2-40B4-BE49-F238E27FC236}">
                <a16:creationId xmlns:a16="http://schemas.microsoft.com/office/drawing/2014/main" id="{2DEE2AA2-6A76-4B36-A805-D9AB828B792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302946" y="-68476"/>
            <a:ext cx="13509014" cy="7594690"/>
          </a:xfrm>
          <a:prstGeom prst="rect">
            <a:avLst/>
          </a:prstGeom>
        </p:spPr>
      </p:pic>
    </p:spTree>
    <p:extLst>
      <p:ext uri="{BB962C8B-B14F-4D97-AF65-F5344CB8AC3E}">
        <p14:creationId xmlns:p14="http://schemas.microsoft.com/office/powerpoint/2010/main" val="3994624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97FD1-D632-473A-A95F-AEF8094AA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90396-E1BA-4F16-A0A2-7AA4B16B30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51935-16A9-4BD5-A5E7-76D3313BD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03B0-61A3-4CA5-9903-7E226D8A2338}" type="datetimeFigureOut">
              <a:rPr lang="en-US" smtClean="0"/>
              <a:t>2/27/2024</a:t>
            </a:fld>
            <a:endParaRPr lang="en-US"/>
          </a:p>
        </p:txBody>
      </p:sp>
      <p:sp>
        <p:nvSpPr>
          <p:cNvPr id="5" name="Footer Placeholder 4">
            <a:extLst>
              <a:ext uri="{FF2B5EF4-FFF2-40B4-BE49-F238E27FC236}">
                <a16:creationId xmlns:a16="http://schemas.microsoft.com/office/drawing/2014/main" id="{7E7065B7-61D5-49F7-B9B6-E0F426DB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52E7EE-6E8F-4C8C-984B-BCC3F5225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BB291-1A6C-44F2-8238-FF164B63D352}" type="slidenum">
              <a:rPr lang="en-US" smtClean="0"/>
              <a:t>‹#›</a:t>
            </a:fld>
            <a:endParaRPr lang="en-US"/>
          </a:p>
        </p:txBody>
      </p:sp>
      <p:pic>
        <p:nvPicPr>
          <p:cNvPr id="7" name="Graphic 6">
            <a:extLst>
              <a:ext uri="{FF2B5EF4-FFF2-40B4-BE49-F238E27FC236}">
                <a16:creationId xmlns:a16="http://schemas.microsoft.com/office/drawing/2014/main" id="{861B0004-677C-49BE-91DB-08BDE3EB414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256867" y="5937812"/>
            <a:ext cx="12984631" cy="7299886"/>
          </a:xfrm>
          <a:prstGeom prst="rect">
            <a:avLst/>
          </a:prstGeom>
        </p:spPr>
      </p:pic>
      <p:pic>
        <p:nvPicPr>
          <p:cNvPr id="9" name="Picture 8">
            <a:extLst>
              <a:ext uri="{FF2B5EF4-FFF2-40B4-BE49-F238E27FC236}">
                <a16:creationId xmlns:a16="http://schemas.microsoft.com/office/drawing/2014/main" id="{D88226D5-D7D6-42B4-A1F8-7AE5FEABB117}"/>
              </a:ext>
            </a:extLst>
          </p:cNvPr>
          <p:cNvPicPr>
            <a:picLocks noChangeAspect="1"/>
          </p:cNvPicPr>
          <p:nvPr userDrawn="1"/>
        </p:nvPicPr>
        <p:blipFill>
          <a:blip r:embed="rId15"/>
          <a:stretch>
            <a:fillRect/>
          </a:stretch>
        </p:blipFill>
        <p:spPr>
          <a:xfrm>
            <a:off x="8978795" y="365039"/>
            <a:ext cx="2375005" cy="928745"/>
          </a:xfrm>
          <a:prstGeom prst="rect">
            <a:avLst/>
          </a:prstGeom>
        </p:spPr>
      </p:pic>
    </p:spTree>
    <p:extLst>
      <p:ext uri="{BB962C8B-B14F-4D97-AF65-F5344CB8AC3E}">
        <p14:creationId xmlns:p14="http://schemas.microsoft.com/office/powerpoint/2010/main" val="3904268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7580F-8629-4B56-80D3-2F21D35D6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2EE28-64F6-4208-ADBE-9B14B62BC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07570-ADE8-49C7-BEAE-CA56B1467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0B93C-5590-4D50-A5CA-7FA5B1087124}" type="datetimeFigureOut">
              <a:rPr lang="en-US" smtClean="0"/>
              <a:t>2/27/2024</a:t>
            </a:fld>
            <a:endParaRPr lang="en-US"/>
          </a:p>
        </p:txBody>
      </p:sp>
      <p:sp>
        <p:nvSpPr>
          <p:cNvPr id="5" name="Footer Placeholder 4">
            <a:extLst>
              <a:ext uri="{FF2B5EF4-FFF2-40B4-BE49-F238E27FC236}">
                <a16:creationId xmlns:a16="http://schemas.microsoft.com/office/drawing/2014/main" id="{CBB7ABAA-3E28-43F1-9A06-574541B7E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658B3-4570-4985-A578-625F9AD55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F6B-9D62-46DE-A475-F9849FDC6A14}" type="slidenum">
              <a:rPr lang="en-US" smtClean="0"/>
              <a:t>‹#›</a:t>
            </a:fld>
            <a:endParaRPr lang="en-US"/>
          </a:p>
        </p:txBody>
      </p:sp>
      <p:pic>
        <p:nvPicPr>
          <p:cNvPr id="8" name="Graphic 7">
            <a:extLst>
              <a:ext uri="{FF2B5EF4-FFF2-40B4-BE49-F238E27FC236}">
                <a16:creationId xmlns:a16="http://schemas.microsoft.com/office/drawing/2014/main" id="{1CC45A09-8071-4B27-9481-9E19DF518B5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446006" y="-1911633"/>
            <a:ext cx="6608748" cy="8857558"/>
          </a:xfrm>
          <a:prstGeom prst="rect">
            <a:avLst/>
          </a:prstGeom>
        </p:spPr>
      </p:pic>
      <p:pic>
        <p:nvPicPr>
          <p:cNvPr id="10" name="Picture 9">
            <a:extLst>
              <a:ext uri="{FF2B5EF4-FFF2-40B4-BE49-F238E27FC236}">
                <a16:creationId xmlns:a16="http://schemas.microsoft.com/office/drawing/2014/main" id="{F764F215-AEAE-4E3B-B93C-50CCD8EE234F}"/>
              </a:ext>
            </a:extLst>
          </p:cNvPr>
          <p:cNvPicPr>
            <a:picLocks noChangeAspect="1"/>
          </p:cNvPicPr>
          <p:nvPr userDrawn="1"/>
        </p:nvPicPr>
        <p:blipFill>
          <a:blip r:embed="rId15"/>
          <a:stretch>
            <a:fillRect/>
          </a:stretch>
        </p:blipFill>
        <p:spPr>
          <a:xfrm>
            <a:off x="838200" y="387264"/>
            <a:ext cx="2375005" cy="928745"/>
          </a:xfrm>
          <a:prstGeom prst="rect">
            <a:avLst/>
          </a:prstGeom>
        </p:spPr>
      </p:pic>
    </p:spTree>
    <p:extLst>
      <p:ext uri="{BB962C8B-B14F-4D97-AF65-F5344CB8AC3E}">
        <p14:creationId xmlns:p14="http://schemas.microsoft.com/office/powerpoint/2010/main" val="32761613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16111-4111-4F3B-940B-53D2B0554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91399-D498-4030-9F9D-024A5AC46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779B9-29C3-4B74-BD1A-0F464C5B3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FE40E-979D-437D-8C90-8605A7DCD485}" type="datetimeFigureOut">
              <a:rPr lang="en-US" smtClean="0"/>
              <a:t>2/27/2024</a:t>
            </a:fld>
            <a:endParaRPr lang="en-US"/>
          </a:p>
        </p:txBody>
      </p:sp>
      <p:sp>
        <p:nvSpPr>
          <p:cNvPr id="5" name="Footer Placeholder 4">
            <a:extLst>
              <a:ext uri="{FF2B5EF4-FFF2-40B4-BE49-F238E27FC236}">
                <a16:creationId xmlns:a16="http://schemas.microsoft.com/office/drawing/2014/main" id="{26EB0DEF-7C2D-4727-A208-88DA35525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5D84FD-C12E-4A22-A44E-629BE6CFD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7A4E2-1A97-4C45-8090-9CBAE913FF63}" type="slidenum">
              <a:rPr lang="en-US" smtClean="0"/>
              <a:t>‹#›</a:t>
            </a:fld>
            <a:endParaRPr lang="en-US"/>
          </a:p>
        </p:txBody>
      </p:sp>
    </p:spTree>
    <p:extLst>
      <p:ext uri="{BB962C8B-B14F-4D97-AF65-F5344CB8AC3E}">
        <p14:creationId xmlns:p14="http://schemas.microsoft.com/office/powerpoint/2010/main" val="37300333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anet.org/education/credentialing/what-is-the-clm-program"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hyperlink" Target="https://www.alanet.org/events/2023-events/annual-conference/hom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alanet.org/education/online-learning/web-based-courses" TargetMode="External"/><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hyperlink" Target="https://www.alanet.org/legal-management"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alanet.org/resources/research/2021-compensation-and-benefits-survey"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hyperlink" Target="mailto:compsurvey@alanet.org"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F_F606E41B.xml"/><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anet.org/about-membership/about-ala/volunteer-leadership-rosters/committees/chapter-resource-team"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hyperlink" Target="https://www.alanet.org/about-membership/chapters/chapter-leader-resources/just-the-fac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s://ala.logoshop.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image" Target="../media/image30.png"/><Relationship Id="rId7" Type="http://schemas.openxmlformats.org/officeDocument/2006/relationships/hyperlink" Target="https://www.instagram.com/ala_buzz/"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33.png"/><Relationship Id="rId11" Type="http://schemas.openxmlformats.org/officeDocument/2006/relationships/hyperlink" Target="https://www.linkedin.com/company/alabuzz/mycompany/verification/?viewAsMember=true" TargetMode="External"/><Relationship Id="rId5" Type="http://schemas.openxmlformats.org/officeDocument/2006/relationships/image" Target="../media/image32.png"/><Relationship Id="rId10" Type="http://schemas.openxmlformats.org/officeDocument/2006/relationships/hyperlink" Target="NULL" TargetMode="External"/><Relationship Id="rId4" Type="http://schemas.openxmlformats.org/officeDocument/2006/relationships/image" Target="../media/image31.png"/><Relationship Id="rId9" Type="http://schemas.openxmlformats.org/officeDocument/2006/relationships/hyperlink" Target="https://www.facebook.com/AssociationLegalAdmi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www.alanet.org/about-membership/marketing-opportunities" TargetMode="Externa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hyperlink" Target="https://solution-series.alanet.org/" TargetMode="External"/><Relationship Id="rId5" Type="http://schemas.openxmlformats.org/officeDocument/2006/relationships/hyperlink" Target="http://legalmarketplace.alanet.org/" TargetMode="External"/><Relationship Id="rId4" Type="http://schemas.openxmlformats.org/officeDocument/2006/relationships/hyperlink" Target="NUL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lanet.org/resources/publications/podcasts" TargetMode="External"/><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s://www.alanet.org/networking/virtual-member-meetups"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27BD36-93E2-4A8A-85B3-4DA82F7E6F0C}"/>
              </a:ext>
            </a:extLst>
          </p:cNvPr>
          <p:cNvSpPr>
            <a:spLocks noGrp="1"/>
          </p:cNvSpPr>
          <p:nvPr>
            <p:ph type="ctrTitle"/>
          </p:nvPr>
        </p:nvSpPr>
        <p:spPr>
          <a:xfrm>
            <a:off x="1232392" y="2981354"/>
            <a:ext cx="6297637" cy="2387600"/>
          </a:xfrm>
        </p:spPr>
        <p:txBody>
          <a:bodyPr>
            <a:normAutofit fontScale="90000"/>
          </a:bodyPr>
          <a:lstStyle/>
          <a:p>
            <a:r>
              <a:rPr lang="en-US" b="1" dirty="0"/>
              <a:t>ALA Strategic Direction and Member Benefits </a:t>
            </a:r>
            <a:br>
              <a:rPr lang="en-US" b="1" dirty="0"/>
            </a:br>
            <a:r>
              <a:rPr lang="en-US" sz="3100" b="1" dirty="0"/>
              <a:t>2024</a:t>
            </a:r>
          </a:p>
        </p:txBody>
      </p:sp>
    </p:spTree>
    <p:extLst>
      <p:ext uri="{BB962C8B-B14F-4D97-AF65-F5344CB8AC3E}">
        <p14:creationId xmlns:p14="http://schemas.microsoft.com/office/powerpoint/2010/main" val="50305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1523959" y="354081"/>
            <a:ext cx="4350744" cy="1325563"/>
          </a:xfrm>
        </p:spPr>
        <p:txBody>
          <a:bodyPr/>
          <a:lstStyle/>
          <a:p>
            <a:r>
              <a:rPr lang="en-US" b="1" dirty="0"/>
              <a:t>CLM</a:t>
            </a:r>
            <a:r>
              <a:rPr lang="en-US" dirty="0">
                <a:ea typeface="+mj-lt"/>
                <a:cs typeface="+mj-lt"/>
              </a:rPr>
              <a:t>®</a:t>
            </a:r>
            <a:r>
              <a:rPr lang="en-US" b="1" dirty="0"/>
              <a:t> Program</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633007" y="1679644"/>
            <a:ext cx="6935581" cy="4494326"/>
          </a:xfrm>
        </p:spPr>
        <p:txBody>
          <a:bodyPr vert="horz" lIns="91440" tIns="45720" rIns="91440" bIns="45720" rtlCol="0" anchor="t">
            <a:normAutofit/>
          </a:bodyPr>
          <a:lstStyle/>
          <a:p>
            <a:pPr marL="0" indent="0">
              <a:buNone/>
            </a:pPr>
            <a:r>
              <a:rPr lang="en-US" dirty="0"/>
              <a:t>2024 Application Deadlines</a:t>
            </a:r>
          </a:p>
          <a:p>
            <a:pPr marL="0" indent="0">
              <a:buNone/>
            </a:pPr>
            <a:endParaRPr lang="en-US" sz="500" dirty="0"/>
          </a:p>
          <a:p>
            <a:pPr lvl="1"/>
            <a:r>
              <a:rPr lang="en-US" dirty="0"/>
              <a:t>March 7 (Test Dates: May 6–31)</a:t>
            </a:r>
          </a:p>
          <a:p>
            <a:pPr lvl="1"/>
            <a:r>
              <a:rPr lang="en-US" dirty="0">
                <a:cs typeface="Calibri"/>
              </a:rPr>
              <a:t>September 5 (Test Dates: November 4–30)</a:t>
            </a:r>
          </a:p>
          <a:p>
            <a:pPr marL="6350" lvl="1" indent="0">
              <a:buNone/>
            </a:pPr>
            <a:endParaRPr lang="en-US" sz="500" dirty="0">
              <a:cs typeface="Calibri"/>
            </a:endParaRPr>
          </a:p>
          <a:p>
            <a:pPr marL="6350" lvl="1" indent="0">
              <a:buNone/>
            </a:pPr>
            <a:r>
              <a:rPr lang="en-US" dirty="0">
                <a:cs typeface="Calibri"/>
              </a:rPr>
              <a:t>Find more information at </a:t>
            </a:r>
            <a:r>
              <a:rPr lang="en-US" i="1" dirty="0">
                <a:cs typeface="Calibri"/>
                <a:hlinkClick r:id="rId3"/>
              </a:rPr>
              <a:t>alanet.org/clm</a:t>
            </a:r>
            <a:r>
              <a:rPr lang="en-US" dirty="0">
                <a:cs typeface="Calibri"/>
              </a:rPr>
              <a:t>.  </a:t>
            </a:r>
          </a:p>
          <a:p>
            <a:pPr marL="0" indent="0">
              <a:buNone/>
            </a:pPr>
            <a:endParaRPr lang="en-US" dirty="0"/>
          </a:p>
          <a:p>
            <a:pPr marL="0" indent="0">
              <a:buNone/>
            </a:pPr>
            <a:r>
              <a:rPr lang="en-US" dirty="0"/>
              <a:t>Resources for Study</a:t>
            </a:r>
            <a:endParaRPr lang="en-US" dirty="0">
              <a:cs typeface="Calibri"/>
            </a:endParaRPr>
          </a:p>
          <a:p>
            <a:pPr lvl="1"/>
            <a:r>
              <a:rPr lang="en-US" dirty="0">
                <a:ea typeface="+mn-lt"/>
                <a:cs typeface="+mn-lt"/>
              </a:rPr>
              <a:t>Webinar Bundle</a:t>
            </a:r>
          </a:p>
          <a:p>
            <a:pPr lvl="1"/>
            <a:r>
              <a:rPr lang="en-US" dirty="0">
                <a:ea typeface="+mn-lt"/>
                <a:cs typeface="+mn-lt"/>
              </a:rPr>
              <a:t>CLM Study Guide</a:t>
            </a:r>
          </a:p>
          <a:p>
            <a:pPr lvl="1"/>
            <a:r>
              <a:rPr lang="en-US" dirty="0">
                <a:ea typeface="+mn-lt"/>
                <a:cs typeface="+mn-lt"/>
              </a:rPr>
              <a:t>Chapter Study Groups</a:t>
            </a:r>
          </a:p>
          <a:p>
            <a:pPr lvl="1"/>
            <a:endParaRPr lang="en-US" dirty="0">
              <a:highlight>
                <a:srgbClr val="FFFF00"/>
              </a:highlight>
              <a:cs typeface="Calibri" panose="020F0502020204030204"/>
            </a:endParaRPr>
          </a:p>
          <a:p>
            <a:pPr lvl="2"/>
            <a:endParaRPr lang="en-US" dirty="0">
              <a:highlight>
                <a:srgbClr val="FFFF00"/>
              </a:highlight>
              <a:cs typeface="Calibri" panose="020F0502020204030204"/>
            </a:endParaRPr>
          </a:p>
          <a:p>
            <a:pPr marL="914400" lvl="2" indent="0">
              <a:buNone/>
            </a:pPr>
            <a:endParaRPr lang="en-US" dirty="0">
              <a:cs typeface="Calibri" panose="020F0502020204030204"/>
            </a:endParaRPr>
          </a:p>
        </p:txBody>
      </p:sp>
      <p:pic>
        <p:nvPicPr>
          <p:cNvPr id="4" name="Graphic 3">
            <a:extLst>
              <a:ext uri="{FF2B5EF4-FFF2-40B4-BE49-F238E27FC236}">
                <a16:creationId xmlns:a16="http://schemas.microsoft.com/office/drawing/2014/main" id="{0277BD8D-399F-4489-8EB3-5170A646CA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062" y="499302"/>
            <a:ext cx="890952" cy="890952"/>
          </a:xfrm>
          <a:prstGeom prst="rect">
            <a:avLst/>
          </a:prstGeom>
        </p:spPr>
      </p:pic>
      <p:pic>
        <p:nvPicPr>
          <p:cNvPr id="7" name="Picture 7" descr="Graphical user interface&#10;&#10;Description automatically generated">
            <a:extLst>
              <a:ext uri="{FF2B5EF4-FFF2-40B4-BE49-F238E27FC236}">
                <a16:creationId xmlns:a16="http://schemas.microsoft.com/office/drawing/2014/main" id="{651735B2-8B0F-4BF3-BE60-B0F7D0107AC1}"/>
              </a:ext>
            </a:extLst>
          </p:cNvPr>
          <p:cNvPicPr>
            <a:picLocks noChangeAspect="1"/>
          </p:cNvPicPr>
          <p:nvPr/>
        </p:nvPicPr>
        <p:blipFill>
          <a:blip r:embed="rId6"/>
          <a:stretch>
            <a:fillRect/>
          </a:stretch>
        </p:blipFill>
        <p:spPr>
          <a:xfrm>
            <a:off x="7226062" y="1462276"/>
            <a:ext cx="4525991" cy="3401485"/>
          </a:xfrm>
          <a:prstGeom prst="rect">
            <a:avLst/>
          </a:prstGeom>
        </p:spPr>
      </p:pic>
    </p:spTree>
    <p:extLst>
      <p:ext uri="{BB962C8B-B14F-4D97-AF65-F5344CB8AC3E}">
        <p14:creationId xmlns:p14="http://schemas.microsoft.com/office/powerpoint/2010/main" val="33406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p:txBody>
          <a:bodyPr/>
          <a:lstStyle/>
          <a:p>
            <a:r>
              <a:rPr lang="en-US" b="1" dirty="0"/>
              <a:t>    CLM</a:t>
            </a:r>
            <a:r>
              <a:rPr lang="en-US" dirty="0">
                <a:ea typeface="+mj-lt"/>
                <a:cs typeface="+mj-lt"/>
              </a:rPr>
              <a:t>®</a:t>
            </a:r>
            <a:r>
              <a:rPr lang="en-US" b="1" dirty="0"/>
              <a:t> Program</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p:txBody>
          <a:bodyPr vert="horz" lIns="91440" tIns="45720" rIns="91440" bIns="45720" rtlCol="0" anchor="t">
            <a:normAutofit/>
          </a:bodyPr>
          <a:lstStyle/>
          <a:p>
            <a:pPr lvl="1"/>
            <a:endParaRPr lang="en-US" dirty="0">
              <a:highlight>
                <a:srgbClr val="FFFF00"/>
              </a:highlight>
              <a:cs typeface="Calibri" panose="020F0502020204030204"/>
            </a:endParaRPr>
          </a:p>
          <a:p>
            <a:pPr lvl="2"/>
            <a:endParaRPr lang="en-US" dirty="0">
              <a:highlight>
                <a:srgbClr val="FFFF00"/>
              </a:highlight>
              <a:cs typeface="Calibri" panose="020F0502020204030204"/>
            </a:endParaRPr>
          </a:p>
          <a:p>
            <a:pPr marL="914400" lvl="2" indent="0">
              <a:buNone/>
            </a:pPr>
            <a:endParaRPr lang="en-US" dirty="0">
              <a:cs typeface="Calibri" panose="020F0502020204030204"/>
            </a:endParaRPr>
          </a:p>
        </p:txBody>
      </p:sp>
      <p:pic>
        <p:nvPicPr>
          <p:cNvPr id="4" name="Graphic 3">
            <a:extLst>
              <a:ext uri="{FF2B5EF4-FFF2-40B4-BE49-F238E27FC236}">
                <a16:creationId xmlns:a16="http://schemas.microsoft.com/office/drawing/2014/main" id="{0277BD8D-399F-4489-8EB3-5170A646CA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062" y="499302"/>
            <a:ext cx="890952" cy="890952"/>
          </a:xfrm>
          <a:prstGeom prst="rect">
            <a:avLst/>
          </a:prstGeom>
        </p:spPr>
      </p:pic>
      <p:sp>
        <p:nvSpPr>
          <p:cNvPr id="2" name="TextBox 1">
            <a:extLst>
              <a:ext uri="{FF2B5EF4-FFF2-40B4-BE49-F238E27FC236}">
                <a16:creationId xmlns:a16="http://schemas.microsoft.com/office/drawing/2014/main" id="{093BE4D1-9BEE-3B18-36BD-9E46F361957D}"/>
              </a:ext>
            </a:extLst>
          </p:cNvPr>
          <p:cNvSpPr txBox="1"/>
          <p:nvPr/>
        </p:nvSpPr>
        <p:spPr>
          <a:xfrm>
            <a:off x="838200" y="1953491"/>
            <a:ext cx="9479973" cy="4431983"/>
          </a:xfrm>
          <a:prstGeom prst="rect">
            <a:avLst/>
          </a:prstGeom>
          <a:noFill/>
        </p:spPr>
        <p:txBody>
          <a:bodyPr wrap="square" rtlCol="0">
            <a:spAutoFit/>
          </a:bodyPr>
          <a:lstStyle/>
          <a:p>
            <a:r>
              <a:rPr lang="en-US" sz="2400" dirty="0">
                <a:solidFill>
                  <a:srgbClr val="000000"/>
                </a:solidFill>
                <a:effectLst/>
                <a:latin typeface="Calibri" panose="020F0502020204030204" pitchFamily="34" charset="0"/>
                <a:ea typeface="Times New Roman" panose="02020603050405020304" pitchFamily="18" charset="0"/>
              </a:rPr>
              <a:t>The CLM credential demonstrates to your firm that you’ve mastered the </a:t>
            </a:r>
            <a:r>
              <a:rPr lang="en-US" sz="2400" b="1" dirty="0">
                <a:solidFill>
                  <a:srgbClr val="000000"/>
                </a:solidFill>
                <a:effectLst/>
                <a:latin typeface="Calibri" panose="020F0502020204030204" pitchFamily="34" charset="0"/>
                <a:ea typeface="Times New Roman" panose="02020603050405020304" pitchFamily="18" charset="0"/>
              </a:rPr>
              <a:t>knowledge, skills and abilities</a:t>
            </a:r>
            <a:r>
              <a:rPr lang="en-US" sz="2400" dirty="0">
                <a:solidFill>
                  <a:srgbClr val="000000"/>
                </a:solidFill>
                <a:effectLst/>
                <a:latin typeface="Calibri" panose="020F0502020204030204" pitchFamily="34" charset="0"/>
                <a:ea typeface="Times New Roman" panose="02020603050405020304" pitchFamily="18" charset="0"/>
              </a:rPr>
              <a:t> to operate at a high level of expertise in the field of legal management.</a:t>
            </a:r>
          </a:p>
          <a:p>
            <a:endParaRPr lang="en-US" sz="2400" dirty="0">
              <a:solidFill>
                <a:srgbClr val="000000"/>
              </a:solidFill>
              <a:latin typeface="Calibri" panose="020F0502020204030204" pitchFamily="34" charset="0"/>
              <a:ea typeface="Times New Roman" panose="02020603050405020304" pitchFamily="18" charset="0"/>
            </a:endParaRPr>
          </a:p>
          <a:p>
            <a:pPr algn="l"/>
            <a:r>
              <a:rPr lang="en-US" sz="2400" b="0" i="0" dirty="0">
                <a:effectLst/>
                <a:latin typeface="linotype-vectora"/>
              </a:rPr>
              <a:t>Earning the CLM can also be away to brush up on core competencies in an ever-changing field. It is one way to show your command of law firm administration and demonstrates that you can relieve the burden of administrative tasks to help attorneys realign their practices toward improving client service.</a:t>
            </a:r>
          </a:p>
          <a:p>
            <a:br>
              <a:rPr lang="en-US" sz="2400" dirty="0"/>
            </a:b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834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288586" y="1091588"/>
            <a:ext cx="8010378" cy="1325563"/>
          </a:xfrm>
        </p:spPr>
        <p:txBody>
          <a:bodyPr>
            <a:normAutofit/>
          </a:bodyPr>
          <a:lstStyle/>
          <a:p>
            <a:r>
              <a:rPr lang="en-US" b="1">
                <a:latin typeface="+mn-lt"/>
              </a:rPr>
              <a:t>2024 Annual Conference &amp; Expo</a:t>
            </a:r>
            <a:br>
              <a:rPr lang="en-US" sz="4000" b="1"/>
            </a:br>
            <a:r>
              <a:rPr lang="en-US" sz="4000" b="1">
                <a:solidFill>
                  <a:srgbClr val="F6860A"/>
                </a:solidFill>
              </a:rPr>
              <a:t>	</a:t>
            </a:r>
          </a:p>
        </p:txBody>
      </p:sp>
      <p:sp>
        <p:nvSpPr>
          <p:cNvPr id="4" name="Title 3">
            <a:extLst>
              <a:ext uri="{FF2B5EF4-FFF2-40B4-BE49-F238E27FC236}">
                <a16:creationId xmlns:a16="http://schemas.microsoft.com/office/drawing/2014/main" id="{0E40CF43-FD62-4C83-AA0F-45FBEFE15695}"/>
              </a:ext>
            </a:extLst>
          </p:cNvPr>
          <p:cNvSpPr txBox="1">
            <a:spLocks/>
          </p:cNvSpPr>
          <p:nvPr/>
        </p:nvSpPr>
        <p:spPr>
          <a:xfrm>
            <a:off x="838200" y="1162755"/>
            <a:ext cx="7899400" cy="9026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a:solidFill>
                <a:srgbClr val="FF0000"/>
              </a:solidFill>
            </a:endParaRPr>
          </a:p>
        </p:txBody>
      </p:sp>
      <p:sp>
        <p:nvSpPr>
          <p:cNvPr id="2" name="TextBox 1">
            <a:extLst>
              <a:ext uri="{FF2B5EF4-FFF2-40B4-BE49-F238E27FC236}">
                <a16:creationId xmlns:a16="http://schemas.microsoft.com/office/drawing/2014/main" id="{17693F04-1F9A-4F2F-BF9F-1E08703B1B62}"/>
              </a:ext>
            </a:extLst>
          </p:cNvPr>
          <p:cNvSpPr txBox="1"/>
          <p:nvPr/>
        </p:nvSpPr>
        <p:spPr>
          <a:xfrm>
            <a:off x="8417547" y="3979227"/>
            <a:ext cx="3573134" cy="1292662"/>
          </a:xfrm>
          <a:prstGeom prst="rect">
            <a:avLst/>
          </a:prstGeom>
          <a:noFill/>
        </p:spPr>
        <p:txBody>
          <a:bodyPr wrap="square" lIns="91440" tIns="45720" rIns="91440" bIns="45720" rtlCol="0" anchor="t">
            <a:spAutoFit/>
          </a:bodyPr>
          <a:lstStyle/>
          <a:p>
            <a:r>
              <a:rPr lang="en-US" sz="2600"/>
              <a:t>Find all the details at </a:t>
            </a:r>
            <a:r>
              <a:rPr lang="en-US" sz="2600" i="1">
                <a:solidFill>
                  <a:srgbClr val="BC4A26"/>
                </a:solidFill>
                <a:hlinkClick r:id="rId3">
                  <a:extLst>
                    <a:ext uri="{A12FA001-AC4F-418D-AE19-62706E023703}">
                      <ahyp:hlinkClr xmlns:ahyp="http://schemas.microsoft.com/office/drawing/2018/hyperlinkcolor" val="tx"/>
                    </a:ext>
                  </a:extLst>
                </a:hlinkClick>
              </a:rPr>
              <a:t>ALAannualconf.org</a:t>
            </a:r>
            <a:r>
              <a:rPr lang="en-US" sz="2600"/>
              <a:t>.</a:t>
            </a:r>
          </a:p>
          <a:p>
            <a:r>
              <a:rPr lang="en-US" sz="2600" b="1">
                <a:cs typeface="Calibri"/>
              </a:rPr>
              <a:t>#ALAConf24</a:t>
            </a:r>
          </a:p>
        </p:txBody>
      </p:sp>
      <p:pic>
        <p:nvPicPr>
          <p:cNvPr id="3" name="Picture 5" descr="Graphical user interface, website&#10;&#10;Description automatically generated">
            <a:extLst>
              <a:ext uri="{FF2B5EF4-FFF2-40B4-BE49-F238E27FC236}">
                <a16:creationId xmlns:a16="http://schemas.microsoft.com/office/drawing/2014/main" id="{C1228895-2168-4F8B-9AF7-218615C4FDC1}"/>
              </a:ext>
            </a:extLst>
          </p:cNvPr>
          <p:cNvPicPr>
            <a:picLocks noChangeAspect="1"/>
          </p:cNvPicPr>
          <p:nvPr/>
        </p:nvPicPr>
        <p:blipFill>
          <a:blip r:embed="rId4"/>
          <a:srcRect/>
          <a:stretch/>
        </p:blipFill>
        <p:spPr>
          <a:xfrm>
            <a:off x="719316" y="2681813"/>
            <a:ext cx="7029632" cy="3248412"/>
          </a:xfrm>
          <a:prstGeom prst="rect">
            <a:avLst/>
          </a:prstGeom>
        </p:spPr>
      </p:pic>
    </p:spTree>
    <p:extLst>
      <p:ext uri="{BB962C8B-B14F-4D97-AF65-F5344CB8AC3E}">
        <p14:creationId xmlns:p14="http://schemas.microsoft.com/office/powerpoint/2010/main" val="348792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838201" y="365125"/>
            <a:ext cx="8010378" cy="1325563"/>
          </a:xfrm>
        </p:spPr>
        <p:txBody>
          <a:bodyPr/>
          <a:lstStyle/>
          <a:p>
            <a:r>
              <a:rPr lang="en-US" b="1" dirty="0"/>
              <a:t>Online Education</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1001486" y="4295768"/>
            <a:ext cx="8104088" cy="1551157"/>
          </a:xfrm>
        </p:spPr>
        <p:txBody>
          <a:bodyPr vert="horz" lIns="91440" tIns="45720" rIns="91440" bIns="45720" rtlCol="0" anchor="t">
            <a:normAutofit/>
          </a:bodyPr>
          <a:lstStyle/>
          <a:p>
            <a:pPr marL="0" indent="0">
              <a:buNone/>
            </a:pPr>
            <a:r>
              <a:rPr lang="en-US" b="1" dirty="0"/>
              <a:t>Mental Health First Aid Certification Program:</a:t>
            </a:r>
          </a:p>
          <a:p>
            <a:pPr marL="0" indent="0">
              <a:buNone/>
            </a:pPr>
            <a:r>
              <a:rPr lang="en-US" dirty="0"/>
              <a:t>Fridays: April 12, April 19, April 26, May 3, May 10</a:t>
            </a:r>
          </a:p>
          <a:p>
            <a:pPr marL="0" indent="0">
              <a:buNone/>
            </a:pPr>
            <a:endParaRPr lang="en-US" dirty="0"/>
          </a:p>
          <a:p>
            <a:pPr marL="0" indent="0">
              <a:buNone/>
            </a:pPr>
            <a:endParaRPr lang="en-US" sz="2000" b="1" dirty="0">
              <a:cs typeface="Calibri"/>
            </a:endParaRPr>
          </a:p>
        </p:txBody>
      </p:sp>
      <p:pic>
        <p:nvPicPr>
          <p:cNvPr id="2" name="Picture 3" descr="A picture containing text, person, electronics&#10;&#10;Description automatically generated">
            <a:extLst>
              <a:ext uri="{FF2B5EF4-FFF2-40B4-BE49-F238E27FC236}">
                <a16:creationId xmlns:a16="http://schemas.microsoft.com/office/drawing/2014/main" id="{74BEF9ED-BF38-4C83-9E6C-9269173A8B38}"/>
              </a:ext>
            </a:extLst>
          </p:cNvPr>
          <p:cNvPicPr>
            <a:picLocks noChangeAspect="1"/>
          </p:cNvPicPr>
          <p:nvPr/>
        </p:nvPicPr>
        <p:blipFill>
          <a:blip r:embed="rId3"/>
          <a:stretch>
            <a:fillRect/>
          </a:stretch>
        </p:blipFill>
        <p:spPr>
          <a:xfrm>
            <a:off x="1001486" y="1552568"/>
            <a:ext cx="9030748" cy="2743200"/>
          </a:xfrm>
          <a:prstGeom prst="rect">
            <a:avLst/>
          </a:prstGeom>
        </p:spPr>
      </p:pic>
    </p:spTree>
    <p:extLst>
      <p:ext uri="{BB962C8B-B14F-4D97-AF65-F5344CB8AC3E}">
        <p14:creationId xmlns:p14="http://schemas.microsoft.com/office/powerpoint/2010/main" val="27360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C081-DEF4-47F3-A958-34441882D4EB}"/>
              </a:ext>
            </a:extLst>
          </p:cNvPr>
          <p:cNvSpPr>
            <a:spLocks noGrp="1"/>
          </p:cNvSpPr>
          <p:nvPr>
            <p:ph type="title"/>
          </p:nvPr>
        </p:nvSpPr>
        <p:spPr>
          <a:xfrm>
            <a:off x="6096714" y="-276315"/>
            <a:ext cx="6098818" cy="1238374"/>
          </a:xfrm>
        </p:spPr>
        <p:txBody>
          <a:bodyPr>
            <a:normAutofit/>
          </a:bodyPr>
          <a:lstStyle/>
          <a:p>
            <a:r>
              <a:rPr lang="en-US" sz="4400" b="1">
                <a:latin typeface="+mn-lt"/>
              </a:rPr>
              <a:t>Online Education</a:t>
            </a:r>
            <a:endParaRPr lang="en-US" sz="5400" b="1"/>
          </a:p>
        </p:txBody>
      </p:sp>
      <p:sp>
        <p:nvSpPr>
          <p:cNvPr id="5" name="Text Placeholder 4">
            <a:extLst>
              <a:ext uri="{FF2B5EF4-FFF2-40B4-BE49-F238E27FC236}">
                <a16:creationId xmlns:a16="http://schemas.microsoft.com/office/drawing/2014/main" id="{D17CDBFC-098A-4AB8-9EFC-36DCE9C4ADC0}"/>
              </a:ext>
            </a:extLst>
          </p:cNvPr>
          <p:cNvSpPr>
            <a:spLocks noGrp="1"/>
          </p:cNvSpPr>
          <p:nvPr>
            <p:ph type="body" idx="1"/>
          </p:nvPr>
        </p:nvSpPr>
        <p:spPr>
          <a:xfrm>
            <a:off x="578932" y="1439107"/>
            <a:ext cx="10413488" cy="5170607"/>
          </a:xfrm>
        </p:spPr>
        <p:txBody>
          <a:bodyPr vert="horz" lIns="91440" tIns="45720" rIns="91440" bIns="45720" rtlCol="0" anchor="t">
            <a:noAutofit/>
          </a:bodyPr>
          <a:lstStyle/>
          <a:p>
            <a:r>
              <a:rPr lang="en-US" sz="3200" b="1" dirty="0">
                <a:solidFill>
                  <a:schemeClr val="tx1"/>
                </a:solidFill>
              </a:rPr>
              <a:t>Web-Based Courses </a:t>
            </a:r>
            <a:endParaRPr lang="en-US" sz="3200" b="1" dirty="0">
              <a:solidFill>
                <a:schemeClr val="tx1"/>
              </a:solidFill>
              <a:cs typeface="Calibri"/>
            </a:endParaRPr>
          </a:p>
          <a:p>
            <a:r>
              <a:rPr lang="en-US" i="1" dirty="0">
                <a:solidFill>
                  <a:schemeClr val="tx1"/>
                </a:solidFill>
              </a:rPr>
              <a:t>Six-week instructor-led online courses </a:t>
            </a:r>
            <a:endParaRPr lang="en-US" i="1" dirty="0">
              <a:solidFill>
                <a:schemeClr val="tx1"/>
              </a:solidFill>
              <a:cs typeface="Calibri"/>
            </a:endParaRPr>
          </a:p>
          <a:p>
            <a:r>
              <a:rPr lang="en-US" dirty="0">
                <a:solidFill>
                  <a:schemeClr val="tx1"/>
                </a:solidFill>
                <a:ea typeface="+mn-lt"/>
                <a:cs typeface="+mn-lt"/>
              </a:rPr>
              <a:t>Completing HR 1 and HR 2 or FM 1 and FM 2 provides the option to earn a Legal Management Specialist Certificate.</a:t>
            </a:r>
          </a:p>
          <a:p>
            <a:endParaRPr lang="en-US" dirty="0">
              <a:solidFill>
                <a:schemeClr val="tx1"/>
              </a:solidFill>
              <a:ea typeface="+mn-lt"/>
              <a:cs typeface="+mn-lt"/>
            </a:endParaRPr>
          </a:p>
          <a:p>
            <a:r>
              <a:rPr lang="en-US" dirty="0">
                <a:solidFill>
                  <a:schemeClr val="tx1"/>
                </a:solidFill>
                <a:ea typeface="+mn-lt"/>
                <a:cs typeface="+mn-lt"/>
              </a:rPr>
              <a:t>Visit </a:t>
            </a:r>
            <a:r>
              <a:rPr lang="en-US" i="1" dirty="0">
                <a:solidFill>
                  <a:schemeClr val="tx1"/>
                </a:solidFill>
                <a:ea typeface="+mn-lt"/>
                <a:cs typeface="+mn-lt"/>
                <a:hlinkClick r:id="rId3"/>
              </a:rPr>
              <a:t>alanet.org/education/online-learning/web-based-courses</a:t>
            </a:r>
            <a:r>
              <a:rPr lang="en-US" i="1" dirty="0">
                <a:solidFill>
                  <a:schemeClr val="tx1"/>
                </a:solidFill>
                <a:ea typeface="+mn-lt"/>
                <a:cs typeface="+mn-lt"/>
              </a:rPr>
              <a:t> </a:t>
            </a:r>
            <a:r>
              <a:rPr lang="en-US" dirty="0">
                <a:solidFill>
                  <a:schemeClr val="tx1"/>
                </a:solidFill>
                <a:ea typeface="+mn-lt"/>
                <a:cs typeface="+mn-lt"/>
              </a:rPr>
              <a:t>for more information and session dates!</a:t>
            </a:r>
            <a:br>
              <a:rPr lang="en-US" dirty="0">
                <a:solidFill>
                  <a:schemeClr val="tx1"/>
                </a:solidFill>
                <a:ea typeface="+mn-lt"/>
                <a:cs typeface="+mn-lt"/>
              </a:rPr>
            </a:br>
            <a:endParaRPr lang="en-US" dirty="0">
              <a:solidFill>
                <a:schemeClr val="tx1"/>
              </a:solidFill>
              <a:ea typeface="+mn-lt"/>
              <a:cs typeface="+mn-lt"/>
            </a:endParaRPr>
          </a:p>
          <a:p>
            <a:pPr marL="457200" algn="ctr">
              <a:buFont typeface="Arial" panose="020B0604020202020204" pitchFamily="34" charset="0"/>
              <a:buChar char="•"/>
            </a:pPr>
            <a:endParaRPr lang="en-US" sz="800" b="1" dirty="0">
              <a:solidFill>
                <a:schemeClr val="tx1"/>
              </a:solidFill>
              <a:ea typeface="+mn-lt"/>
              <a:cs typeface="+mn-lt"/>
            </a:endParaRPr>
          </a:p>
        </p:txBody>
      </p:sp>
      <p:pic>
        <p:nvPicPr>
          <p:cNvPr id="6" name="Graphic 5">
            <a:extLst>
              <a:ext uri="{FF2B5EF4-FFF2-40B4-BE49-F238E27FC236}">
                <a16:creationId xmlns:a16="http://schemas.microsoft.com/office/drawing/2014/main" id="{033E5872-2BA7-4AE5-945D-F099F5AED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8847" y="3264485"/>
            <a:ext cx="759926" cy="759926"/>
          </a:xfrm>
          <a:prstGeom prst="rect">
            <a:avLst/>
          </a:prstGeom>
        </p:spPr>
      </p:pic>
      <p:pic>
        <p:nvPicPr>
          <p:cNvPr id="7" name="Graphic 6">
            <a:extLst>
              <a:ext uri="{FF2B5EF4-FFF2-40B4-BE49-F238E27FC236}">
                <a16:creationId xmlns:a16="http://schemas.microsoft.com/office/drawing/2014/main" id="{51AEDBD8-8ABC-4A36-8026-1689548A30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2420" y="4316465"/>
            <a:ext cx="1046353" cy="1046353"/>
          </a:xfrm>
          <a:prstGeom prst="rect">
            <a:avLst/>
          </a:prstGeom>
        </p:spPr>
      </p:pic>
      <p:pic>
        <p:nvPicPr>
          <p:cNvPr id="8" name="Graphic 7">
            <a:extLst>
              <a:ext uri="{FF2B5EF4-FFF2-40B4-BE49-F238E27FC236}">
                <a16:creationId xmlns:a16="http://schemas.microsoft.com/office/drawing/2014/main" id="{6DE26DE9-A57A-41A5-B82C-1D1D0555BF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60966" y="5587370"/>
            <a:ext cx="1235761" cy="1235761"/>
          </a:xfrm>
          <a:prstGeom prst="rect">
            <a:avLst/>
          </a:prstGeom>
        </p:spPr>
      </p:pic>
    </p:spTree>
    <p:extLst>
      <p:ext uri="{BB962C8B-B14F-4D97-AF65-F5344CB8AC3E}">
        <p14:creationId xmlns:p14="http://schemas.microsoft.com/office/powerpoint/2010/main" val="9735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3E5872-2BA7-4AE5-945D-F099F5AEDB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8847" y="3264485"/>
            <a:ext cx="759926" cy="759926"/>
          </a:xfrm>
          <a:prstGeom prst="rect">
            <a:avLst/>
          </a:prstGeom>
        </p:spPr>
      </p:pic>
      <p:pic>
        <p:nvPicPr>
          <p:cNvPr id="7" name="Graphic 6">
            <a:extLst>
              <a:ext uri="{FF2B5EF4-FFF2-40B4-BE49-F238E27FC236}">
                <a16:creationId xmlns:a16="http://schemas.microsoft.com/office/drawing/2014/main" id="{51AEDBD8-8ABC-4A36-8026-1689548A30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92420" y="4316465"/>
            <a:ext cx="1046353" cy="1046353"/>
          </a:xfrm>
          <a:prstGeom prst="rect">
            <a:avLst/>
          </a:prstGeom>
        </p:spPr>
      </p:pic>
      <p:pic>
        <p:nvPicPr>
          <p:cNvPr id="8" name="Graphic 7">
            <a:extLst>
              <a:ext uri="{FF2B5EF4-FFF2-40B4-BE49-F238E27FC236}">
                <a16:creationId xmlns:a16="http://schemas.microsoft.com/office/drawing/2014/main" id="{6DE26DE9-A57A-41A5-B82C-1D1D0555BF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0966" y="5587370"/>
            <a:ext cx="1235761" cy="1235761"/>
          </a:xfrm>
          <a:prstGeom prst="rect">
            <a:avLst/>
          </a:prstGeom>
        </p:spPr>
      </p:pic>
      <p:sp>
        <p:nvSpPr>
          <p:cNvPr id="11" name="Title 4">
            <a:extLst>
              <a:ext uri="{FF2B5EF4-FFF2-40B4-BE49-F238E27FC236}">
                <a16:creationId xmlns:a16="http://schemas.microsoft.com/office/drawing/2014/main" id="{CF5D2FFA-3EFB-4657-A939-009DE274C44C}"/>
              </a:ext>
            </a:extLst>
          </p:cNvPr>
          <p:cNvSpPr txBox="1">
            <a:spLocks noGrp="1"/>
          </p:cNvSpPr>
          <p:nvPr>
            <p:ph type="title" idx="4294967295"/>
          </p:nvPr>
        </p:nvSpPr>
        <p:spPr>
          <a:xfrm>
            <a:off x="665672" y="508962"/>
            <a:ext cx="959006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n-lt"/>
                <a:ea typeface="+mj-ea"/>
                <a:cs typeface="+mj-cs"/>
              </a:rPr>
              <a:t>Webinars: Live and On-Demand</a:t>
            </a:r>
          </a:p>
        </p:txBody>
      </p:sp>
      <p:sp>
        <p:nvSpPr>
          <p:cNvPr id="12" name="Content Placeholder 5">
            <a:extLst>
              <a:ext uri="{FF2B5EF4-FFF2-40B4-BE49-F238E27FC236}">
                <a16:creationId xmlns:a16="http://schemas.microsoft.com/office/drawing/2014/main" id="{ABA6BD73-577C-40CB-A41C-2DEFA5B8D487}"/>
              </a:ext>
            </a:extLst>
          </p:cNvPr>
          <p:cNvSpPr txBox="1">
            <a:spLocks/>
          </p:cNvSpPr>
          <p:nvPr/>
        </p:nvSpPr>
        <p:spPr>
          <a:xfrm>
            <a:off x="665672" y="2083550"/>
            <a:ext cx="9590069" cy="449142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Bef>
                <a:spcPts val="0"/>
              </a:spcBef>
            </a:pPr>
            <a:r>
              <a:rPr lang="en-US" sz="2800" b="1" dirty="0">
                <a:solidFill>
                  <a:schemeClr val="tx1"/>
                </a:solidFill>
                <a:cs typeface="Calibri"/>
              </a:rPr>
              <a:t>ALA webinars:</a:t>
            </a:r>
          </a:p>
          <a:p>
            <a:pPr marL="342900" indent="-342900">
              <a:lnSpc>
                <a:spcPct val="120000"/>
              </a:lnSpc>
              <a:spcBef>
                <a:spcPts val="0"/>
              </a:spcBef>
              <a:buFont typeface="Arial" panose="020B0604020202020204" pitchFamily="34" charset="0"/>
              <a:buChar char="•"/>
            </a:pPr>
            <a:r>
              <a:rPr lang="en-US" sz="2600" dirty="0">
                <a:solidFill>
                  <a:schemeClr val="tx1"/>
                </a:solidFill>
              </a:rPr>
              <a:t>Receive CLM/CE credits toward education</a:t>
            </a:r>
            <a:endParaRPr lang="en-US" sz="2600" dirty="0">
              <a:solidFill>
                <a:schemeClr val="tx1"/>
              </a:solidFill>
              <a:cs typeface="Calibri"/>
            </a:endParaRPr>
          </a:p>
          <a:p>
            <a:pPr marL="342900" indent="-342900">
              <a:lnSpc>
                <a:spcPct val="120000"/>
              </a:lnSpc>
              <a:spcBef>
                <a:spcPts val="0"/>
              </a:spcBef>
              <a:buFont typeface="Arial" panose="020B0604020202020204" pitchFamily="34" charset="0"/>
              <a:buChar char="•"/>
            </a:pPr>
            <a:r>
              <a:rPr lang="en-US" sz="2600" dirty="0">
                <a:solidFill>
                  <a:schemeClr val="tx1"/>
                </a:solidFill>
              </a:rPr>
              <a:t>Access to more than 60 webinars on-demand</a:t>
            </a:r>
            <a:endParaRPr lang="en-US" sz="2600" dirty="0">
              <a:solidFill>
                <a:schemeClr val="tx1"/>
              </a:solidFill>
              <a:cs typeface="Calibri"/>
            </a:endParaRPr>
          </a:p>
          <a:p>
            <a:pPr marL="342900" indent="-342900">
              <a:lnSpc>
                <a:spcPct val="120000"/>
              </a:lnSpc>
              <a:spcBef>
                <a:spcPts val="0"/>
              </a:spcBef>
              <a:buFont typeface="Arial" panose="020B0604020202020204" pitchFamily="34" charset="0"/>
              <a:buChar char="•"/>
            </a:pPr>
            <a:r>
              <a:rPr lang="en-US" sz="2600" dirty="0">
                <a:solidFill>
                  <a:schemeClr val="tx1"/>
                </a:solidFill>
                <a:cs typeface="Calibri"/>
              </a:rPr>
              <a:t>Best value in online education</a:t>
            </a:r>
          </a:p>
          <a:p>
            <a:pPr marL="342900" indent="-342900">
              <a:lnSpc>
                <a:spcPct val="120000"/>
              </a:lnSpc>
              <a:spcBef>
                <a:spcPts val="0"/>
              </a:spcBef>
              <a:buFont typeface="Arial" panose="020B0604020202020204" pitchFamily="34" charset="0"/>
              <a:buChar char="•"/>
            </a:pPr>
            <a:r>
              <a:rPr lang="en-US" sz="2600" dirty="0">
                <a:solidFill>
                  <a:schemeClr val="tx1"/>
                </a:solidFill>
                <a:cs typeface="Calibri"/>
              </a:rPr>
              <a:t>Sessions on functional specialties, topics for every legal management professional </a:t>
            </a:r>
          </a:p>
          <a:p>
            <a:pPr marL="342900" indent="-342900">
              <a:lnSpc>
                <a:spcPct val="120000"/>
              </a:lnSpc>
              <a:spcBef>
                <a:spcPts val="0"/>
              </a:spcBef>
              <a:buFont typeface="Arial" panose="020B0604020202020204" pitchFamily="34" charset="0"/>
              <a:buChar char="•"/>
            </a:pPr>
            <a:r>
              <a:rPr lang="en-US" sz="2600" dirty="0">
                <a:solidFill>
                  <a:schemeClr val="tx1"/>
                </a:solidFill>
              </a:rPr>
              <a:t>Content set 2-3 months out; stays relevant to today </a:t>
            </a:r>
          </a:p>
          <a:p>
            <a:pPr marL="342900" indent="-342900">
              <a:lnSpc>
                <a:spcPct val="120000"/>
              </a:lnSpc>
              <a:spcBef>
                <a:spcPts val="0"/>
              </a:spcBef>
              <a:buFont typeface="Arial" panose="020B0604020202020204" pitchFamily="34" charset="0"/>
              <a:buChar char="•"/>
            </a:pPr>
            <a:r>
              <a:rPr lang="en-US" sz="2600" dirty="0">
                <a:solidFill>
                  <a:schemeClr val="tx1"/>
                </a:solidFill>
                <a:cs typeface="Calibri"/>
              </a:rPr>
              <a:t>60 minutes</a:t>
            </a:r>
          </a:p>
          <a:p>
            <a:pPr marL="342900" indent="-342900">
              <a:lnSpc>
                <a:spcPct val="120000"/>
              </a:lnSpc>
              <a:spcBef>
                <a:spcPts val="0"/>
              </a:spcBef>
              <a:buFont typeface="Arial" panose="020B0604020202020204" pitchFamily="34" charset="0"/>
              <a:buChar char="•"/>
            </a:pPr>
            <a:endParaRPr lang="en-US" sz="2600" dirty="0">
              <a:solidFill>
                <a:schemeClr val="tx1"/>
              </a:solidFill>
              <a:cs typeface="Calibri"/>
            </a:endParaRPr>
          </a:p>
          <a:p>
            <a:pPr>
              <a:lnSpc>
                <a:spcPct val="120000"/>
              </a:lnSpc>
              <a:spcBef>
                <a:spcPts val="0"/>
              </a:spcBef>
            </a:pPr>
            <a:endParaRPr lang="en-US" dirty="0">
              <a:solidFill>
                <a:schemeClr val="tx1"/>
              </a:solidFill>
              <a:cs typeface="Calibri"/>
            </a:endParaRPr>
          </a:p>
        </p:txBody>
      </p:sp>
    </p:spTree>
    <p:extLst>
      <p:ext uri="{BB962C8B-B14F-4D97-AF65-F5344CB8AC3E}">
        <p14:creationId xmlns:p14="http://schemas.microsoft.com/office/powerpoint/2010/main" val="408589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694405" y="909522"/>
            <a:ext cx="8010378" cy="1325563"/>
          </a:xfrm>
        </p:spPr>
        <p:txBody>
          <a:bodyPr/>
          <a:lstStyle/>
          <a:p>
            <a:r>
              <a:rPr lang="en-US" b="1" i="1"/>
              <a:t>Legal Management </a:t>
            </a:r>
            <a:r>
              <a:rPr lang="en-US" b="1"/>
              <a:t>Magazine</a:t>
            </a:r>
          </a:p>
        </p:txBody>
      </p:sp>
      <p:sp>
        <p:nvSpPr>
          <p:cNvPr id="4" name="Content Placeholder 3">
            <a:extLst>
              <a:ext uri="{FF2B5EF4-FFF2-40B4-BE49-F238E27FC236}">
                <a16:creationId xmlns:a16="http://schemas.microsoft.com/office/drawing/2014/main" id="{1826F97D-96A3-446B-A244-5EDE20C267C5}"/>
              </a:ext>
            </a:extLst>
          </p:cNvPr>
          <p:cNvSpPr>
            <a:spLocks noGrp="1"/>
          </p:cNvSpPr>
          <p:nvPr>
            <p:ph idx="1"/>
          </p:nvPr>
        </p:nvSpPr>
        <p:spPr>
          <a:xfrm>
            <a:off x="694405" y="2067031"/>
            <a:ext cx="5653231" cy="4301872"/>
          </a:xfrm>
        </p:spPr>
        <p:txBody>
          <a:bodyPr>
            <a:normAutofit lnSpcReduction="10000"/>
          </a:bodyPr>
          <a:lstStyle/>
          <a:p>
            <a:pPr marL="342900" indent="-342900">
              <a:spcBef>
                <a:spcPts val="0"/>
              </a:spcBef>
              <a:buFont typeface="Symbol" panose="05050102010706020507" pitchFamily="18" charset="2"/>
              <a:buChar char=""/>
            </a:pPr>
            <a:r>
              <a:rPr lang="en-US" sz="2800">
                <a:effectLst/>
                <a:latin typeface="Calibri" panose="020F0502020204030204" pitchFamily="34" charset="0"/>
                <a:ea typeface="Times New Roman" panose="02020603050405020304" pitchFamily="18" charset="0"/>
              </a:rPr>
              <a:t>Published digitally 10 times a year with one print issue every July</a:t>
            </a:r>
          </a:p>
          <a:p>
            <a:pPr marL="342900" indent="-342900">
              <a:spcBef>
                <a:spcPts val="0"/>
              </a:spcBef>
              <a:buFont typeface="Symbol" panose="05050102010706020507" pitchFamily="18" charset="2"/>
              <a:buChar char=""/>
            </a:pPr>
            <a:endParaRPr lang="en-US">
              <a:latin typeface="Calibri" panose="020F0502020204030204"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sz="2800">
                <a:effectLst/>
                <a:latin typeface="Calibri" panose="020F0502020204030204" pitchFamily="34" charset="0"/>
                <a:ea typeface="Times New Roman" panose="02020603050405020304" pitchFamily="18" charset="0"/>
              </a:rPr>
              <a:t>Covers wide range of topics, including HR issues, DEIA, business development and tech</a:t>
            </a:r>
          </a:p>
          <a:p>
            <a:pPr marL="342900" indent="-342900">
              <a:spcBef>
                <a:spcPts val="0"/>
              </a:spcBef>
              <a:buFont typeface="Symbol" panose="05050102010706020507" pitchFamily="18" charset="2"/>
              <a:buChar char=""/>
            </a:pPr>
            <a:endParaRPr lang="en-US" sz="2800">
              <a:effectLst/>
              <a:latin typeface="Calibri" panose="020F0502020204030204"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sz="2800">
                <a:effectLst/>
                <a:latin typeface="Calibri" panose="020F0502020204030204" pitchFamily="34" charset="0"/>
                <a:ea typeface="Calibri" panose="020F0502020204030204" pitchFamily="34" charset="0"/>
              </a:rPr>
              <a:t>Listen to articles on the go: Offers an audio playback option</a:t>
            </a:r>
          </a:p>
          <a:p>
            <a:pPr marL="342900" marR="0" lvl="0" indent="-342900">
              <a:spcBef>
                <a:spcPts val="0"/>
              </a:spcBef>
              <a:spcAft>
                <a:spcPts val="0"/>
              </a:spcAft>
              <a:buFont typeface="Symbol" panose="05050102010706020507" pitchFamily="18" charset="2"/>
              <a:buChar char=""/>
            </a:pPr>
            <a:endParaRPr lang="en-US" sz="2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Times New Roman" panose="02020603050405020304" pitchFamily="18" charset="0"/>
              </a:rPr>
              <a:t>LM Extras delivers fresh content in between issues</a:t>
            </a:r>
            <a:endParaRPr lang="en-US" sz="2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a:effectLst/>
              <a:latin typeface="Calibri" panose="020F0502020204030204" pitchFamily="34" charset="0"/>
              <a:ea typeface="Times New Roman" panose="02020603050405020304" pitchFamily="18" charset="0"/>
            </a:endParaRPr>
          </a:p>
          <a:p>
            <a:endParaRPr lang="en-US"/>
          </a:p>
        </p:txBody>
      </p:sp>
      <p:sp>
        <p:nvSpPr>
          <p:cNvPr id="10" name="TextBox 9">
            <a:extLst>
              <a:ext uri="{FF2B5EF4-FFF2-40B4-BE49-F238E27FC236}">
                <a16:creationId xmlns:a16="http://schemas.microsoft.com/office/drawing/2014/main" id="{A157E4A4-6978-4B28-B830-F259F343F886}"/>
              </a:ext>
            </a:extLst>
          </p:cNvPr>
          <p:cNvSpPr txBox="1"/>
          <p:nvPr/>
        </p:nvSpPr>
        <p:spPr>
          <a:xfrm>
            <a:off x="7459336" y="5377809"/>
            <a:ext cx="4038259" cy="830997"/>
          </a:xfrm>
          <a:prstGeom prst="rect">
            <a:avLst/>
          </a:prstGeom>
          <a:noFill/>
        </p:spPr>
        <p:txBody>
          <a:bodyPr wrap="square" lIns="91440" tIns="45720" rIns="91440" bIns="45720" rtlCol="0" anchor="t">
            <a:spAutoFit/>
          </a:bodyPr>
          <a:lstStyle/>
          <a:p>
            <a:r>
              <a:rPr lang="en-US" sz="2400"/>
              <a:t>Check out the latest issue:</a:t>
            </a:r>
          </a:p>
          <a:p>
            <a:r>
              <a:rPr lang="en-US" sz="2400" i="1">
                <a:hlinkClick r:id="rId3"/>
              </a:rPr>
              <a:t>alanet.org/legal-management</a:t>
            </a:r>
            <a:r>
              <a:rPr lang="en-US" sz="2400" i="1"/>
              <a:t>.</a:t>
            </a:r>
          </a:p>
        </p:txBody>
      </p:sp>
      <p:pic>
        <p:nvPicPr>
          <p:cNvPr id="9" name="Picture 8" descr="Graphical user interface">
            <a:extLst>
              <a:ext uri="{FF2B5EF4-FFF2-40B4-BE49-F238E27FC236}">
                <a16:creationId xmlns:a16="http://schemas.microsoft.com/office/drawing/2014/main" id="{4204204E-1634-4893-98D7-78098264662E}"/>
              </a:ext>
            </a:extLst>
          </p:cNvPr>
          <p:cNvPicPr>
            <a:picLocks noChangeAspect="1"/>
          </p:cNvPicPr>
          <p:nvPr/>
        </p:nvPicPr>
        <p:blipFill>
          <a:blip r:embed="rId4"/>
          <a:srcRect/>
          <a:stretch/>
        </p:blipFill>
        <p:spPr>
          <a:xfrm>
            <a:off x="6923629" y="2067488"/>
            <a:ext cx="4579333" cy="2873114"/>
          </a:xfrm>
          <a:prstGeom prst="rect">
            <a:avLst/>
          </a:prstGeom>
        </p:spPr>
      </p:pic>
    </p:spTree>
    <p:extLst>
      <p:ext uri="{BB962C8B-B14F-4D97-AF65-F5344CB8AC3E}">
        <p14:creationId xmlns:p14="http://schemas.microsoft.com/office/powerpoint/2010/main" val="407579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334523" y="486575"/>
            <a:ext cx="8387096" cy="1325563"/>
          </a:xfrm>
        </p:spPr>
        <p:txBody>
          <a:bodyPr>
            <a:normAutofit/>
          </a:bodyPr>
          <a:lstStyle/>
          <a:p>
            <a:r>
              <a:rPr lang="en-US" b="1">
                <a:latin typeface="+mn-lt"/>
              </a:rPr>
              <a:t>Compensation and Benefits Survey</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334523" y="1685707"/>
            <a:ext cx="6264581" cy="3956550"/>
          </a:xfrm>
        </p:spPr>
        <p:txBody>
          <a:bodyPr vert="horz" lIns="91440" tIns="45720" rIns="91440" bIns="45720" rtlCol="0" anchor="t">
            <a:noAutofit/>
          </a:bodyPr>
          <a:lstStyle/>
          <a:p>
            <a:pPr marL="0" indent="0">
              <a:buNone/>
            </a:pPr>
            <a:r>
              <a:rPr lang="en-US" b="1"/>
              <a:t>2023 Compensation and Benefits Survey</a:t>
            </a:r>
          </a:p>
          <a:p>
            <a:r>
              <a:rPr lang="en-US"/>
              <a:t>Over 200 participants submitted data</a:t>
            </a:r>
            <a:endParaRPr lang="en-US">
              <a:cs typeface="Calibri"/>
            </a:endParaRPr>
          </a:p>
          <a:p>
            <a:r>
              <a:rPr lang="en-US"/>
              <a:t>Survey data is compiled into comprehensive reports </a:t>
            </a:r>
            <a:endParaRPr lang="en-US">
              <a:cs typeface="Calibri" panose="020F0502020204030204"/>
            </a:endParaRPr>
          </a:p>
          <a:p>
            <a:r>
              <a:rPr lang="en-US">
                <a:cs typeface="Calibri" panose="020F0502020204030204"/>
              </a:rPr>
              <a:t>Benchmarking data now included in report</a:t>
            </a:r>
          </a:p>
          <a:p>
            <a:r>
              <a:rPr lang="en-US">
                <a:cs typeface="Calibri" panose="020F0502020204030204"/>
              </a:rPr>
              <a:t>Available in September: </a:t>
            </a:r>
            <a:r>
              <a:rPr lang="en-US" i="1">
                <a:solidFill>
                  <a:srgbClr val="BC4A26"/>
                </a:solidFill>
                <a:cs typeface="Calibri" panose="020F0502020204030204"/>
                <a:hlinkClick r:id="rId3">
                  <a:extLst>
                    <a:ext uri="{A12FA001-AC4F-418D-AE19-62706E023703}">
                      <ahyp:hlinkClr xmlns:ahyp="http://schemas.microsoft.com/office/drawing/2018/hyperlinkcolor" val="tx"/>
                    </a:ext>
                  </a:extLst>
                </a:hlinkClick>
              </a:rPr>
              <a:t>alanet.org/compsurvey</a:t>
            </a:r>
            <a:endParaRPr lang="en-US" i="1">
              <a:solidFill>
                <a:srgbClr val="BC4A26"/>
              </a:solidFill>
              <a:cs typeface="Calibri" panose="020F0502020204030204"/>
            </a:endParaRPr>
          </a:p>
          <a:p>
            <a:pPr marL="0" indent="0">
              <a:buNone/>
            </a:pPr>
            <a:endParaRPr lang="en-US" i="1">
              <a:cs typeface="Calibri" panose="020F0502020204030204"/>
            </a:endParaRPr>
          </a:p>
          <a:p>
            <a:endParaRPr lang="en-US" i="1">
              <a:solidFill>
                <a:srgbClr val="BC4A26"/>
              </a:solidFill>
              <a:cs typeface="Calibri" panose="020F0502020204030204"/>
            </a:endParaRPr>
          </a:p>
          <a:p>
            <a:pPr marL="0" indent="0">
              <a:buNone/>
            </a:pPr>
            <a:endParaRPr lang="en-US" i="1">
              <a:cs typeface="Calibri" panose="020F0502020204030204"/>
            </a:endParaRPr>
          </a:p>
          <a:p>
            <a:pPr marL="0" indent="0">
              <a:buNone/>
            </a:pPr>
            <a:endParaRPr lang="en-US" i="1">
              <a:solidFill>
                <a:srgbClr val="BC4A26"/>
              </a:solidFill>
            </a:endParaRPr>
          </a:p>
        </p:txBody>
      </p:sp>
      <p:pic>
        <p:nvPicPr>
          <p:cNvPr id="3" name="Picture 3" descr="Image of ALA's 2021 Compensation and Benefits Survey Cover">
            <a:extLst>
              <a:ext uri="{FF2B5EF4-FFF2-40B4-BE49-F238E27FC236}">
                <a16:creationId xmlns:a16="http://schemas.microsoft.com/office/drawing/2014/main" id="{50E014D3-C5DF-491B-833D-EBCCD9B6EF6D}"/>
              </a:ext>
            </a:extLst>
          </p:cNvPr>
          <p:cNvPicPr>
            <a:picLocks noChangeAspect="1"/>
          </p:cNvPicPr>
          <p:nvPr/>
        </p:nvPicPr>
        <p:blipFill>
          <a:blip r:embed="rId4"/>
          <a:stretch>
            <a:fillRect/>
          </a:stretch>
        </p:blipFill>
        <p:spPr>
          <a:xfrm>
            <a:off x="6478437" y="1812138"/>
            <a:ext cx="2498785" cy="3233723"/>
          </a:xfrm>
          <a:prstGeom prst="rect">
            <a:avLst/>
          </a:prstGeom>
        </p:spPr>
      </p:pic>
      <p:pic>
        <p:nvPicPr>
          <p:cNvPr id="2" name="Picture 2" descr="Image of ALA's 2021 Large Firm Key Staff Compensation Survey cover">
            <a:extLst>
              <a:ext uri="{FF2B5EF4-FFF2-40B4-BE49-F238E27FC236}">
                <a16:creationId xmlns:a16="http://schemas.microsoft.com/office/drawing/2014/main" id="{0E0D146B-6EA7-44C0-843A-BA9AF9EBE31A}"/>
              </a:ext>
            </a:extLst>
          </p:cNvPr>
          <p:cNvPicPr>
            <a:picLocks noChangeAspect="1"/>
          </p:cNvPicPr>
          <p:nvPr/>
        </p:nvPicPr>
        <p:blipFill>
          <a:blip r:embed="rId5"/>
          <a:stretch>
            <a:fillRect/>
          </a:stretch>
        </p:blipFill>
        <p:spPr>
          <a:xfrm>
            <a:off x="9253268" y="1812138"/>
            <a:ext cx="2498785" cy="3233723"/>
          </a:xfrm>
          <a:prstGeom prst="rect">
            <a:avLst/>
          </a:prstGeom>
        </p:spPr>
      </p:pic>
      <p:sp>
        <p:nvSpPr>
          <p:cNvPr id="4" name="TextBox 3">
            <a:extLst>
              <a:ext uri="{FF2B5EF4-FFF2-40B4-BE49-F238E27FC236}">
                <a16:creationId xmlns:a16="http://schemas.microsoft.com/office/drawing/2014/main" id="{E00C276F-F4C5-4C1D-88E0-6F4DB68F74FB}"/>
              </a:ext>
            </a:extLst>
          </p:cNvPr>
          <p:cNvSpPr txBox="1"/>
          <p:nvPr/>
        </p:nvSpPr>
        <p:spPr>
          <a:xfrm>
            <a:off x="6419162" y="4764800"/>
            <a:ext cx="5772838" cy="1446550"/>
          </a:xfrm>
          <a:prstGeom prst="rect">
            <a:avLst/>
          </a:prstGeom>
          <a:noFill/>
        </p:spPr>
        <p:txBody>
          <a:bodyPr wrap="square" rtlCol="0">
            <a:spAutoFit/>
          </a:bodyPr>
          <a:lstStyle/>
          <a:p>
            <a:pPr marL="457200" lvl="1" indent="0">
              <a:buNone/>
            </a:pPr>
            <a:endParaRPr lang="en-US" sz="1800"/>
          </a:p>
          <a:p>
            <a:pPr marL="457200" lvl="1" indent="0">
              <a:buNone/>
            </a:pPr>
            <a:r>
              <a:rPr lang="en-US" sz="2600"/>
              <a:t>Questions? </a:t>
            </a:r>
            <a:br>
              <a:rPr lang="en-US" sz="2600"/>
            </a:br>
            <a:r>
              <a:rPr lang="en-US" sz="2600"/>
              <a:t>Contact: </a:t>
            </a:r>
            <a:r>
              <a:rPr lang="en-US" sz="2600" i="1">
                <a:solidFill>
                  <a:srgbClr val="BC4A26"/>
                </a:solidFill>
                <a:hlinkClick r:id="rId6">
                  <a:extLst>
                    <a:ext uri="{A12FA001-AC4F-418D-AE19-62706E023703}">
                      <ahyp:hlinkClr xmlns:ahyp="http://schemas.microsoft.com/office/drawing/2018/hyperlinkcolor" val="tx"/>
                    </a:ext>
                  </a:extLst>
                </a:hlinkClick>
              </a:rPr>
              <a:t>compsurvey@alanet.org</a:t>
            </a:r>
            <a:endParaRPr lang="en-US" sz="2600" i="1">
              <a:solidFill>
                <a:srgbClr val="BC4A26"/>
              </a:solidFill>
            </a:endParaRPr>
          </a:p>
          <a:p>
            <a:endParaRPr lang="en-US"/>
          </a:p>
        </p:txBody>
      </p:sp>
    </p:spTree>
    <p:extLst>
      <p:ext uri="{BB962C8B-B14F-4D97-AF65-F5344CB8AC3E}">
        <p14:creationId xmlns:p14="http://schemas.microsoft.com/office/powerpoint/2010/main" val="289561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C081-DEF4-47F3-A958-34441882D4EB}"/>
              </a:ext>
            </a:extLst>
          </p:cNvPr>
          <p:cNvSpPr>
            <a:spLocks noGrp="1"/>
          </p:cNvSpPr>
          <p:nvPr>
            <p:ph type="title"/>
          </p:nvPr>
        </p:nvSpPr>
        <p:spPr>
          <a:xfrm>
            <a:off x="3404545" y="-156417"/>
            <a:ext cx="6595764" cy="1403287"/>
          </a:xfrm>
        </p:spPr>
        <p:txBody>
          <a:bodyPr>
            <a:normAutofit/>
          </a:bodyPr>
          <a:lstStyle/>
          <a:p>
            <a:pPr algn="ctr"/>
            <a:r>
              <a:rPr lang="en-US" sz="4400" b="1">
                <a:latin typeface="+mn-lt"/>
              </a:rPr>
              <a:t>Job Bank and Career Center</a:t>
            </a:r>
          </a:p>
        </p:txBody>
      </p:sp>
      <p:sp>
        <p:nvSpPr>
          <p:cNvPr id="6" name="Content Placeholder 5">
            <a:extLst>
              <a:ext uri="{FF2B5EF4-FFF2-40B4-BE49-F238E27FC236}">
                <a16:creationId xmlns:a16="http://schemas.microsoft.com/office/drawing/2014/main" id="{C75508A8-F64C-4C72-B6B9-FDEC2BC04661}"/>
              </a:ext>
            </a:extLst>
          </p:cNvPr>
          <p:cNvSpPr txBox="1">
            <a:spLocks/>
          </p:cNvSpPr>
          <p:nvPr/>
        </p:nvSpPr>
        <p:spPr>
          <a:xfrm>
            <a:off x="545975" y="1467582"/>
            <a:ext cx="5079442" cy="50927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b="1" dirty="0">
                <a:solidFill>
                  <a:srgbClr val="BC4A26"/>
                </a:solidFill>
                <a:effectLst/>
                <a:latin typeface="Calibri"/>
                <a:ea typeface="Calibri" panose="020F0502020204030204" pitchFamily="34" charset="0"/>
                <a:cs typeface="Calibri"/>
              </a:rPr>
              <a:t>In </a:t>
            </a:r>
            <a:r>
              <a:rPr lang="en-US" sz="2800" b="1" dirty="0">
                <a:solidFill>
                  <a:srgbClr val="BC4A26"/>
                </a:solidFill>
                <a:latin typeface="Calibri"/>
                <a:ea typeface="Calibri" panose="020F0502020204030204" pitchFamily="34" charset="0"/>
                <a:cs typeface="Calibri"/>
              </a:rPr>
              <a:t>2023</a:t>
            </a:r>
            <a:endParaRPr lang="en-US" sz="2800" b="1" dirty="0">
              <a:solidFill>
                <a:srgbClr val="BC4A26"/>
              </a:solidFill>
              <a:effectLst/>
              <a:latin typeface="Calibri"/>
              <a:ea typeface="Calibri" panose="020F0502020204030204" pitchFamily="34" charset="0"/>
              <a:cs typeface="Calibri"/>
            </a:endParaRPr>
          </a:p>
          <a:p>
            <a:pPr marL="342900" indent="-342900">
              <a:buFont typeface="Arial" panose="020B0604020202020204" pitchFamily="34" charset="0"/>
              <a:buChar char="•"/>
            </a:pPr>
            <a:r>
              <a:rPr lang="en-US" dirty="0">
                <a:solidFill>
                  <a:schemeClr val="tx1"/>
                </a:solidFill>
                <a:effectLst/>
                <a:latin typeface="Calibri"/>
                <a:ea typeface="Calibri" panose="020F0502020204030204" pitchFamily="34" charset="0"/>
                <a:cs typeface="Calibri"/>
              </a:rPr>
              <a:t>About the Job Bank continues to be the most viewed page on </a:t>
            </a:r>
            <a:r>
              <a:rPr lang="en-US" i="1" dirty="0">
                <a:solidFill>
                  <a:srgbClr val="BC4A26"/>
                </a:solidFill>
                <a:effectLst/>
                <a:latin typeface="Calibri"/>
                <a:ea typeface="Calibri" panose="020F0502020204030204" pitchFamily="34" charset="0"/>
                <a:cs typeface="Calibri"/>
              </a:rPr>
              <a:t>ALAnet.org</a:t>
            </a:r>
            <a:r>
              <a:rPr lang="en-US" dirty="0">
                <a:solidFill>
                  <a:schemeClr val="tx1"/>
                </a:solidFill>
                <a:effectLst/>
                <a:latin typeface="Calibri"/>
                <a:ea typeface="Calibri" panose="020F0502020204030204" pitchFamily="34" charset="0"/>
                <a:cs typeface="Calibri"/>
              </a:rPr>
              <a:t>, aside from the homepage</a:t>
            </a:r>
          </a:p>
          <a:p>
            <a:pPr marL="342900" indent="-342900">
              <a:buFont typeface="Arial" panose="020B0604020202020204" pitchFamily="34" charset="0"/>
              <a:buChar char="•"/>
            </a:pPr>
            <a:r>
              <a:rPr lang="en-US" dirty="0">
                <a:solidFill>
                  <a:schemeClr val="tx1"/>
                </a:solidFill>
                <a:effectLst/>
                <a:latin typeface="Calibri"/>
                <a:ea typeface="Calibri" panose="020F0502020204030204" pitchFamily="34" charset="0"/>
                <a:cs typeface="Calibri"/>
              </a:rPr>
              <a:t>242 jobs posted in the Job Bank</a:t>
            </a:r>
            <a:endParaRPr lang="en-US" dirty="0">
              <a:solidFill>
                <a:schemeClr val="tx1"/>
              </a:solidFill>
              <a:latin typeface="Calibri"/>
              <a:cs typeface="Calibri"/>
            </a:endParaRPr>
          </a:p>
          <a:p>
            <a:pPr marL="342900" indent="-342900">
              <a:buFont typeface="Arial" panose="020B0604020202020204" pitchFamily="34" charset="0"/>
              <a:buChar char="•"/>
            </a:pPr>
            <a:r>
              <a:rPr lang="en-US" dirty="0">
                <a:solidFill>
                  <a:schemeClr val="tx1"/>
                </a:solidFill>
                <a:latin typeface="Calibri"/>
                <a:ea typeface="Calibri" panose="020F0502020204030204" pitchFamily="34" charset="0"/>
                <a:cs typeface="Calibri"/>
              </a:rPr>
              <a:t>176</a:t>
            </a:r>
            <a:r>
              <a:rPr lang="en-US" dirty="0">
                <a:solidFill>
                  <a:schemeClr val="tx1"/>
                </a:solidFill>
                <a:effectLst/>
                <a:latin typeface="Calibri"/>
                <a:ea typeface="Calibri" panose="020F0502020204030204" pitchFamily="34" charset="0"/>
                <a:cs typeface="Calibri"/>
              </a:rPr>
              <a:t> applications sent through our system</a:t>
            </a:r>
            <a:endParaRPr lang="en-US" dirty="0">
              <a:solidFill>
                <a:schemeClr val="tx1"/>
              </a:solidFill>
              <a:latin typeface="Calibri"/>
              <a:cs typeface="Calibri"/>
            </a:endParaRPr>
          </a:p>
          <a:p>
            <a:pPr marL="342900" indent="-342900">
              <a:buFont typeface="Arial" panose="020B0604020202020204" pitchFamily="34" charset="0"/>
              <a:buChar char="•"/>
            </a:pPr>
            <a:r>
              <a:rPr lang="en-US" dirty="0">
                <a:solidFill>
                  <a:schemeClr val="tx1"/>
                </a:solidFill>
                <a:effectLst/>
                <a:latin typeface="Calibri"/>
                <a:ea typeface="Calibri" panose="020F0502020204030204" pitchFamily="34" charset="0"/>
                <a:cs typeface="Calibri"/>
              </a:rPr>
              <a:t>Added a new remote option to the location section for employers</a:t>
            </a:r>
            <a:endParaRPr lang="en-US" dirty="0">
              <a:solidFill>
                <a:schemeClr val="tx1"/>
              </a:solidFill>
              <a:latin typeface="Calibri"/>
              <a:cs typeface="Calibri"/>
            </a:endParaRPr>
          </a:p>
        </p:txBody>
      </p:sp>
      <p:pic>
        <p:nvPicPr>
          <p:cNvPr id="8" name="Picture 7">
            <a:extLst>
              <a:ext uri="{FF2B5EF4-FFF2-40B4-BE49-F238E27FC236}">
                <a16:creationId xmlns:a16="http://schemas.microsoft.com/office/drawing/2014/main" id="{8AFF68A0-8A0F-0C5C-0A93-AD5B12A5C64C}"/>
              </a:ext>
            </a:extLst>
          </p:cNvPr>
          <p:cNvPicPr>
            <a:picLocks noChangeAspect="1"/>
          </p:cNvPicPr>
          <p:nvPr/>
        </p:nvPicPr>
        <p:blipFill>
          <a:blip r:embed="rId4"/>
          <a:stretch>
            <a:fillRect/>
          </a:stretch>
        </p:blipFill>
        <p:spPr>
          <a:xfrm>
            <a:off x="5625417" y="1877844"/>
            <a:ext cx="6116241" cy="3749040"/>
          </a:xfrm>
          <a:prstGeom prst="rect">
            <a:avLst/>
          </a:prstGeom>
          <a:ln>
            <a:solidFill>
              <a:schemeClr val="bg1">
                <a:lumMod val="85000"/>
              </a:schemeClr>
            </a:solidFill>
          </a:ln>
        </p:spPr>
      </p:pic>
    </p:spTree>
    <p:extLst>
      <p:ext uri="{BB962C8B-B14F-4D97-AF65-F5344CB8AC3E}">
        <p14:creationId xmlns:p14="http://schemas.microsoft.com/office/powerpoint/2010/main" val="412764674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C081-DEF4-47F3-A958-34441882D4EB}"/>
              </a:ext>
            </a:extLst>
          </p:cNvPr>
          <p:cNvSpPr>
            <a:spLocks noGrp="1"/>
          </p:cNvSpPr>
          <p:nvPr>
            <p:ph type="title"/>
          </p:nvPr>
        </p:nvSpPr>
        <p:spPr>
          <a:xfrm>
            <a:off x="3404545" y="-156417"/>
            <a:ext cx="6595764" cy="1403287"/>
          </a:xfrm>
        </p:spPr>
        <p:txBody>
          <a:bodyPr>
            <a:normAutofit/>
          </a:bodyPr>
          <a:lstStyle/>
          <a:p>
            <a:pPr algn="ctr"/>
            <a:r>
              <a:rPr lang="en-US" sz="4400" b="1">
                <a:latin typeface="+mn-lt"/>
              </a:rPr>
              <a:t>Job Bank and Career Center</a:t>
            </a:r>
          </a:p>
        </p:txBody>
      </p:sp>
      <p:sp>
        <p:nvSpPr>
          <p:cNvPr id="6" name="Content Placeholder 5">
            <a:extLst>
              <a:ext uri="{FF2B5EF4-FFF2-40B4-BE49-F238E27FC236}">
                <a16:creationId xmlns:a16="http://schemas.microsoft.com/office/drawing/2014/main" id="{C75508A8-F64C-4C72-B6B9-FDEC2BC04661}"/>
              </a:ext>
            </a:extLst>
          </p:cNvPr>
          <p:cNvSpPr txBox="1">
            <a:spLocks/>
          </p:cNvSpPr>
          <p:nvPr/>
        </p:nvSpPr>
        <p:spPr>
          <a:xfrm>
            <a:off x="545974" y="1467582"/>
            <a:ext cx="9624185" cy="50927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solidFill>
                <a:schemeClr val="tx1"/>
              </a:solidFill>
              <a:latin typeface="Calibri"/>
              <a:cs typeface="Calibri"/>
            </a:endParaRPr>
          </a:p>
        </p:txBody>
      </p:sp>
      <p:sp>
        <p:nvSpPr>
          <p:cNvPr id="2" name="TextBox 1">
            <a:extLst>
              <a:ext uri="{FF2B5EF4-FFF2-40B4-BE49-F238E27FC236}">
                <a16:creationId xmlns:a16="http://schemas.microsoft.com/office/drawing/2014/main" id="{2B4DFA45-E7C9-E221-5667-199FB1AC0A5A}"/>
              </a:ext>
            </a:extLst>
          </p:cNvPr>
          <p:cNvSpPr txBox="1"/>
          <p:nvPr/>
        </p:nvSpPr>
        <p:spPr>
          <a:xfrm>
            <a:off x="1290320" y="1737360"/>
            <a:ext cx="9306560" cy="3447098"/>
          </a:xfrm>
          <a:prstGeom prst="rect">
            <a:avLst/>
          </a:prstGeom>
          <a:noFill/>
        </p:spPr>
        <p:txBody>
          <a:bodyPr wrap="square" rtlCol="0">
            <a:spAutoFit/>
          </a:bodyPr>
          <a:lstStyle/>
          <a:p>
            <a:pPr marL="0" marR="0">
              <a:spcBef>
                <a:spcPts val="0"/>
              </a:spcBef>
              <a:spcAft>
                <a:spcPts val="0"/>
              </a:spcAft>
            </a:pPr>
            <a:r>
              <a:rPr lang="en-US" sz="2000" dirty="0">
                <a:effectLst/>
                <a:latin typeface="Arial" panose="020B0604020202020204" pitchFamily="34" charset="0"/>
                <a:ea typeface="Times New Roman" panose="02020603050405020304" pitchFamily="18" charset="0"/>
              </a:rPr>
              <a:t>ALA’s Job Bank is your go-to solution connecting law firms, corporations, governmental agencies and similar professional service organizations and recruiters with prospective candidates for a wide variety of legal positions. You can get your listing in front of 8,000 legal management professionals.</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br>
              <a:rPr lang="en-US" sz="2000" dirty="0">
                <a:effectLst/>
                <a:latin typeface="Arial" panose="020B0604020202020204" pitchFamily="34" charset="0"/>
                <a:ea typeface="Times New Roman" panose="02020603050405020304" pitchFamily="18" charset="0"/>
              </a:rPr>
            </a:br>
            <a:r>
              <a:rPr lang="en-US" sz="2000" dirty="0">
                <a:effectLst/>
                <a:latin typeface="Arial" panose="020B0604020202020204" pitchFamily="34" charset="0"/>
                <a:ea typeface="Times New Roman" panose="02020603050405020304" pitchFamily="18" charset="0"/>
              </a:rPr>
              <a:t>The Job Bank hosts ads for positions focused on legal administration and the management of legal organizations, including positions in private law firms, legal service clinics, corporate legal departments, university legal departments, governmental legal agencies or any other organization engaged in the legal industry. </a:t>
            </a:r>
            <a:endParaRPr lang="en-US"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7959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EDDA-FC19-56A6-86F9-0768F7339870}"/>
              </a:ext>
            </a:extLst>
          </p:cNvPr>
          <p:cNvSpPr>
            <a:spLocks noGrp="1"/>
          </p:cNvSpPr>
          <p:nvPr>
            <p:ph type="title"/>
          </p:nvPr>
        </p:nvSpPr>
        <p:spPr/>
        <p:txBody>
          <a:bodyPr/>
          <a:lstStyle/>
          <a:p>
            <a:pPr algn="ctr"/>
            <a:r>
              <a:rPr lang="en-US" b="1"/>
              <a:t>ALA Vision Statement</a:t>
            </a:r>
            <a:endParaRPr lang="en-US"/>
          </a:p>
        </p:txBody>
      </p:sp>
      <p:sp>
        <p:nvSpPr>
          <p:cNvPr id="3" name="Content Placeholder 2">
            <a:extLst>
              <a:ext uri="{FF2B5EF4-FFF2-40B4-BE49-F238E27FC236}">
                <a16:creationId xmlns:a16="http://schemas.microsoft.com/office/drawing/2014/main" id="{F8BB78B1-DE96-748D-4A02-B0A9847FE7E5}"/>
              </a:ext>
            </a:extLst>
          </p:cNvPr>
          <p:cNvSpPr>
            <a:spLocks noGrp="1"/>
          </p:cNvSpPr>
          <p:nvPr>
            <p:ph idx="1"/>
          </p:nvPr>
        </p:nvSpPr>
        <p:spPr>
          <a:xfrm>
            <a:off x="1461052" y="2342459"/>
            <a:ext cx="10515600" cy="4351338"/>
          </a:xfrm>
        </p:spPr>
        <p:txBody>
          <a:bodyPr>
            <a:normAutofit/>
          </a:bodyPr>
          <a:lstStyle/>
          <a:p>
            <a:pPr marL="0" indent="0" algn="ctr">
              <a:buNone/>
            </a:pPr>
            <a:r>
              <a:rPr lang="en-US" sz="3600" b="0" i="0">
                <a:solidFill>
                  <a:srgbClr val="000000"/>
                </a:solidFill>
                <a:effectLst/>
                <a:latin typeface="Calibri" panose="020F0502020204030204" pitchFamily="34" charset="0"/>
              </a:rPr>
              <a:t>Creating excellence. Driving innovation. </a:t>
            </a:r>
            <a:br>
              <a:rPr lang="en-US" sz="3600" b="0" i="0">
                <a:solidFill>
                  <a:srgbClr val="000000"/>
                </a:solidFill>
                <a:effectLst/>
                <a:latin typeface="Calibri" panose="020F0502020204030204" pitchFamily="34" charset="0"/>
              </a:rPr>
            </a:br>
            <a:r>
              <a:rPr lang="en-US" sz="3600" b="0" i="0">
                <a:solidFill>
                  <a:srgbClr val="000000"/>
                </a:solidFill>
                <a:effectLst/>
                <a:latin typeface="Calibri" panose="020F0502020204030204" pitchFamily="34" charset="0"/>
              </a:rPr>
              <a:t>Empowering leaders in law.  </a:t>
            </a:r>
            <a:endParaRPr lang="en-US" sz="3600"/>
          </a:p>
        </p:txBody>
      </p:sp>
    </p:spTree>
    <p:extLst>
      <p:ext uri="{BB962C8B-B14F-4D97-AF65-F5344CB8AC3E}">
        <p14:creationId xmlns:p14="http://schemas.microsoft.com/office/powerpoint/2010/main" val="95525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133708" y="36730"/>
            <a:ext cx="8010378" cy="1039605"/>
          </a:xfrm>
        </p:spPr>
        <p:txBody>
          <a:bodyPr>
            <a:normAutofit/>
          </a:bodyPr>
          <a:lstStyle/>
          <a:p>
            <a:r>
              <a:rPr lang="en-US" sz="4000" b="1"/>
              <a:t>Chapter Support</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133708" y="983538"/>
            <a:ext cx="6346605" cy="5689794"/>
          </a:xfrm>
        </p:spPr>
        <p:txBody>
          <a:bodyPr vert="horz" lIns="91440" tIns="45720" rIns="91440" bIns="45720" rtlCol="0" anchor="t">
            <a:normAutofit/>
          </a:bodyPr>
          <a:lstStyle/>
          <a:p>
            <a:pPr marL="0" indent="0">
              <a:buNone/>
            </a:pPr>
            <a:r>
              <a:rPr lang="en-US" sz="3400" b="1"/>
              <a:t>The Chapter Resource Team (CRT) assists chapters by:</a:t>
            </a:r>
          </a:p>
          <a:p>
            <a:pPr lvl="0"/>
            <a:r>
              <a:rPr lang="en-US" sz="2400"/>
              <a:t>Providing guidance in the development of initiatives</a:t>
            </a:r>
            <a:endParaRPr lang="en-US" sz="2400">
              <a:cs typeface="Calibri"/>
            </a:endParaRPr>
          </a:p>
          <a:p>
            <a:pPr lvl="0"/>
            <a:r>
              <a:rPr lang="en-US" sz="2400"/>
              <a:t>Providing support and resources to chapters</a:t>
            </a:r>
            <a:endParaRPr lang="en-US" sz="2400">
              <a:cs typeface="Calibri"/>
            </a:endParaRPr>
          </a:p>
          <a:p>
            <a:pPr lvl="0"/>
            <a:r>
              <a:rPr lang="en-US" sz="2400"/>
              <a:t>Serving as mentors to chapter leaders</a:t>
            </a:r>
            <a:endParaRPr lang="en-US" sz="2400">
              <a:cs typeface="Calibri"/>
            </a:endParaRPr>
          </a:p>
          <a:p>
            <a:pPr lvl="0"/>
            <a:r>
              <a:rPr lang="en-US" sz="2400"/>
              <a:t>Serving as subject matter experts on a variety of chapter-related matters</a:t>
            </a:r>
            <a:endParaRPr lang="en-US" sz="2400">
              <a:cs typeface="Calibri"/>
            </a:endParaRPr>
          </a:p>
          <a:p>
            <a:pPr marL="0" indent="0">
              <a:buNone/>
            </a:pPr>
            <a:r>
              <a:rPr lang="en-US" sz="2400">
                <a:solidFill>
                  <a:srgbClr val="BC4A26"/>
                </a:solidFill>
                <a:hlinkClick r:id="rId3">
                  <a:extLst>
                    <a:ext uri="{A12FA001-AC4F-418D-AE19-62706E023703}">
                      <ahyp:hlinkClr xmlns:ahyp="http://schemas.microsoft.com/office/drawing/2018/hyperlinkcolor" val="tx"/>
                    </a:ext>
                  </a:extLst>
                </a:hlinkClick>
              </a:rPr>
              <a:t>Find more information</a:t>
            </a:r>
            <a:r>
              <a:rPr lang="en-US" sz="2400">
                <a:solidFill>
                  <a:srgbClr val="BC4A26"/>
                </a:solidFill>
              </a:rPr>
              <a:t> </a:t>
            </a:r>
            <a:r>
              <a:rPr lang="en-US" sz="2400"/>
              <a:t>regarding CRT and which focus chapter liaison is assigned to your chapter.</a:t>
            </a:r>
            <a:endParaRPr lang="en-US" sz="2400">
              <a:cs typeface="Calibri"/>
            </a:endParaRPr>
          </a:p>
          <a:p>
            <a:pPr marL="0" indent="0">
              <a:buNone/>
            </a:pPr>
            <a:endParaRPr lang="en-US"/>
          </a:p>
          <a:p>
            <a:pPr lvl="1"/>
            <a:endParaRPr lang="en-US"/>
          </a:p>
        </p:txBody>
      </p:sp>
      <p:sp>
        <p:nvSpPr>
          <p:cNvPr id="3" name="TextBox 2">
            <a:extLst>
              <a:ext uri="{FF2B5EF4-FFF2-40B4-BE49-F238E27FC236}">
                <a16:creationId xmlns:a16="http://schemas.microsoft.com/office/drawing/2014/main" id="{698A2236-5DA0-4071-9A51-A046E770CCEA}"/>
              </a:ext>
            </a:extLst>
          </p:cNvPr>
          <p:cNvSpPr txBox="1"/>
          <p:nvPr/>
        </p:nvSpPr>
        <p:spPr>
          <a:xfrm>
            <a:off x="7000129" y="4750903"/>
            <a:ext cx="4507732" cy="646331"/>
          </a:xfrm>
          <a:prstGeom prst="rect">
            <a:avLst/>
          </a:prstGeom>
          <a:noFill/>
        </p:spPr>
        <p:txBody>
          <a:bodyPr wrap="square" lIns="91440" tIns="45720" rIns="91440" bIns="45720" rtlCol="0" anchor="t">
            <a:spAutoFit/>
          </a:bodyPr>
          <a:lstStyle/>
          <a:p>
            <a:r>
              <a:rPr lang="en-US" i="1"/>
              <a:t>Find a wide range of resources on the </a:t>
            </a:r>
            <a:br>
              <a:rPr lang="en-US" i="1"/>
            </a:br>
            <a:r>
              <a:rPr lang="en-US" i="1">
                <a:solidFill>
                  <a:srgbClr val="BC4A26"/>
                </a:solidFill>
                <a:hlinkClick r:id="rId4">
                  <a:extLst>
                    <a:ext uri="{A12FA001-AC4F-418D-AE19-62706E023703}">
                      <ahyp:hlinkClr xmlns:ahyp="http://schemas.microsoft.com/office/drawing/2018/hyperlinkcolor" val="tx"/>
                    </a:ext>
                  </a:extLst>
                </a:hlinkClick>
              </a:rPr>
              <a:t>Chapter Leader Resources page</a:t>
            </a:r>
            <a:r>
              <a:rPr lang="en-US" i="1"/>
              <a:t>.</a:t>
            </a:r>
          </a:p>
        </p:txBody>
      </p:sp>
      <p:pic>
        <p:nvPicPr>
          <p:cNvPr id="4" name="Picture 3">
            <a:extLst>
              <a:ext uri="{FF2B5EF4-FFF2-40B4-BE49-F238E27FC236}">
                <a16:creationId xmlns:a16="http://schemas.microsoft.com/office/drawing/2014/main" id="{2142AA2C-60FC-4CF2-9721-ACDD0DC31E51}"/>
              </a:ext>
            </a:extLst>
          </p:cNvPr>
          <p:cNvPicPr>
            <a:picLocks noChangeAspect="1"/>
          </p:cNvPicPr>
          <p:nvPr/>
        </p:nvPicPr>
        <p:blipFill>
          <a:blip r:embed="rId5"/>
          <a:stretch>
            <a:fillRect/>
          </a:stretch>
        </p:blipFill>
        <p:spPr>
          <a:xfrm>
            <a:off x="6096000" y="1496311"/>
            <a:ext cx="5701417" cy="2962568"/>
          </a:xfrm>
          <a:prstGeom prst="rect">
            <a:avLst/>
          </a:prstGeom>
        </p:spPr>
      </p:pic>
    </p:spTree>
    <p:extLst>
      <p:ext uri="{BB962C8B-B14F-4D97-AF65-F5344CB8AC3E}">
        <p14:creationId xmlns:p14="http://schemas.microsoft.com/office/powerpoint/2010/main" val="232871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aphical user interface&#10;&#10;Description automatically generated">
            <a:extLst>
              <a:ext uri="{FF2B5EF4-FFF2-40B4-BE49-F238E27FC236}">
                <a16:creationId xmlns:a16="http://schemas.microsoft.com/office/drawing/2014/main" id="{09136948-75D9-4F92-B93F-D143C8CDA048}"/>
              </a:ext>
            </a:extLst>
          </p:cNvPr>
          <p:cNvPicPr>
            <a:picLocks noChangeAspect="1"/>
          </p:cNvPicPr>
          <p:nvPr/>
        </p:nvPicPr>
        <p:blipFill>
          <a:blip r:embed="rId3"/>
          <a:stretch>
            <a:fillRect/>
          </a:stretch>
        </p:blipFill>
        <p:spPr>
          <a:xfrm>
            <a:off x="5213231" y="341404"/>
            <a:ext cx="6639462" cy="1617568"/>
          </a:xfrm>
          <a:prstGeom prst="rect">
            <a:avLst/>
          </a:prstGeom>
        </p:spPr>
      </p:pic>
      <p:sp>
        <p:nvSpPr>
          <p:cNvPr id="2" name="Title 1">
            <a:extLst>
              <a:ext uri="{FF2B5EF4-FFF2-40B4-BE49-F238E27FC236}">
                <a16:creationId xmlns:a16="http://schemas.microsoft.com/office/drawing/2014/main" id="{46143252-8E6C-4310-AD3E-7A4556589927}"/>
              </a:ext>
            </a:extLst>
          </p:cNvPr>
          <p:cNvSpPr>
            <a:spLocks noGrp="1"/>
          </p:cNvSpPr>
          <p:nvPr>
            <p:ph type="title"/>
          </p:nvPr>
        </p:nvSpPr>
        <p:spPr>
          <a:xfrm>
            <a:off x="475491" y="343843"/>
            <a:ext cx="10515600" cy="1325563"/>
          </a:xfrm>
        </p:spPr>
        <p:txBody>
          <a:bodyPr/>
          <a:lstStyle/>
          <a:p>
            <a:r>
              <a:rPr lang="en-US" b="1">
                <a:latin typeface="+mn-lt"/>
              </a:rPr>
              <a:t>ALA Logo Shop</a:t>
            </a:r>
          </a:p>
        </p:txBody>
      </p:sp>
      <p:sp>
        <p:nvSpPr>
          <p:cNvPr id="8" name="Content Placeholder 5">
            <a:extLst>
              <a:ext uri="{FF2B5EF4-FFF2-40B4-BE49-F238E27FC236}">
                <a16:creationId xmlns:a16="http://schemas.microsoft.com/office/drawing/2014/main" id="{AFB8D7A7-8BA9-431B-AAA2-427F13815A86}"/>
              </a:ext>
            </a:extLst>
          </p:cNvPr>
          <p:cNvSpPr txBox="1">
            <a:spLocks/>
          </p:cNvSpPr>
          <p:nvPr/>
        </p:nvSpPr>
        <p:spPr>
          <a:xfrm>
            <a:off x="475491" y="1669406"/>
            <a:ext cx="4576560" cy="38923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BC4A26"/>
                </a:solidFill>
              </a:rPr>
              <a:t>Show your ALA pride!</a:t>
            </a:r>
          </a:p>
          <a:p>
            <a:r>
              <a:rPr lang="en-US" sz="2400">
                <a:effectLst/>
                <a:ea typeface="Times New Roman" panose="02020603050405020304" pitchFamily="18" charset="0"/>
              </a:rPr>
              <a:t>Find exclusive ALA-branded apparel and accessories.</a:t>
            </a:r>
            <a:endParaRPr lang="en-US" sz="2400">
              <a:effectLst/>
              <a:ea typeface="Times New Roman" panose="02020603050405020304" pitchFamily="18" charset="0"/>
              <a:cs typeface="Calibri"/>
            </a:endParaRPr>
          </a:p>
          <a:p>
            <a:pPr marL="0" indent="0">
              <a:buNone/>
            </a:pPr>
            <a:endParaRPr lang="en-US" sz="2400">
              <a:cs typeface="Calibri"/>
            </a:endParaRPr>
          </a:p>
          <a:p>
            <a:pPr marL="914400" lvl="2" indent="0">
              <a:buFont typeface="Arial" panose="020B0604020202020204" pitchFamily="34" charset="0"/>
              <a:buNone/>
            </a:pPr>
            <a:endParaRPr lang="en-US"/>
          </a:p>
        </p:txBody>
      </p:sp>
      <p:sp>
        <p:nvSpPr>
          <p:cNvPr id="10" name="TextBox 9">
            <a:extLst>
              <a:ext uri="{FF2B5EF4-FFF2-40B4-BE49-F238E27FC236}">
                <a16:creationId xmlns:a16="http://schemas.microsoft.com/office/drawing/2014/main" id="{C616083F-114F-47B2-9BD6-341A0DEE3667}"/>
              </a:ext>
            </a:extLst>
          </p:cNvPr>
          <p:cNvSpPr txBox="1"/>
          <p:nvPr/>
        </p:nvSpPr>
        <p:spPr>
          <a:xfrm>
            <a:off x="475491" y="5160103"/>
            <a:ext cx="5511613" cy="523220"/>
          </a:xfrm>
          <a:prstGeom prst="rect">
            <a:avLst/>
          </a:prstGeom>
          <a:noFill/>
        </p:spPr>
        <p:txBody>
          <a:bodyPr wrap="square">
            <a:spAutoFit/>
          </a:bodyPr>
          <a:lstStyle/>
          <a:p>
            <a:pPr marL="0" indent="0">
              <a:buNone/>
            </a:pPr>
            <a:r>
              <a:rPr lang="en-US" sz="2800" i="1"/>
              <a:t>Visit the </a:t>
            </a:r>
            <a:r>
              <a:rPr lang="en-US" sz="2800" i="1">
                <a:solidFill>
                  <a:srgbClr val="BC4A26"/>
                </a:solidFill>
                <a:hlinkClick r:id="rId4">
                  <a:extLst>
                    <a:ext uri="{A12FA001-AC4F-418D-AE19-62706E023703}">
                      <ahyp:hlinkClr xmlns:ahyp="http://schemas.microsoft.com/office/drawing/2018/hyperlinkcolor" val="tx"/>
                    </a:ext>
                  </a:extLst>
                </a:hlinkClick>
              </a:rPr>
              <a:t>ALA Logo Shop</a:t>
            </a:r>
            <a:r>
              <a:rPr lang="en-US" sz="2800" i="1"/>
              <a:t>.</a:t>
            </a:r>
            <a:endParaRPr lang="en-US" sz="2800"/>
          </a:p>
        </p:txBody>
      </p:sp>
      <p:pic>
        <p:nvPicPr>
          <p:cNvPr id="7" name="Picture 6" descr="Screen shot of logo shop apparel options">
            <a:extLst>
              <a:ext uri="{FF2B5EF4-FFF2-40B4-BE49-F238E27FC236}">
                <a16:creationId xmlns:a16="http://schemas.microsoft.com/office/drawing/2014/main" id="{6BE65A62-80C0-48CF-85DC-45AB680558C6}"/>
              </a:ext>
            </a:extLst>
          </p:cNvPr>
          <p:cNvPicPr>
            <a:picLocks noChangeAspect="1"/>
          </p:cNvPicPr>
          <p:nvPr/>
        </p:nvPicPr>
        <p:blipFill>
          <a:blip r:embed="rId5"/>
          <a:stretch>
            <a:fillRect/>
          </a:stretch>
        </p:blipFill>
        <p:spPr>
          <a:xfrm>
            <a:off x="5454503" y="2242437"/>
            <a:ext cx="6142622" cy="3464911"/>
          </a:xfrm>
          <a:prstGeom prst="rect">
            <a:avLst/>
          </a:prstGeom>
        </p:spPr>
      </p:pic>
      <p:pic>
        <p:nvPicPr>
          <p:cNvPr id="13" name="Picture 13" descr="A picture containing text, cup, table, coffee&#10;&#10;Description automatically generated">
            <a:extLst>
              <a:ext uri="{FF2B5EF4-FFF2-40B4-BE49-F238E27FC236}">
                <a16:creationId xmlns:a16="http://schemas.microsoft.com/office/drawing/2014/main" id="{8CC5DA3E-3D54-4AD0-879D-51F0815A55B0}"/>
              </a:ext>
            </a:extLst>
          </p:cNvPr>
          <p:cNvPicPr>
            <a:picLocks noChangeAspect="1"/>
          </p:cNvPicPr>
          <p:nvPr/>
        </p:nvPicPr>
        <p:blipFill>
          <a:blip r:embed="rId6"/>
          <a:stretch>
            <a:fillRect/>
          </a:stretch>
        </p:blipFill>
        <p:spPr>
          <a:xfrm>
            <a:off x="339304" y="3533178"/>
            <a:ext cx="4885427" cy="1171871"/>
          </a:xfrm>
          <a:prstGeom prst="rect">
            <a:avLst/>
          </a:prstGeom>
        </p:spPr>
      </p:pic>
    </p:spTree>
    <p:extLst>
      <p:ext uri="{BB962C8B-B14F-4D97-AF65-F5344CB8AC3E}">
        <p14:creationId xmlns:p14="http://schemas.microsoft.com/office/powerpoint/2010/main" val="317480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465435" y="307378"/>
            <a:ext cx="8010378" cy="1183668"/>
          </a:xfrm>
        </p:spPr>
        <p:txBody>
          <a:bodyPr>
            <a:normAutofit/>
          </a:bodyPr>
          <a:lstStyle/>
          <a:p>
            <a:r>
              <a:rPr lang="en-US" b="1">
                <a:latin typeface="+mn-lt"/>
              </a:rPr>
              <a:t>ALA Social Media Channels</a:t>
            </a:r>
          </a:p>
        </p:txBody>
      </p:sp>
      <p:pic>
        <p:nvPicPr>
          <p:cNvPr id="1026" name="Picture 2" descr="Image result for facebook icon">
            <a:extLst>
              <a:ext uri="{FF2B5EF4-FFF2-40B4-BE49-F238E27FC236}">
                <a16:creationId xmlns:a16="http://schemas.microsoft.com/office/drawing/2014/main" id="{F7199459-CE15-470F-A41F-49949287C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430" y="2302733"/>
            <a:ext cx="568481" cy="568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nkedin icon">
            <a:extLst>
              <a:ext uri="{FF2B5EF4-FFF2-40B4-BE49-F238E27FC236}">
                <a16:creationId xmlns:a16="http://schemas.microsoft.com/office/drawing/2014/main" id="{082ACE1B-59E9-4E28-AE47-71B979780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92" y="3588092"/>
            <a:ext cx="568482" cy="568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24187FF-9621-435E-B063-B7E55D233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52" y="2368111"/>
            <a:ext cx="2216000" cy="3941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Icon&#10;&#10;Description automatically generated">
            <a:extLst>
              <a:ext uri="{FF2B5EF4-FFF2-40B4-BE49-F238E27FC236}">
                <a16:creationId xmlns:a16="http://schemas.microsoft.com/office/drawing/2014/main" id="{8290D9C5-DB38-4A8D-8D0A-60FD50E62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6316" y="2323065"/>
            <a:ext cx="630528" cy="630528"/>
          </a:xfrm>
          <a:prstGeom prst="rect">
            <a:avLst/>
          </a:prstGeom>
        </p:spPr>
      </p:pic>
      <p:sp>
        <p:nvSpPr>
          <p:cNvPr id="10" name="TextBox 9">
            <a:extLst>
              <a:ext uri="{FF2B5EF4-FFF2-40B4-BE49-F238E27FC236}">
                <a16:creationId xmlns:a16="http://schemas.microsoft.com/office/drawing/2014/main" id="{84517A6A-50F8-4802-B703-25CEBEC0B9DD}"/>
              </a:ext>
            </a:extLst>
          </p:cNvPr>
          <p:cNvSpPr txBox="1"/>
          <p:nvPr/>
        </p:nvSpPr>
        <p:spPr>
          <a:xfrm>
            <a:off x="5046571" y="2365628"/>
            <a:ext cx="2146274" cy="3385542"/>
          </a:xfrm>
          <a:prstGeom prst="rect">
            <a:avLst/>
          </a:prstGeom>
          <a:noFill/>
        </p:spPr>
        <p:txBody>
          <a:bodyPr wrap="square" lIns="91440" tIns="45720" rIns="91440" bIns="45720" rtlCol="0" anchor="t">
            <a:spAutoFit/>
          </a:bodyPr>
          <a:lstStyle/>
          <a:p>
            <a:r>
              <a:rPr lang="en-US" sz="2800" dirty="0">
                <a:solidFill>
                  <a:srgbClr val="BC4A26"/>
                </a:solidFill>
                <a:hlinkClick r:id="rId7">
                  <a:extLst>
                    <a:ext uri="{A12FA001-AC4F-418D-AE19-62706E023703}">
                      <ahyp:hlinkClr xmlns:ahyp="http://schemas.microsoft.com/office/drawing/2018/hyperlinkcolor" val="tx"/>
                    </a:ext>
                  </a:extLst>
                </a:hlinkClick>
              </a:rPr>
              <a:t>Instagram</a:t>
            </a:r>
          </a:p>
          <a:p>
            <a:endParaRPr lang="en-US" sz="2800" dirty="0">
              <a:solidFill>
                <a:srgbClr val="BC4A26"/>
              </a:solidFill>
              <a:cs typeface="Calibri"/>
            </a:endParaRPr>
          </a:p>
          <a:p>
            <a:br>
              <a:rPr lang="en-US" sz="2800" dirty="0">
                <a:hlinkClick r:id="rId8" invalidUrl="http://">
                  <a:extLst>
                    <a:ext uri="{A12FA001-AC4F-418D-AE19-62706E023703}">
                      <ahyp:hlinkClr xmlns:ahyp="http://schemas.microsoft.com/office/drawing/2018/hyperlinkcolor" val="tx"/>
                    </a:ext>
                  </a:extLst>
                </a:hlinkClick>
              </a:rPr>
            </a:br>
            <a:endParaRPr lang="en-US" sz="2800" dirty="0">
              <a:solidFill>
                <a:srgbClr val="BC4A26"/>
              </a:solidFill>
            </a:endParaRPr>
          </a:p>
          <a:p>
            <a:endParaRPr lang="en-US" sz="2800" dirty="0">
              <a:solidFill>
                <a:srgbClr val="BC4A26"/>
              </a:solidFill>
            </a:endParaRPr>
          </a:p>
          <a:p>
            <a:endParaRPr lang="en-US" sz="2800" dirty="0">
              <a:solidFill>
                <a:srgbClr val="BC4A26"/>
              </a:solidFill>
            </a:endParaRPr>
          </a:p>
          <a:p>
            <a:endParaRPr lang="en-US" sz="2800" dirty="0">
              <a:cs typeface="Calibri"/>
            </a:endParaRPr>
          </a:p>
          <a:p>
            <a:endParaRPr lang="en-US" dirty="0"/>
          </a:p>
        </p:txBody>
      </p:sp>
      <p:sp>
        <p:nvSpPr>
          <p:cNvPr id="12" name="TextBox 11">
            <a:extLst>
              <a:ext uri="{FF2B5EF4-FFF2-40B4-BE49-F238E27FC236}">
                <a16:creationId xmlns:a16="http://schemas.microsoft.com/office/drawing/2014/main" id="{6715440C-0487-4466-813B-961B5C38B270}"/>
              </a:ext>
            </a:extLst>
          </p:cNvPr>
          <p:cNvSpPr txBox="1"/>
          <p:nvPr/>
        </p:nvSpPr>
        <p:spPr>
          <a:xfrm>
            <a:off x="2843141" y="805429"/>
            <a:ext cx="8883424" cy="1538883"/>
          </a:xfrm>
          <a:prstGeom prst="rect">
            <a:avLst/>
          </a:prstGeom>
          <a:noFill/>
        </p:spPr>
        <p:txBody>
          <a:bodyPr wrap="square" rtlCol="0">
            <a:spAutoFit/>
          </a:bodyPr>
          <a:lstStyle/>
          <a:p>
            <a:br>
              <a:rPr lang="en-US" sz="4000"/>
            </a:br>
            <a:r>
              <a:rPr lang="en-US" sz="3600">
                <a:solidFill>
                  <a:srgbClr val="BC4A26"/>
                </a:solidFill>
              </a:rPr>
              <a:t>Follow us, tag @ALABuzz and use #ALABuzz:</a:t>
            </a:r>
            <a:endParaRPr lang="en-US" sz="3600">
              <a:solidFill>
                <a:srgbClr val="BC4A26"/>
              </a:solidFill>
              <a:cs typeface="Calibri"/>
            </a:endParaRPr>
          </a:p>
          <a:p>
            <a:endParaRPr lang="en-US"/>
          </a:p>
        </p:txBody>
      </p:sp>
      <p:sp>
        <p:nvSpPr>
          <p:cNvPr id="13" name="TextBox 12">
            <a:extLst>
              <a:ext uri="{FF2B5EF4-FFF2-40B4-BE49-F238E27FC236}">
                <a16:creationId xmlns:a16="http://schemas.microsoft.com/office/drawing/2014/main" id="{A1DA8C2B-0C2C-4C01-8216-A8C2E528E2F1}"/>
              </a:ext>
            </a:extLst>
          </p:cNvPr>
          <p:cNvSpPr txBox="1"/>
          <p:nvPr/>
        </p:nvSpPr>
        <p:spPr>
          <a:xfrm>
            <a:off x="7751268" y="2378150"/>
            <a:ext cx="3007605" cy="2092881"/>
          </a:xfrm>
          <a:prstGeom prst="rect">
            <a:avLst/>
          </a:prstGeom>
          <a:noFill/>
        </p:spPr>
        <p:txBody>
          <a:bodyPr wrap="square" lIns="91440" tIns="45720" rIns="91440" bIns="45720" rtlCol="0" anchor="t">
            <a:spAutoFit/>
          </a:bodyPr>
          <a:lstStyle/>
          <a:p>
            <a:r>
              <a:rPr lang="en-US" sz="2800" dirty="0">
                <a:solidFill>
                  <a:srgbClr val="BC4A26"/>
                </a:solidFill>
                <a:hlinkClick r:id="rId9">
                  <a:extLst>
                    <a:ext uri="{A12FA001-AC4F-418D-AE19-62706E023703}">
                      <ahyp:hlinkClr xmlns:ahyp="http://schemas.microsoft.com/office/drawing/2018/hyperlinkcolor" val="tx"/>
                    </a:ext>
                  </a:extLst>
                </a:hlinkClick>
              </a:rPr>
              <a:t>Facebook</a:t>
            </a:r>
          </a:p>
          <a:p>
            <a:endParaRPr lang="en-US" sz="2800" dirty="0">
              <a:solidFill>
                <a:srgbClr val="BC4A26"/>
              </a:solidFill>
            </a:endParaRPr>
          </a:p>
          <a:p>
            <a:br>
              <a:rPr lang="en-US" sz="2800" dirty="0">
                <a:hlinkClick r:id="rId10" invalidUrl="http://">
                  <a:extLst>
                    <a:ext uri="{A12FA001-AC4F-418D-AE19-62706E023703}">
                      <ahyp:hlinkClr xmlns:ahyp="http://schemas.microsoft.com/office/drawing/2018/hyperlinkcolor" val="tx"/>
                    </a:ext>
                  </a:extLst>
                </a:hlinkClick>
              </a:rPr>
            </a:br>
            <a:endParaRPr lang="en-US" sz="2800" dirty="0">
              <a:solidFill>
                <a:srgbClr val="BC4A26"/>
              </a:solidFill>
            </a:endParaRPr>
          </a:p>
          <a:p>
            <a:endParaRPr lang="en-US" dirty="0"/>
          </a:p>
        </p:txBody>
      </p:sp>
      <p:sp>
        <p:nvSpPr>
          <p:cNvPr id="2" name="TextBox 1">
            <a:extLst>
              <a:ext uri="{FF2B5EF4-FFF2-40B4-BE49-F238E27FC236}">
                <a16:creationId xmlns:a16="http://schemas.microsoft.com/office/drawing/2014/main" id="{1E173C0A-166E-44E9-DB88-FD2D3F32791F}"/>
              </a:ext>
            </a:extLst>
          </p:cNvPr>
          <p:cNvSpPr txBox="1"/>
          <p:nvPr/>
        </p:nvSpPr>
        <p:spPr>
          <a:xfrm>
            <a:off x="3129785" y="4708610"/>
            <a:ext cx="8994634" cy="984885"/>
          </a:xfrm>
          <a:prstGeom prst="rect">
            <a:avLst/>
          </a:prstGeom>
          <a:noFill/>
        </p:spPr>
        <p:txBody>
          <a:bodyPr wrap="square" rtlCol="0">
            <a:spAutoFit/>
          </a:bodyPr>
          <a:lstStyle/>
          <a:p>
            <a:r>
              <a:rPr lang="en-US" sz="2000" dirty="0">
                <a:ea typeface="Calibri"/>
                <a:cs typeface="Calibri"/>
              </a:rPr>
              <a:t>Looking for Diversity, Equity, Inclusion and Accessibility OR Professional Development content? Simply search #ALADEIA or #ALAPDAC to find the latest posts!</a:t>
            </a:r>
            <a:endParaRPr lang="en-US" sz="2000" dirty="0"/>
          </a:p>
          <a:p>
            <a:endParaRPr lang="en-US" dirty="0"/>
          </a:p>
        </p:txBody>
      </p:sp>
      <p:sp>
        <p:nvSpPr>
          <p:cNvPr id="4" name="TextBox 3">
            <a:extLst>
              <a:ext uri="{FF2B5EF4-FFF2-40B4-BE49-F238E27FC236}">
                <a16:creationId xmlns:a16="http://schemas.microsoft.com/office/drawing/2014/main" id="{A3BF80A4-4D69-ABB4-624B-0B9358DA5B63}"/>
              </a:ext>
            </a:extLst>
          </p:cNvPr>
          <p:cNvSpPr txBox="1"/>
          <p:nvPr/>
        </p:nvSpPr>
        <p:spPr>
          <a:xfrm>
            <a:off x="6493408" y="3610723"/>
            <a:ext cx="1679471" cy="523220"/>
          </a:xfrm>
          <a:prstGeom prst="rect">
            <a:avLst/>
          </a:prstGeom>
          <a:noFill/>
        </p:spPr>
        <p:txBody>
          <a:bodyPr wrap="square" rtlCol="0">
            <a:spAutoFit/>
          </a:bodyPr>
          <a:lstStyle/>
          <a:p>
            <a:r>
              <a:rPr lang="en-US" sz="2800">
                <a:solidFill>
                  <a:srgbClr val="BC4A26"/>
                </a:solidFill>
                <a:hlinkClick r:id="rId11">
                  <a:extLst>
                    <a:ext uri="{A12FA001-AC4F-418D-AE19-62706E023703}">
                      <ahyp:hlinkClr xmlns:ahyp="http://schemas.microsoft.com/office/drawing/2018/hyperlinkcolor" val="tx"/>
                    </a:ext>
                  </a:extLst>
                </a:hlinkClick>
              </a:rPr>
              <a:t>LinkedIn</a:t>
            </a:r>
            <a:endParaRPr lang="en-US" sz="2800" dirty="0">
              <a:solidFill>
                <a:srgbClr val="BC4A26"/>
              </a:solidFill>
              <a:hlinkClick r:id="rId11">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0746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689020" y="228612"/>
            <a:ext cx="8010378" cy="1325563"/>
          </a:xfrm>
        </p:spPr>
        <p:txBody>
          <a:bodyPr/>
          <a:lstStyle/>
          <a:p>
            <a:r>
              <a:rPr lang="en-US" b="1" dirty="0"/>
              <a:t>Weekly E-Newsletters </a:t>
            </a:r>
            <a:r>
              <a:rPr lang="en-US" b="1" strike="sngStrike" dirty="0">
                <a:solidFill>
                  <a:srgbClr val="FF0000"/>
                </a:solidFill>
              </a:rPr>
              <a:t>and Emails	</a:t>
            </a:r>
            <a:endParaRPr lang="en-US" b="1" strike="sngStrike" dirty="0">
              <a:solidFill>
                <a:srgbClr val="FF0000"/>
              </a:solidFill>
              <a:cs typeface="Calibri Light"/>
            </a:endParaRP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6047306" y="1979118"/>
            <a:ext cx="5304183" cy="3759249"/>
          </a:xfrm>
        </p:spPr>
        <p:txBody>
          <a:bodyPr vert="horz" lIns="91440" tIns="45720" rIns="91440" bIns="45720" rtlCol="0" anchor="t">
            <a:normAutofit/>
          </a:bodyPr>
          <a:lstStyle/>
          <a:p>
            <a:r>
              <a:rPr lang="en-US"/>
              <a:t>Each day of the week delivers focused content:</a:t>
            </a:r>
          </a:p>
          <a:p>
            <a:pPr marL="1371600" lvl="2" indent="-457200">
              <a:buFont typeface="+mj-lt"/>
              <a:buAutoNum type="arabicPeriod"/>
            </a:pPr>
            <a:r>
              <a:rPr lang="en-US"/>
              <a:t>Monday — </a:t>
            </a:r>
            <a:r>
              <a:rPr lang="en-US" i="1"/>
              <a:t>BOLD Bites</a:t>
            </a:r>
          </a:p>
          <a:p>
            <a:pPr marL="1371600" lvl="2" indent="-457200">
              <a:buFont typeface="+mj-lt"/>
              <a:buAutoNum type="arabicPeriod"/>
            </a:pPr>
            <a:r>
              <a:rPr lang="en-US"/>
              <a:t>Tuesday — E-Learning</a:t>
            </a:r>
          </a:p>
          <a:p>
            <a:pPr marL="1371600" lvl="2" indent="-457200">
              <a:buFont typeface="+mj-lt"/>
              <a:buAutoNum type="arabicPeriod"/>
            </a:pPr>
            <a:r>
              <a:rPr lang="en-US"/>
              <a:t>Wednesday — Membership News</a:t>
            </a:r>
          </a:p>
          <a:p>
            <a:pPr marL="1371600" lvl="2" indent="-457200">
              <a:buFont typeface="+mj-lt"/>
              <a:buAutoNum type="arabicPeriod"/>
            </a:pPr>
            <a:r>
              <a:rPr lang="en-US"/>
              <a:t>Thursday — Events</a:t>
            </a:r>
          </a:p>
          <a:p>
            <a:pPr marL="1371600" lvl="2" indent="-457200">
              <a:buFont typeface="+mj-lt"/>
              <a:buAutoNum type="arabicPeriod"/>
            </a:pPr>
            <a:r>
              <a:rPr lang="en-US"/>
              <a:t>Friday — Thought Leadership </a:t>
            </a:r>
          </a:p>
          <a:p>
            <a:r>
              <a:rPr lang="en-US"/>
              <a:t>Now you’ll always know what to expect in your ALA emails!</a:t>
            </a:r>
          </a:p>
        </p:txBody>
      </p:sp>
      <p:pic>
        <p:nvPicPr>
          <p:cNvPr id="12" name="Picture 11" descr="Screen shot of ALA e-mail headers: E-Learning">
            <a:extLst>
              <a:ext uri="{FF2B5EF4-FFF2-40B4-BE49-F238E27FC236}">
                <a16:creationId xmlns:a16="http://schemas.microsoft.com/office/drawing/2014/main" id="{9438D55A-C08E-4894-B925-5C8E8E72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47" y="1488316"/>
            <a:ext cx="4347948" cy="981605"/>
          </a:xfrm>
          <a:prstGeom prst="rect">
            <a:avLst/>
          </a:prstGeom>
        </p:spPr>
      </p:pic>
      <p:pic>
        <p:nvPicPr>
          <p:cNvPr id="16" name="Picture 15" descr="Screen shot of ALA e-mail headers: Events">
            <a:extLst>
              <a:ext uri="{FF2B5EF4-FFF2-40B4-BE49-F238E27FC236}">
                <a16:creationId xmlns:a16="http://schemas.microsoft.com/office/drawing/2014/main" id="{BFD25E05-28DB-49A7-9B7A-DF96FCE6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47" y="2602045"/>
            <a:ext cx="4347948" cy="904164"/>
          </a:xfrm>
          <a:prstGeom prst="rect">
            <a:avLst/>
          </a:prstGeom>
        </p:spPr>
      </p:pic>
      <p:pic>
        <p:nvPicPr>
          <p:cNvPr id="18" name="Picture 17" descr="Screen shot of ALA e-mail headers: Membership News">
            <a:extLst>
              <a:ext uri="{FF2B5EF4-FFF2-40B4-BE49-F238E27FC236}">
                <a16:creationId xmlns:a16="http://schemas.microsoft.com/office/drawing/2014/main" id="{F15EE7C5-520E-4EB8-AEB9-BFB4A9801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947" y="3638334"/>
            <a:ext cx="4393441" cy="1031566"/>
          </a:xfrm>
          <a:prstGeom prst="rect">
            <a:avLst/>
          </a:prstGeom>
        </p:spPr>
      </p:pic>
      <p:pic>
        <p:nvPicPr>
          <p:cNvPr id="20" name="Picture 19" descr="Screen shot of ALA e-mail headers: Thought Leadership">
            <a:extLst>
              <a:ext uri="{FF2B5EF4-FFF2-40B4-BE49-F238E27FC236}">
                <a16:creationId xmlns:a16="http://schemas.microsoft.com/office/drawing/2014/main" id="{4C627380-3ADE-4707-AE55-633E9423D5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947" y="4751833"/>
            <a:ext cx="4393441" cy="1031566"/>
          </a:xfrm>
          <a:prstGeom prst="rect">
            <a:avLst/>
          </a:prstGeom>
        </p:spPr>
      </p:pic>
    </p:spTree>
    <p:extLst>
      <p:ext uri="{BB962C8B-B14F-4D97-AF65-F5344CB8AC3E}">
        <p14:creationId xmlns:p14="http://schemas.microsoft.com/office/powerpoint/2010/main" val="202924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838201" y="365125"/>
            <a:ext cx="8010378" cy="1325563"/>
          </a:xfrm>
        </p:spPr>
        <p:txBody>
          <a:bodyPr/>
          <a:lstStyle/>
          <a:p>
            <a:r>
              <a:rPr lang="en-US" b="1"/>
              <a:t>ALA Business Partners	</a:t>
            </a:r>
          </a:p>
        </p:txBody>
      </p:sp>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970403" y="1618677"/>
            <a:ext cx="10739511" cy="4117975"/>
          </a:xfrm>
        </p:spPr>
        <p:txBody>
          <a:bodyPr vert="horz" lIns="91440" tIns="45720" rIns="91440" bIns="45720" rtlCol="0" anchor="t">
            <a:normAutofit fontScale="92500" lnSpcReduction="10000"/>
          </a:bodyPr>
          <a:lstStyle/>
          <a:p>
            <a:pPr marL="0" indent="0">
              <a:buNone/>
            </a:pPr>
            <a:r>
              <a:rPr lang="en-US" sz="3200">
                <a:cs typeface="Calibri"/>
                <a:hlinkClick r:id="rId3"/>
              </a:rPr>
              <a:t>ALA Marketing Opportunities</a:t>
            </a:r>
            <a:endParaRPr lang="en-US" sz="3200">
              <a:cs typeface="Calibri"/>
            </a:endParaRPr>
          </a:p>
          <a:p>
            <a:pPr marL="0" indent="0">
              <a:buNone/>
            </a:pPr>
            <a:r>
              <a:rPr lang="en-US">
                <a:sym typeface="Wingdings" panose="05000000000000000000" pitchFamily="2" charset="2"/>
              </a:rPr>
              <a:t>Online resource for all current and prospective ALA business partners to find information related to ALA events and marketing opportunities. </a:t>
            </a:r>
            <a:endParaRPr lang="en-US">
              <a:cs typeface="Calibri"/>
            </a:endParaRPr>
          </a:p>
          <a:p>
            <a:pPr marL="0" indent="0">
              <a:buNone/>
            </a:pPr>
            <a:br>
              <a:rPr lang="en-US">
                <a:hlinkClick r:id="rId4" invalidUrl="http://">
                  <a:extLst>
                    <a:ext uri="{A12FA001-AC4F-418D-AE19-62706E023703}">
                      <ahyp:hlinkClr xmlns:ahyp="http://schemas.microsoft.com/office/drawing/2018/hyperlinkcolor" val="tx"/>
                    </a:ext>
                  </a:extLst>
                </a:hlinkClick>
              </a:rPr>
            </a:br>
            <a:r>
              <a:rPr lang="en-US" sz="3200">
                <a:solidFill>
                  <a:srgbClr val="BC4A26"/>
                </a:solidFill>
                <a:sym typeface="Wingdings" panose="05000000000000000000" pitchFamily="2" charset="2"/>
                <a:hlinkClick r:id="rId5">
                  <a:extLst>
                    <a:ext uri="{A12FA001-AC4F-418D-AE19-62706E023703}">
                      <ahyp:hlinkClr xmlns:ahyp="http://schemas.microsoft.com/office/drawing/2018/hyperlinkcolor" val="tx"/>
                    </a:ext>
                  </a:extLst>
                </a:hlinkClick>
              </a:rPr>
              <a:t>Legal Marketplace</a:t>
            </a:r>
            <a:endParaRPr lang="en-US" sz="3200">
              <a:solidFill>
                <a:srgbClr val="BC4A26"/>
              </a:solidFill>
              <a:sym typeface="Wingdings" panose="05000000000000000000" pitchFamily="2" charset="2"/>
            </a:endParaRPr>
          </a:p>
          <a:p>
            <a:pPr marL="0" indent="0">
              <a:buNone/>
            </a:pPr>
            <a:r>
              <a:rPr lang="en-US">
                <a:ea typeface="+mn-lt"/>
                <a:cs typeface="+mn-lt"/>
                <a:sym typeface="Wingdings" panose="05000000000000000000" pitchFamily="2" charset="2"/>
              </a:rPr>
              <a:t>A comprehensive online directory of top solution providers to the Legal Management industry. Search by company name or category to find trusted ALA business partners waiting to solve your most challenging issues.</a:t>
            </a:r>
            <a:endParaRPr lang="en-US">
              <a:ea typeface="+mn-lt"/>
              <a:cs typeface="+mn-lt"/>
            </a:endParaRPr>
          </a:p>
          <a:p>
            <a:pPr lvl="1"/>
            <a:r>
              <a:rPr lang="en-US">
                <a:sym typeface="Wingdings" panose="05000000000000000000" pitchFamily="2" charset="2"/>
              </a:rPr>
              <a:t>Watch the website for the next </a:t>
            </a:r>
            <a:r>
              <a:rPr lang="en-US">
                <a:sym typeface="Wingdings" panose="05000000000000000000" pitchFamily="2" charset="2"/>
                <a:hlinkClick r:id="rId6"/>
              </a:rPr>
              <a:t>Solutions Series webcast</a:t>
            </a:r>
            <a:r>
              <a:rPr lang="en-US">
                <a:sym typeface="Wingdings" panose="05000000000000000000" pitchFamily="2" charset="2"/>
              </a:rPr>
              <a:t> that </a:t>
            </a:r>
            <a:r>
              <a:rPr lang="en-US">
                <a:ea typeface="+mn-lt"/>
                <a:cs typeface="+mn-lt"/>
                <a:sym typeface="Wingdings" panose="05000000000000000000" pitchFamily="2" charset="2"/>
              </a:rPr>
              <a:t>provide unique subject matter expertise and business insights for law firms</a:t>
            </a:r>
            <a:r>
              <a:rPr lang="en-US">
                <a:sym typeface="Wingdings" panose="05000000000000000000" pitchFamily="2" charset="2"/>
              </a:rPr>
              <a:t>. These are free to join and cover a wide range of topics.</a:t>
            </a:r>
            <a:endParaRPr lang="en-US">
              <a:cs typeface="Calibri"/>
            </a:endParaRPr>
          </a:p>
        </p:txBody>
      </p:sp>
    </p:spTree>
    <p:extLst>
      <p:ext uri="{BB962C8B-B14F-4D97-AF65-F5344CB8AC3E}">
        <p14:creationId xmlns:p14="http://schemas.microsoft.com/office/powerpoint/2010/main" val="425036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2BEF-EFDE-8632-3A89-2058DD000602}"/>
              </a:ext>
            </a:extLst>
          </p:cNvPr>
          <p:cNvSpPr>
            <a:spLocks noGrp="1"/>
          </p:cNvSpPr>
          <p:nvPr>
            <p:ph type="title"/>
          </p:nvPr>
        </p:nvSpPr>
        <p:spPr/>
        <p:txBody>
          <a:bodyPr/>
          <a:lstStyle/>
          <a:p>
            <a:r>
              <a:rPr lang="en-US" b="1"/>
              <a:t>PODCASTS</a:t>
            </a:r>
            <a:endParaRPr lang="en-US" b="1">
              <a:ea typeface="Calibri Light"/>
              <a:cs typeface="Calibri Light"/>
            </a:endParaRPr>
          </a:p>
        </p:txBody>
      </p:sp>
      <p:sp>
        <p:nvSpPr>
          <p:cNvPr id="3" name="Content Placeholder 2">
            <a:extLst>
              <a:ext uri="{FF2B5EF4-FFF2-40B4-BE49-F238E27FC236}">
                <a16:creationId xmlns:a16="http://schemas.microsoft.com/office/drawing/2014/main" id="{F14111C9-DB0D-208E-B469-FD9F864FBC46}"/>
              </a:ext>
            </a:extLst>
          </p:cNvPr>
          <p:cNvSpPr>
            <a:spLocks noGrp="1"/>
          </p:cNvSpPr>
          <p:nvPr>
            <p:ph idx="1"/>
          </p:nvPr>
        </p:nvSpPr>
        <p:spPr>
          <a:xfrm>
            <a:off x="696685" y="1509939"/>
            <a:ext cx="10515600" cy="4351338"/>
          </a:xfrm>
        </p:spPr>
        <p:txBody>
          <a:bodyPr vert="horz" lIns="91440" tIns="45720" rIns="91440" bIns="45720" rtlCol="0" anchor="t">
            <a:normAutofit/>
          </a:bodyPr>
          <a:lstStyle/>
          <a:p>
            <a:r>
              <a:rPr lang="en-US" i="1">
                <a:cs typeface="Calibri"/>
              </a:rPr>
              <a:t>Legal Management Talk </a:t>
            </a:r>
            <a:r>
              <a:rPr lang="en-US">
                <a:cs typeface="Calibri"/>
              </a:rPr>
              <a:t>is the official podcast of ALA</a:t>
            </a:r>
            <a:endParaRPr lang="en-US">
              <a:ea typeface="Calibri"/>
              <a:cs typeface="Calibri"/>
            </a:endParaRPr>
          </a:p>
          <a:p>
            <a:r>
              <a:rPr lang="en-US">
                <a:ea typeface="Calibri"/>
                <a:cs typeface="Calibri"/>
              </a:rPr>
              <a:t>Episodes cover a wide variety of topics — from finance to operations to HR trends — and feature ALA members, business partners and industry leaders</a:t>
            </a:r>
          </a:p>
          <a:p>
            <a:r>
              <a:rPr lang="en-US">
                <a:ea typeface="Calibri"/>
                <a:cs typeface="Calibri"/>
              </a:rPr>
              <a:t>Each episode is 20-30 minutes long and can be found on YouTube and most podcast streaming platforms</a:t>
            </a:r>
          </a:p>
          <a:p>
            <a:pPr marL="0" indent="0" algn="ctr">
              <a:buNone/>
            </a:pPr>
            <a:endParaRPr lang="en-US" b="1" i="1">
              <a:ea typeface="Calibri"/>
              <a:cs typeface="Calibri"/>
            </a:endParaRPr>
          </a:p>
          <a:p>
            <a:pPr marL="0" indent="0">
              <a:buNone/>
            </a:pPr>
            <a:r>
              <a:rPr lang="en-US" b="1" i="1">
                <a:ea typeface="Calibri"/>
                <a:cs typeface="Calibri"/>
                <a:hlinkClick r:id="rId3"/>
              </a:rPr>
              <a:t>alanet.org/podcast</a:t>
            </a:r>
            <a:endParaRPr lang="en-US">
              <a:ea typeface="Calibri"/>
              <a:cs typeface="Calibri"/>
            </a:endParaRPr>
          </a:p>
        </p:txBody>
      </p:sp>
      <p:pic>
        <p:nvPicPr>
          <p:cNvPr id="4" name="Picture 4">
            <a:extLst>
              <a:ext uri="{FF2B5EF4-FFF2-40B4-BE49-F238E27FC236}">
                <a16:creationId xmlns:a16="http://schemas.microsoft.com/office/drawing/2014/main" id="{3AC3A39A-138F-20A0-5EC4-6F55C43B0C8A}"/>
              </a:ext>
            </a:extLst>
          </p:cNvPr>
          <p:cNvPicPr>
            <a:picLocks noChangeAspect="1"/>
          </p:cNvPicPr>
          <p:nvPr/>
        </p:nvPicPr>
        <p:blipFill>
          <a:blip r:embed="rId4"/>
          <a:stretch>
            <a:fillRect/>
          </a:stretch>
        </p:blipFill>
        <p:spPr>
          <a:xfrm>
            <a:off x="8594272" y="3869872"/>
            <a:ext cx="1905000" cy="1905000"/>
          </a:xfrm>
          <a:prstGeom prst="rect">
            <a:avLst/>
          </a:prstGeom>
        </p:spPr>
      </p:pic>
    </p:spTree>
    <p:extLst>
      <p:ext uri="{BB962C8B-B14F-4D97-AF65-F5344CB8AC3E}">
        <p14:creationId xmlns:p14="http://schemas.microsoft.com/office/powerpoint/2010/main" val="37869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9D2316-F526-41D0-AECF-19BD7A1EA2F7}"/>
              </a:ext>
            </a:extLst>
          </p:cNvPr>
          <p:cNvSpPr>
            <a:spLocks noGrp="1"/>
          </p:cNvSpPr>
          <p:nvPr>
            <p:ph type="title"/>
          </p:nvPr>
        </p:nvSpPr>
        <p:spPr>
          <a:xfrm>
            <a:off x="3464898" y="744953"/>
            <a:ext cx="8015514" cy="1325563"/>
          </a:xfrm>
        </p:spPr>
        <p:txBody>
          <a:bodyPr/>
          <a:lstStyle/>
          <a:p>
            <a:r>
              <a:rPr lang="en-US" b="1"/>
              <a:t>ALA Mission</a:t>
            </a:r>
          </a:p>
        </p:txBody>
      </p:sp>
      <p:sp>
        <p:nvSpPr>
          <p:cNvPr id="9" name="Content Placeholder 8">
            <a:extLst>
              <a:ext uri="{FF2B5EF4-FFF2-40B4-BE49-F238E27FC236}">
                <a16:creationId xmlns:a16="http://schemas.microsoft.com/office/drawing/2014/main" id="{BD5CD0B0-166B-4F85-82C3-54B4C48C8870}"/>
              </a:ext>
            </a:extLst>
          </p:cNvPr>
          <p:cNvSpPr>
            <a:spLocks noGrp="1"/>
          </p:cNvSpPr>
          <p:nvPr>
            <p:ph idx="1"/>
          </p:nvPr>
        </p:nvSpPr>
        <p:spPr>
          <a:xfrm>
            <a:off x="3464897" y="2411859"/>
            <a:ext cx="8151369" cy="3636054"/>
          </a:xfrm>
        </p:spPr>
        <p:txBody>
          <a:bodyPr>
            <a:normAutofit/>
          </a:bodyPr>
          <a:lstStyle/>
          <a:p>
            <a:pPr marL="0" indent="0" algn="l" rtl="0" fontAlgn="base">
              <a:buNone/>
            </a:pPr>
            <a:r>
              <a:rPr lang="en-US" b="0" i="0">
                <a:solidFill>
                  <a:srgbClr val="000000"/>
                </a:solidFill>
                <a:effectLst/>
                <a:cs typeface="Arial" panose="020B0604020202020204" pitchFamily="34" charset="0"/>
              </a:rPr>
              <a:t>ALA is the catalyst for growth by providing:  </a:t>
            </a:r>
            <a:br>
              <a:rPr lang="en-US" b="0" i="0">
                <a:solidFill>
                  <a:srgbClr val="000000"/>
                </a:solidFill>
                <a:effectLst/>
                <a:cs typeface="Arial" panose="020B0604020202020204" pitchFamily="34" charset="0"/>
              </a:rPr>
            </a:br>
            <a:endParaRPr lang="en-US" b="0" i="0">
              <a:solidFill>
                <a:srgbClr val="000000"/>
              </a:solidFill>
              <a:effectLst/>
              <a:cs typeface="Arial" panose="020B0604020202020204" pitchFamily="34" charset="0"/>
            </a:endParaRPr>
          </a:p>
          <a:p>
            <a:pPr lvl="1" fontAlgn="base"/>
            <a:r>
              <a:rPr lang="en-US" sz="2800" b="0" i="0">
                <a:solidFill>
                  <a:srgbClr val="000000"/>
                </a:solidFill>
                <a:effectLst/>
                <a:cs typeface="Arial" panose="020B0604020202020204" pitchFamily="34" charset="0"/>
              </a:rPr>
              <a:t>Diverse educational experiences. </a:t>
            </a:r>
          </a:p>
          <a:p>
            <a:pPr lvl="1" fontAlgn="base"/>
            <a:r>
              <a:rPr lang="en-US" sz="2800" b="0" i="0">
                <a:solidFill>
                  <a:srgbClr val="000000"/>
                </a:solidFill>
                <a:effectLst/>
                <a:cs typeface="Arial" panose="020B0604020202020204" pitchFamily="34" charset="0"/>
              </a:rPr>
              <a:t>Engaged peer communities. </a:t>
            </a:r>
          </a:p>
          <a:p>
            <a:pPr lvl="1" fontAlgn="base"/>
            <a:r>
              <a:rPr lang="en-US" sz="2800" b="0" i="0">
                <a:solidFill>
                  <a:srgbClr val="000000"/>
                </a:solidFill>
                <a:effectLst/>
                <a:cs typeface="Arial" panose="020B0604020202020204" pitchFamily="34" charset="0"/>
              </a:rPr>
              <a:t>Strategic solutions. </a:t>
            </a:r>
          </a:p>
          <a:p>
            <a:pPr lvl="1" fontAlgn="base"/>
            <a:r>
              <a:rPr lang="en-US" sz="2800" b="0" i="0">
                <a:solidFill>
                  <a:srgbClr val="000000"/>
                </a:solidFill>
                <a:effectLst/>
                <a:cs typeface="Arial" panose="020B0604020202020204" pitchFamily="34" charset="0"/>
              </a:rPr>
              <a:t>Dynamic resources. </a:t>
            </a:r>
          </a:p>
          <a:p>
            <a:pPr lvl="1" fontAlgn="base"/>
            <a:r>
              <a:rPr lang="en-US" sz="2800" b="0" i="0">
                <a:solidFill>
                  <a:srgbClr val="000000"/>
                </a:solidFill>
                <a:effectLst/>
                <a:cs typeface="Arial" panose="020B0604020202020204" pitchFamily="34" charset="0"/>
              </a:rPr>
              <a:t>Trusted networks. </a:t>
            </a:r>
          </a:p>
          <a:p>
            <a:pPr marL="0" indent="0">
              <a:buNone/>
            </a:pPr>
            <a:endParaRPr lang="en-US"/>
          </a:p>
        </p:txBody>
      </p:sp>
    </p:spTree>
    <p:extLst>
      <p:ext uri="{BB962C8B-B14F-4D97-AF65-F5344CB8AC3E}">
        <p14:creationId xmlns:p14="http://schemas.microsoft.com/office/powerpoint/2010/main" val="332224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708805" y="709650"/>
            <a:ext cx="8010378" cy="934216"/>
          </a:xfrm>
        </p:spPr>
        <p:txBody>
          <a:bodyPr/>
          <a:lstStyle/>
          <a:p>
            <a:r>
              <a:rPr lang="en-US" b="1" dirty="0"/>
              <a:t>Strategic Direction 2024–2026</a:t>
            </a:r>
            <a:endParaRPr lang="en-US" dirty="0"/>
          </a:p>
        </p:txBody>
      </p:sp>
      <p:sp>
        <p:nvSpPr>
          <p:cNvPr id="7" name="Content Placeholder 6">
            <a:extLst>
              <a:ext uri="{FF2B5EF4-FFF2-40B4-BE49-F238E27FC236}">
                <a16:creationId xmlns:a16="http://schemas.microsoft.com/office/drawing/2014/main" id="{99349A5C-7FE5-4E48-8A81-A767DB8DB0DE}"/>
              </a:ext>
            </a:extLst>
          </p:cNvPr>
          <p:cNvSpPr>
            <a:spLocks noGrp="1"/>
          </p:cNvSpPr>
          <p:nvPr>
            <p:ph idx="1"/>
          </p:nvPr>
        </p:nvSpPr>
        <p:spPr>
          <a:xfrm>
            <a:off x="305828" y="1886537"/>
            <a:ext cx="9070051" cy="5170847"/>
          </a:xfrm>
        </p:spPr>
        <p:txBody>
          <a:bodyPr vert="horz" lIns="91440" tIns="45720" rIns="91440" bIns="45720" rtlCol="0" anchor="t">
            <a:noAutofit/>
          </a:bodyPr>
          <a:lstStyle/>
          <a:p>
            <a:r>
              <a:rPr lang="en-US" sz="2400" dirty="0">
                <a:cs typeface="Calibri"/>
              </a:rPr>
              <a:t>Board of Directors established the 2024–2026 Strategic Direction</a:t>
            </a:r>
          </a:p>
          <a:p>
            <a:r>
              <a:rPr lang="en-US" sz="2400" dirty="0">
                <a:cs typeface="Calibri"/>
              </a:rPr>
              <a:t>Focuses on five focus areas: </a:t>
            </a:r>
          </a:p>
          <a:p>
            <a:pPr lvl="1"/>
            <a:r>
              <a:rPr lang="en-US" dirty="0">
                <a:cs typeface="Calibri"/>
              </a:rPr>
              <a:t>Member Experience</a:t>
            </a:r>
          </a:p>
          <a:p>
            <a:pPr lvl="1"/>
            <a:r>
              <a:rPr lang="en-US" dirty="0">
                <a:cs typeface="Calibri"/>
              </a:rPr>
              <a:t>Education and Professional Development</a:t>
            </a:r>
          </a:p>
          <a:p>
            <a:pPr lvl="1"/>
            <a:r>
              <a:rPr lang="en-US" dirty="0">
                <a:cs typeface="Calibri"/>
              </a:rPr>
              <a:t>Impact</a:t>
            </a:r>
          </a:p>
          <a:p>
            <a:pPr lvl="1"/>
            <a:r>
              <a:rPr lang="en-US" dirty="0">
                <a:cs typeface="Calibri"/>
              </a:rPr>
              <a:t>Diversity, Equity, Inclusion &amp; Accessibility</a:t>
            </a:r>
          </a:p>
          <a:p>
            <a:pPr lvl="1"/>
            <a:r>
              <a:rPr lang="en-US" dirty="0">
                <a:cs typeface="Calibri"/>
              </a:rPr>
              <a:t>Innovation</a:t>
            </a:r>
          </a:p>
          <a:p>
            <a:r>
              <a:rPr lang="en-US" sz="2400" dirty="0">
                <a:cs typeface="Calibri"/>
              </a:rPr>
              <a:t>Details success indicators that identify what needs to be achieved to determine success</a:t>
            </a:r>
          </a:p>
          <a:p>
            <a:r>
              <a:rPr lang="en-US" sz="2400" dirty="0">
                <a:cs typeface="Calibri"/>
              </a:rPr>
              <a:t>Drives how specific tactics will be developed in each area </a:t>
            </a:r>
          </a:p>
          <a:p>
            <a:pPr marL="0" indent="0">
              <a:buNone/>
            </a:pPr>
            <a:br>
              <a:rPr lang="en-US" sz="2200" dirty="0">
                <a:cs typeface="Calibri"/>
              </a:rPr>
            </a:br>
            <a:endParaRPr lang="en-US" sz="2200" dirty="0">
              <a:cs typeface="Calibri"/>
            </a:endParaRPr>
          </a:p>
        </p:txBody>
      </p:sp>
      <p:pic>
        <p:nvPicPr>
          <p:cNvPr id="4" name="Picture 3" descr="A picture containing the ALA logo and text &quot;We are here for you&quot;">
            <a:extLst>
              <a:ext uri="{FF2B5EF4-FFF2-40B4-BE49-F238E27FC236}">
                <a16:creationId xmlns:a16="http://schemas.microsoft.com/office/drawing/2014/main" id="{9C2819B0-F101-4E07-9580-E5758E80C38B}"/>
              </a:ext>
            </a:extLst>
          </p:cNvPr>
          <p:cNvPicPr>
            <a:picLocks noChangeAspect="1"/>
          </p:cNvPicPr>
          <p:nvPr/>
        </p:nvPicPr>
        <p:blipFill rotWithShape="1">
          <a:blip r:embed="rId3">
            <a:extLst>
              <a:ext uri="{28A0092B-C50C-407E-A947-70E740481C1C}">
                <a14:useLocalDpi xmlns:a14="http://schemas.microsoft.com/office/drawing/2010/main" val="0"/>
              </a:ext>
            </a:extLst>
          </a:blip>
          <a:srcRect r="5447"/>
          <a:stretch/>
        </p:blipFill>
        <p:spPr>
          <a:xfrm>
            <a:off x="9171570" y="1076224"/>
            <a:ext cx="2614058" cy="3156124"/>
          </a:xfrm>
          <a:prstGeom prst="rect">
            <a:avLst/>
          </a:prstGeom>
        </p:spPr>
      </p:pic>
    </p:spTree>
    <p:extLst>
      <p:ext uri="{BB962C8B-B14F-4D97-AF65-F5344CB8AC3E}">
        <p14:creationId xmlns:p14="http://schemas.microsoft.com/office/powerpoint/2010/main" val="80924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a:xfrm>
            <a:off x="708805" y="709650"/>
            <a:ext cx="8010378" cy="934216"/>
          </a:xfrm>
        </p:spPr>
        <p:txBody>
          <a:bodyPr/>
          <a:lstStyle/>
          <a:p>
            <a:r>
              <a:rPr lang="en-US" b="1" dirty="0"/>
              <a:t>Strategic Direction 2024–2026</a:t>
            </a:r>
            <a:endParaRPr lang="en-US" dirty="0"/>
          </a:p>
        </p:txBody>
      </p:sp>
      <p:sp>
        <p:nvSpPr>
          <p:cNvPr id="7" name="Content Placeholder 6">
            <a:extLst>
              <a:ext uri="{FF2B5EF4-FFF2-40B4-BE49-F238E27FC236}">
                <a16:creationId xmlns:a16="http://schemas.microsoft.com/office/drawing/2014/main" id="{99349A5C-7FE5-4E48-8A81-A767DB8DB0DE}"/>
              </a:ext>
            </a:extLst>
          </p:cNvPr>
          <p:cNvSpPr>
            <a:spLocks noGrp="1"/>
          </p:cNvSpPr>
          <p:nvPr>
            <p:ph idx="1"/>
          </p:nvPr>
        </p:nvSpPr>
        <p:spPr>
          <a:xfrm>
            <a:off x="305828" y="1886537"/>
            <a:ext cx="9070051" cy="5170847"/>
          </a:xfrm>
        </p:spPr>
        <p:txBody>
          <a:bodyPr vert="horz" lIns="91440" tIns="45720" rIns="91440" bIns="45720" rtlCol="0" anchor="t">
            <a:noAutofit/>
          </a:bodyPr>
          <a:lstStyle/>
          <a:p>
            <a:pPr marL="0" indent="0">
              <a:buNone/>
            </a:pPr>
            <a:r>
              <a:rPr lang="en-US" sz="2200" b="1" dirty="0">
                <a:cs typeface="Calibri"/>
              </a:rPr>
              <a:t>What’s Next?</a:t>
            </a:r>
          </a:p>
          <a:p>
            <a:r>
              <a:rPr lang="en-US" sz="2200" dirty="0">
                <a:cs typeface="Calibri"/>
              </a:rPr>
              <a:t>Programs, services and budget are continuously reviewed for alignment with strategic direction </a:t>
            </a:r>
          </a:p>
          <a:p>
            <a:r>
              <a:rPr lang="en-US" sz="2200" dirty="0">
                <a:cs typeface="Calibri"/>
              </a:rPr>
              <a:t>Ongoing conversations with members and stakeholders on how to achieve goals together</a:t>
            </a:r>
          </a:p>
        </p:txBody>
      </p:sp>
      <p:pic>
        <p:nvPicPr>
          <p:cNvPr id="4" name="Picture 3" descr="A picture containing the ALA logo and text &quot;We are here for you&quot;">
            <a:extLst>
              <a:ext uri="{FF2B5EF4-FFF2-40B4-BE49-F238E27FC236}">
                <a16:creationId xmlns:a16="http://schemas.microsoft.com/office/drawing/2014/main" id="{9C2819B0-F101-4E07-9580-E5758E80C38B}"/>
              </a:ext>
            </a:extLst>
          </p:cNvPr>
          <p:cNvPicPr>
            <a:picLocks noChangeAspect="1"/>
          </p:cNvPicPr>
          <p:nvPr/>
        </p:nvPicPr>
        <p:blipFill rotWithShape="1">
          <a:blip r:embed="rId3">
            <a:extLst>
              <a:ext uri="{28A0092B-C50C-407E-A947-70E740481C1C}">
                <a14:useLocalDpi xmlns:a14="http://schemas.microsoft.com/office/drawing/2010/main" val="0"/>
              </a:ext>
            </a:extLst>
          </a:blip>
          <a:srcRect r="5447"/>
          <a:stretch/>
        </p:blipFill>
        <p:spPr>
          <a:xfrm>
            <a:off x="9171570" y="1076224"/>
            <a:ext cx="2614058" cy="3156124"/>
          </a:xfrm>
          <a:prstGeom prst="rect">
            <a:avLst/>
          </a:prstGeom>
        </p:spPr>
      </p:pic>
    </p:spTree>
    <p:extLst>
      <p:ext uri="{BB962C8B-B14F-4D97-AF65-F5344CB8AC3E}">
        <p14:creationId xmlns:p14="http://schemas.microsoft.com/office/powerpoint/2010/main" val="131185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DEF49-FEB9-4A6A-BD13-A127B44698E5}"/>
              </a:ext>
            </a:extLst>
          </p:cNvPr>
          <p:cNvPicPr>
            <a:picLocks noChangeAspect="1"/>
          </p:cNvPicPr>
          <p:nvPr/>
        </p:nvPicPr>
        <p:blipFill rotWithShape="1">
          <a:blip r:embed="rId3">
            <a:extLst>
              <a:ext uri="{28A0092B-C50C-407E-A947-70E740481C1C}">
                <a14:useLocalDpi xmlns:a14="http://schemas.microsoft.com/office/drawing/2010/main" val="0"/>
              </a:ext>
            </a:extLst>
          </a:blip>
          <a:srcRect r="10322" b="5587"/>
          <a:stretch/>
        </p:blipFill>
        <p:spPr>
          <a:xfrm>
            <a:off x="8645578" y="2451697"/>
            <a:ext cx="2003474" cy="2428341"/>
          </a:xfrm>
          <a:prstGeom prst="rect">
            <a:avLst/>
          </a:prstGeom>
        </p:spPr>
      </p:pic>
      <p:sp>
        <p:nvSpPr>
          <p:cNvPr id="6" name="Content Placeholder 5">
            <a:extLst>
              <a:ext uri="{FF2B5EF4-FFF2-40B4-BE49-F238E27FC236}">
                <a16:creationId xmlns:a16="http://schemas.microsoft.com/office/drawing/2014/main" id="{FCA42C4C-789B-4F7E-B639-BE8BE5DE5A76}"/>
              </a:ext>
            </a:extLst>
          </p:cNvPr>
          <p:cNvSpPr>
            <a:spLocks noGrp="1"/>
          </p:cNvSpPr>
          <p:nvPr>
            <p:ph idx="1"/>
          </p:nvPr>
        </p:nvSpPr>
        <p:spPr>
          <a:xfrm>
            <a:off x="283458" y="1541753"/>
            <a:ext cx="10903455" cy="4978178"/>
          </a:xfrm>
        </p:spPr>
        <p:txBody>
          <a:bodyPr vert="horz" lIns="91440" tIns="45720" rIns="91440" bIns="45720" rtlCol="0" anchor="t">
            <a:normAutofit/>
          </a:bodyPr>
          <a:lstStyle/>
          <a:p>
            <a:pPr marL="0" indent="0">
              <a:buNone/>
            </a:pPr>
            <a:r>
              <a:rPr lang="en-US" sz="3300" b="1" dirty="0">
                <a:solidFill>
                  <a:srgbClr val="BC4A26"/>
                </a:solidFill>
              </a:rPr>
              <a:t>2024 Membership Stats as of October 2023</a:t>
            </a:r>
            <a:endParaRPr lang="en-US" dirty="0"/>
          </a:p>
          <a:p>
            <a:pPr marL="457200" indent="-457200"/>
            <a:r>
              <a:rPr lang="en-US" sz="3200" dirty="0">
                <a:ea typeface="+mn-lt"/>
                <a:cs typeface="+mn-lt"/>
              </a:rPr>
              <a:t>737 organizations enrolled in Organizational Pricing (compared to 722 in 2023)</a:t>
            </a:r>
            <a:br>
              <a:rPr lang="en-US" sz="3200" dirty="0">
                <a:ea typeface="+mn-lt"/>
                <a:cs typeface="+mn-lt"/>
              </a:rPr>
            </a:br>
            <a:endParaRPr lang="en-US" sz="3200" dirty="0">
              <a:solidFill>
                <a:srgbClr val="000000"/>
              </a:solidFill>
              <a:ea typeface="+mn-lt"/>
              <a:cs typeface="+mn-lt"/>
            </a:endParaRPr>
          </a:p>
          <a:p>
            <a:pPr marL="457200" indent="-457200">
              <a:buFont typeface="Arial"/>
              <a:buChar char="•"/>
            </a:pPr>
            <a:r>
              <a:rPr lang="en-US" sz="3200" dirty="0">
                <a:ea typeface="+mn-lt"/>
                <a:cs typeface="+mn-lt"/>
              </a:rPr>
              <a:t>9,355 total members </a:t>
            </a:r>
            <a:endParaRPr lang="en-US" dirty="0"/>
          </a:p>
          <a:p>
            <a:pPr marL="0" indent="0">
              <a:lnSpc>
                <a:spcPct val="120000"/>
              </a:lnSpc>
              <a:buNone/>
            </a:pPr>
            <a:endParaRPr lang="en-US" sz="3300" b="1" dirty="0">
              <a:solidFill>
                <a:srgbClr val="BC4A26"/>
              </a:solidFill>
              <a:cs typeface="Calibri"/>
            </a:endParaRPr>
          </a:p>
          <a:p>
            <a:pPr marL="0" indent="0">
              <a:buNone/>
            </a:pPr>
            <a:endParaRPr lang="en-US" sz="3200" dirty="0">
              <a:ea typeface="+mn-lt"/>
              <a:cs typeface="+mn-lt"/>
            </a:endParaRPr>
          </a:p>
          <a:p>
            <a:pPr marL="0" indent="0">
              <a:buNone/>
            </a:pPr>
            <a:endParaRPr lang="en-US" sz="3200" dirty="0">
              <a:solidFill>
                <a:srgbClr val="000000"/>
              </a:solidFill>
              <a:cs typeface="Calibri" panose="020F0502020204030204"/>
            </a:endParaRPr>
          </a:p>
          <a:p>
            <a:pPr marL="0" indent="0">
              <a:buNone/>
            </a:pPr>
            <a:endParaRPr lang="en-US" sz="3200" dirty="0">
              <a:solidFill>
                <a:srgbClr val="000000"/>
              </a:solidFill>
              <a:cs typeface="Calibri" panose="020F0502020204030204"/>
            </a:endParaRPr>
          </a:p>
          <a:p>
            <a:endParaRPr lang="en-US" sz="3200" dirty="0">
              <a:solidFill>
                <a:srgbClr val="000000"/>
              </a:solidFill>
              <a:cs typeface="Calibri" panose="020F0502020204030204"/>
            </a:endParaRPr>
          </a:p>
          <a:p>
            <a:pPr lvl="1">
              <a:buFont typeface="Wingdings" panose="020B0604020202020204" pitchFamily="34" charset="0"/>
              <a:buChar char="Ø"/>
            </a:pPr>
            <a:endParaRPr lang="en-US" sz="3200" dirty="0">
              <a:cs typeface="Calibri"/>
            </a:endParaRPr>
          </a:p>
        </p:txBody>
      </p:sp>
      <p:sp>
        <p:nvSpPr>
          <p:cNvPr id="5" name="Title 4">
            <a:extLst>
              <a:ext uri="{FF2B5EF4-FFF2-40B4-BE49-F238E27FC236}">
                <a16:creationId xmlns:a16="http://schemas.microsoft.com/office/drawing/2014/main" id="{4D1DD3F5-7CE9-497E-B110-0F975C260B72}"/>
              </a:ext>
            </a:extLst>
          </p:cNvPr>
          <p:cNvSpPr>
            <a:spLocks noGrp="1"/>
          </p:cNvSpPr>
          <p:nvPr>
            <p:ph type="title"/>
          </p:nvPr>
        </p:nvSpPr>
        <p:spPr/>
        <p:txBody>
          <a:bodyPr/>
          <a:lstStyle/>
          <a:p>
            <a:r>
              <a:rPr lang="en-US" b="1"/>
              <a:t>                              Membership</a:t>
            </a:r>
            <a:endParaRPr lang="en-US"/>
          </a:p>
        </p:txBody>
      </p:sp>
      <p:pic>
        <p:nvPicPr>
          <p:cNvPr id="7" name="Graphic 6">
            <a:extLst>
              <a:ext uri="{FF2B5EF4-FFF2-40B4-BE49-F238E27FC236}">
                <a16:creationId xmlns:a16="http://schemas.microsoft.com/office/drawing/2014/main" id="{BE09EDD1-EC4C-445F-BE70-D357F8E038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5015" y="148054"/>
            <a:ext cx="1530728" cy="1530728"/>
          </a:xfrm>
          <a:prstGeom prst="rect">
            <a:avLst/>
          </a:prstGeom>
        </p:spPr>
      </p:pic>
      <p:sp>
        <p:nvSpPr>
          <p:cNvPr id="2" name="TextBox 1">
            <a:extLst>
              <a:ext uri="{FF2B5EF4-FFF2-40B4-BE49-F238E27FC236}">
                <a16:creationId xmlns:a16="http://schemas.microsoft.com/office/drawing/2014/main" id="{268CC624-377B-40B2-A109-8E055BE11C99}"/>
              </a:ext>
            </a:extLst>
          </p:cNvPr>
          <p:cNvSpPr txBox="1"/>
          <p:nvPr/>
        </p:nvSpPr>
        <p:spPr>
          <a:xfrm>
            <a:off x="4410760" y="3508628"/>
            <a:ext cx="53742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BC4A26"/>
                </a:solidFill>
                <a:cs typeface="Calibri" panose="020F0502020204030204"/>
              </a:rPr>
              <a:t>9%  vs. 2022 </a:t>
            </a:r>
            <a:endParaRPr lang="en-US" sz="3200">
              <a:solidFill>
                <a:srgbClr val="BC4A26"/>
              </a:solidFill>
              <a:cs typeface="Calibri"/>
            </a:endParaRPr>
          </a:p>
        </p:txBody>
      </p:sp>
    </p:spTree>
    <p:extLst>
      <p:ext uri="{BB962C8B-B14F-4D97-AF65-F5344CB8AC3E}">
        <p14:creationId xmlns:p14="http://schemas.microsoft.com/office/powerpoint/2010/main" val="418441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C081-DEF4-47F3-A958-34441882D4EB}"/>
              </a:ext>
            </a:extLst>
          </p:cNvPr>
          <p:cNvSpPr>
            <a:spLocks noGrp="1"/>
          </p:cNvSpPr>
          <p:nvPr>
            <p:ph type="title"/>
          </p:nvPr>
        </p:nvSpPr>
        <p:spPr>
          <a:xfrm>
            <a:off x="3536972" y="416628"/>
            <a:ext cx="5279239" cy="1090353"/>
          </a:xfrm>
        </p:spPr>
        <p:txBody>
          <a:bodyPr>
            <a:normAutofit/>
          </a:bodyPr>
          <a:lstStyle/>
          <a:p>
            <a:r>
              <a:rPr lang="en-US" sz="4800" b="1"/>
              <a:t>Online Communities </a:t>
            </a:r>
          </a:p>
        </p:txBody>
      </p:sp>
      <p:pic>
        <p:nvPicPr>
          <p:cNvPr id="2" name="Picture 1">
            <a:extLst>
              <a:ext uri="{FF2B5EF4-FFF2-40B4-BE49-F238E27FC236}">
                <a16:creationId xmlns:a16="http://schemas.microsoft.com/office/drawing/2014/main" id="{405B8CC6-5576-4DF3-B6C9-1430509A6449}"/>
              </a:ext>
            </a:extLst>
          </p:cNvPr>
          <p:cNvPicPr>
            <a:picLocks noChangeAspect="1"/>
          </p:cNvPicPr>
          <p:nvPr/>
        </p:nvPicPr>
        <p:blipFill>
          <a:blip r:embed="rId3"/>
          <a:stretch>
            <a:fillRect/>
          </a:stretch>
        </p:blipFill>
        <p:spPr>
          <a:xfrm>
            <a:off x="8822546" y="621374"/>
            <a:ext cx="890093" cy="896190"/>
          </a:xfrm>
          <a:prstGeom prst="rect">
            <a:avLst/>
          </a:prstGeom>
        </p:spPr>
      </p:pic>
      <p:sp>
        <p:nvSpPr>
          <p:cNvPr id="7" name="Text Placeholder 6">
            <a:extLst>
              <a:ext uri="{FF2B5EF4-FFF2-40B4-BE49-F238E27FC236}">
                <a16:creationId xmlns:a16="http://schemas.microsoft.com/office/drawing/2014/main" id="{37D7F8AB-514F-8589-82EC-30BAA6C0C76F}"/>
              </a:ext>
            </a:extLst>
          </p:cNvPr>
          <p:cNvSpPr>
            <a:spLocks noGrp="1"/>
          </p:cNvSpPr>
          <p:nvPr>
            <p:ph type="body" idx="1"/>
          </p:nvPr>
        </p:nvSpPr>
        <p:spPr>
          <a:xfrm>
            <a:off x="419100" y="1710796"/>
            <a:ext cx="8938684" cy="4421187"/>
          </a:xfrm>
        </p:spPr>
        <p:txBody>
          <a:bodyPr vert="horz" lIns="91440" tIns="45720" rIns="91440" bIns="45720" rtlCol="0" anchor="t">
            <a:normAutofit/>
          </a:bodyPr>
          <a:lstStyle/>
          <a:p>
            <a:endParaRPr lang="en-US"/>
          </a:p>
          <a:p>
            <a:endParaRPr lang="en-US">
              <a:cs typeface="Calibri"/>
            </a:endParaRPr>
          </a:p>
        </p:txBody>
      </p:sp>
      <p:graphicFrame>
        <p:nvGraphicFramePr>
          <p:cNvPr id="9" name="Table 8">
            <a:extLst>
              <a:ext uri="{FF2B5EF4-FFF2-40B4-BE49-F238E27FC236}">
                <a16:creationId xmlns:a16="http://schemas.microsoft.com/office/drawing/2014/main" id="{3C006362-8468-B610-06AE-40EAA90C309D}"/>
              </a:ext>
            </a:extLst>
          </p:cNvPr>
          <p:cNvGraphicFramePr>
            <a:graphicFrameLocks noGrp="1"/>
          </p:cNvGraphicFramePr>
          <p:nvPr>
            <p:extLst>
              <p:ext uri="{D42A27DB-BD31-4B8C-83A1-F6EECF244321}">
                <p14:modId xmlns:p14="http://schemas.microsoft.com/office/powerpoint/2010/main" val="3649122910"/>
              </p:ext>
            </p:extLst>
          </p:nvPr>
        </p:nvGraphicFramePr>
        <p:xfrm>
          <a:off x="419100" y="2316606"/>
          <a:ext cx="10127140" cy="1476201"/>
        </p:xfrm>
        <a:graphic>
          <a:graphicData uri="http://schemas.openxmlformats.org/drawingml/2006/table">
            <a:tbl>
              <a:tblPr firstRow="1" bandRow="1">
                <a:tableStyleId>{5C22544A-7EE6-4342-B048-85BDC9FD1C3A}</a:tableStyleId>
              </a:tblPr>
              <a:tblGrid>
                <a:gridCol w="2531785">
                  <a:extLst>
                    <a:ext uri="{9D8B030D-6E8A-4147-A177-3AD203B41FA5}">
                      <a16:colId xmlns:a16="http://schemas.microsoft.com/office/drawing/2014/main" val="902182039"/>
                    </a:ext>
                  </a:extLst>
                </a:gridCol>
                <a:gridCol w="2531785">
                  <a:extLst>
                    <a:ext uri="{9D8B030D-6E8A-4147-A177-3AD203B41FA5}">
                      <a16:colId xmlns:a16="http://schemas.microsoft.com/office/drawing/2014/main" val="1546967909"/>
                    </a:ext>
                  </a:extLst>
                </a:gridCol>
                <a:gridCol w="2531785">
                  <a:extLst>
                    <a:ext uri="{9D8B030D-6E8A-4147-A177-3AD203B41FA5}">
                      <a16:colId xmlns:a16="http://schemas.microsoft.com/office/drawing/2014/main" val="4250728641"/>
                    </a:ext>
                  </a:extLst>
                </a:gridCol>
                <a:gridCol w="2531785">
                  <a:extLst>
                    <a:ext uri="{9D8B030D-6E8A-4147-A177-3AD203B41FA5}">
                      <a16:colId xmlns:a16="http://schemas.microsoft.com/office/drawing/2014/main" val="2266932601"/>
                    </a:ext>
                  </a:extLst>
                </a:gridCol>
              </a:tblGrid>
              <a:tr h="616279">
                <a:tc gridSpan="4">
                  <a:txBody>
                    <a:bodyPr/>
                    <a:lstStyle/>
                    <a:p>
                      <a:pPr algn="ctr">
                        <a:lnSpc>
                          <a:spcPct val="100000"/>
                        </a:lnSpc>
                      </a:pPr>
                      <a:r>
                        <a:rPr lang="en-US" sz="2400" dirty="0">
                          <a:effectLst/>
                          <a:latin typeface="Calibri"/>
                        </a:rPr>
                        <a:t>ONLINE COMMUNITY ACTIVITY 2023</a:t>
                      </a:r>
                    </a:p>
                  </a:txBody>
                  <a:tcPr marL="0" marR="0" marT="0" marB="0" anchor="ctr"/>
                </a:tc>
                <a:tc hMerge="1">
                  <a:txBody>
                    <a:bodyPr/>
                    <a:lstStyle/>
                    <a:p>
                      <a:endParaRPr lang="en-US"/>
                    </a:p>
                  </a:txBody>
                  <a:tcPr marL="0" marR="0" marT="0" marB="0" anchor="ctr" horzOverflow="overflow"/>
                </a:tc>
                <a:tc hMerge="1">
                  <a:txBody>
                    <a:bodyPr/>
                    <a:lstStyle/>
                    <a:p>
                      <a:endParaRPr lang="en-US"/>
                    </a:p>
                  </a:txBody>
                  <a:tcPr marL="0" marR="0" marT="0" marB="0" anchor="ctr" horzOverflow="overflow"/>
                </a:tc>
                <a:tc hMerge="1">
                  <a:txBody>
                    <a:bodyPr/>
                    <a:lstStyle/>
                    <a:p>
                      <a:endParaRPr lang="en-US"/>
                    </a:p>
                  </a:txBody>
                  <a:tcPr marL="0" marR="0" marT="0" marB="0" anchor="ctr" horzOverflow="overflow"/>
                </a:tc>
                <a:extLst>
                  <a:ext uri="{0D108BD9-81ED-4DB2-BD59-A6C34878D82A}">
                    <a16:rowId xmlns:a16="http://schemas.microsoft.com/office/drawing/2014/main" val="2602625627"/>
                  </a:ext>
                </a:extLst>
              </a:tr>
              <a:tr h="429961">
                <a:tc>
                  <a:txBody>
                    <a:bodyPr/>
                    <a:lstStyle/>
                    <a:p>
                      <a:pPr algn="ctr"/>
                      <a:r>
                        <a:rPr lang="en-US" sz="2400">
                          <a:effectLst/>
                          <a:latin typeface="Calibri"/>
                        </a:rPr>
                        <a:t>YEAR</a:t>
                      </a:r>
                    </a:p>
                  </a:txBody>
                  <a:tcPr marL="0" marR="0" marT="0" marB="0" anchor="ctr"/>
                </a:tc>
                <a:tc>
                  <a:txBody>
                    <a:bodyPr/>
                    <a:lstStyle/>
                    <a:p>
                      <a:pPr algn="ctr"/>
                      <a:r>
                        <a:rPr lang="en-US" sz="2400">
                          <a:effectLst/>
                          <a:latin typeface="Calibri"/>
                        </a:rPr>
                        <a:t> POST COUNT </a:t>
                      </a:r>
                    </a:p>
                  </a:txBody>
                  <a:tcPr marL="0" marR="0" marT="0" marB="0" anchor="ctr"/>
                </a:tc>
                <a:tc>
                  <a:txBody>
                    <a:bodyPr/>
                    <a:lstStyle/>
                    <a:p>
                      <a:pPr algn="ctr">
                        <a:lnSpc>
                          <a:spcPct val="100000"/>
                        </a:lnSpc>
                      </a:pPr>
                      <a:r>
                        <a:rPr lang="en-US" sz="2400">
                          <a:effectLst/>
                          <a:latin typeface="Calibri"/>
                        </a:rPr>
                        <a:t> COMMENT COUNT </a:t>
                      </a:r>
                    </a:p>
                  </a:txBody>
                  <a:tcPr marL="0" marR="0" marT="0" marB="0" anchor="ctr"/>
                </a:tc>
                <a:tc>
                  <a:txBody>
                    <a:bodyPr/>
                    <a:lstStyle/>
                    <a:p>
                      <a:pPr algn="ctr"/>
                      <a:r>
                        <a:rPr lang="en-US" sz="2400">
                          <a:effectLst/>
                          <a:latin typeface="Calibri"/>
                        </a:rPr>
                        <a:t> LIKE COUNT </a:t>
                      </a:r>
                    </a:p>
                  </a:txBody>
                  <a:tcPr marL="0" marR="0" marT="0" marB="0" anchor="ctr"/>
                </a:tc>
                <a:extLst>
                  <a:ext uri="{0D108BD9-81ED-4DB2-BD59-A6C34878D82A}">
                    <a16:rowId xmlns:a16="http://schemas.microsoft.com/office/drawing/2014/main" val="3590707196"/>
                  </a:ext>
                </a:extLst>
              </a:tr>
              <a:tr h="429961">
                <a:tc>
                  <a:txBody>
                    <a:bodyPr/>
                    <a:lstStyle/>
                    <a:p>
                      <a:pPr algn="ctr"/>
                      <a:r>
                        <a:rPr lang="en-US" sz="2400">
                          <a:effectLst/>
                          <a:latin typeface="Calibri"/>
                        </a:rPr>
                        <a:t>2023</a:t>
                      </a:r>
                    </a:p>
                  </a:txBody>
                  <a:tcPr marL="0" marR="0" marT="0" marB="0" anchor="ctr"/>
                </a:tc>
                <a:tc>
                  <a:txBody>
                    <a:bodyPr/>
                    <a:lstStyle/>
                    <a:p>
                      <a:pPr algn="l"/>
                      <a:r>
                        <a:rPr lang="en-US" sz="2400" dirty="0">
                          <a:effectLst/>
                          <a:latin typeface="Calibri"/>
                        </a:rPr>
                        <a:t>             3,269</a:t>
                      </a:r>
                    </a:p>
                  </a:txBody>
                  <a:tcPr marL="0" marR="0" marT="0" marB="0" anchor="ctr"/>
                </a:tc>
                <a:tc>
                  <a:txBody>
                    <a:bodyPr/>
                    <a:lstStyle/>
                    <a:p>
                      <a:pPr algn="ctr">
                        <a:lnSpc>
                          <a:spcPct val="100000"/>
                        </a:lnSpc>
                      </a:pPr>
                      <a:r>
                        <a:rPr lang="en-US" sz="2400" dirty="0">
                          <a:effectLst/>
                          <a:latin typeface="Calibri"/>
                        </a:rPr>
                        <a:t>8,164</a:t>
                      </a:r>
                    </a:p>
                  </a:txBody>
                  <a:tcPr marL="0" marR="0" marT="0" marB="0" anchor="ctr"/>
                </a:tc>
                <a:tc>
                  <a:txBody>
                    <a:bodyPr/>
                    <a:lstStyle/>
                    <a:p>
                      <a:pPr algn="ctr"/>
                      <a:r>
                        <a:rPr lang="en-US" sz="2400" dirty="0">
                          <a:effectLst/>
                          <a:latin typeface="Calibri"/>
                        </a:rPr>
                        <a:t>5,222</a:t>
                      </a:r>
                    </a:p>
                  </a:txBody>
                  <a:tcPr marL="0" marR="0" marT="0" marB="0" anchor="ctr"/>
                </a:tc>
                <a:extLst>
                  <a:ext uri="{0D108BD9-81ED-4DB2-BD59-A6C34878D82A}">
                    <a16:rowId xmlns:a16="http://schemas.microsoft.com/office/drawing/2014/main" val="2386508086"/>
                  </a:ext>
                </a:extLst>
              </a:tr>
            </a:tbl>
          </a:graphicData>
        </a:graphic>
      </p:graphicFrame>
      <p:sp>
        <p:nvSpPr>
          <p:cNvPr id="10" name="TextBox 9">
            <a:extLst>
              <a:ext uri="{FF2B5EF4-FFF2-40B4-BE49-F238E27FC236}">
                <a16:creationId xmlns:a16="http://schemas.microsoft.com/office/drawing/2014/main" id="{8F266C43-606F-C379-5050-7700D3622445}"/>
              </a:ext>
            </a:extLst>
          </p:cNvPr>
          <p:cNvSpPr txBox="1"/>
          <p:nvPr/>
        </p:nvSpPr>
        <p:spPr>
          <a:xfrm>
            <a:off x="555864" y="4039208"/>
            <a:ext cx="96440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cs typeface="Calibri"/>
              </a:rPr>
              <a:t>15 All-Member Access General and Special Interest Community Groups </a:t>
            </a:r>
          </a:p>
          <a:p>
            <a:pPr marL="342900" indent="-342900">
              <a:buFont typeface="Arial"/>
              <a:buChar char="•"/>
            </a:pPr>
            <a:r>
              <a:rPr lang="en-US" sz="2400" dirty="0">
                <a:cs typeface="Calibri"/>
              </a:rPr>
              <a:t>1,772 active users year to date</a:t>
            </a:r>
            <a:endParaRPr lang="en-US" dirty="0">
              <a:cs typeface="Calibri" panose="020F0502020204030204"/>
            </a:endParaRPr>
          </a:p>
          <a:p>
            <a:pPr marL="342900" indent="-342900">
              <a:buFont typeface="Arial"/>
              <a:buChar char="•"/>
            </a:pPr>
            <a:r>
              <a:rPr lang="en-US" sz="2400" dirty="0">
                <a:cs typeface="Calibri"/>
              </a:rPr>
              <a:t>Most active: General Topics, HR and Small Law Firm</a:t>
            </a:r>
            <a:endParaRPr lang="en-US" dirty="0">
              <a:cs typeface="Calibri" panose="020F0502020204030204"/>
            </a:endParaRPr>
          </a:p>
        </p:txBody>
      </p:sp>
    </p:spTree>
    <p:extLst>
      <p:ext uri="{BB962C8B-B14F-4D97-AF65-F5344CB8AC3E}">
        <p14:creationId xmlns:p14="http://schemas.microsoft.com/office/powerpoint/2010/main" val="145310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C41F-8887-403D-870E-1C75DD08E3DB}"/>
              </a:ext>
            </a:extLst>
          </p:cNvPr>
          <p:cNvSpPr>
            <a:spLocks noGrp="1"/>
          </p:cNvSpPr>
          <p:nvPr>
            <p:ph type="title"/>
          </p:nvPr>
        </p:nvSpPr>
        <p:spPr/>
        <p:txBody>
          <a:bodyPr/>
          <a:lstStyle/>
          <a:p>
            <a:r>
              <a:rPr lang="en-US" b="1" dirty="0"/>
              <a:t>ALA Virtual Meetings</a:t>
            </a:r>
            <a:endParaRPr lang="en-US" dirty="0"/>
          </a:p>
        </p:txBody>
      </p:sp>
      <p:sp>
        <p:nvSpPr>
          <p:cNvPr id="3" name="Content Placeholder 2">
            <a:extLst>
              <a:ext uri="{FF2B5EF4-FFF2-40B4-BE49-F238E27FC236}">
                <a16:creationId xmlns:a16="http://schemas.microsoft.com/office/drawing/2014/main" id="{0F4EE77A-1B0F-4B92-B2C7-D5CE759ED57C}"/>
              </a:ext>
            </a:extLst>
          </p:cNvPr>
          <p:cNvSpPr>
            <a:spLocks noGrp="1"/>
          </p:cNvSpPr>
          <p:nvPr>
            <p:ph idx="1"/>
          </p:nvPr>
        </p:nvSpPr>
        <p:spPr>
          <a:xfrm>
            <a:off x="507521" y="1690089"/>
            <a:ext cx="10846279" cy="3958236"/>
          </a:xfrm>
        </p:spPr>
        <p:txBody>
          <a:bodyPr vert="horz" lIns="91440" tIns="45720" rIns="91440" bIns="45720" rtlCol="0" anchor="t">
            <a:normAutofit/>
          </a:bodyPr>
          <a:lstStyle/>
          <a:p>
            <a:pPr marL="0" indent="0">
              <a:buNone/>
            </a:pPr>
            <a:r>
              <a:rPr lang="en-US" b="1" i="0" dirty="0">
                <a:solidFill>
                  <a:srgbClr val="BC4A26"/>
                </a:solidFill>
                <a:effectLst/>
                <a:latin typeface="Calibri"/>
                <a:cs typeface="Calibri"/>
              </a:rPr>
              <a:t>ALA Hangouts </a:t>
            </a:r>
            <a:r>
              <a:rPr lang="en-US" b="1" dirty="0">
                <a:solidFill>
                  <a:srgbClr val="BC4A26"/>
                </a:solidFill>
                <a:latin typeface="Calibri"/>
                <a:cs typeface="Calibri"/>
              </a:rPr>
              <a:t>and Meetups</a:t>
            </a:r>
            <a:endParaRPr lang="en-US" b="1" i="0" dirty="0">
              <a:solidFill>
                <a:srgbClr val="BC4A26"/>
              </a:solidFill>
              <a:effectLst/>
              <a:latin typeface="Calibri" panose="020F0502020204030204" pitchFamily="34" charset="0"/>
              <a:cs typeface="Calibri" panose="020F0502020204030204" pitchFamily="34" charset="0"/>
            </a:endParaRPr>
          </a:p>
          <a:p>
            <a:r>
              <a:rPr lang="en-US" sz="2600" b="0" i="0" dirty="0">
                <a:effectLst/>
                <a:latin typeface="Calibri"/>
                <a:cs typeface="Calibri"/>
              </a:rPr>
              <a:t>Member-to-member exchange of ideas and solutions</a:t>
            </a:r>
            <a:endParaRPr lang="en-US" sz="2600" b="0" i="0" dirty="0">
              <a:effectLst/>
              <a:latin typeface="Calibri" panose="020F0502020204030204" pitchFamily="34" charset="0"/>
              <a:cs typeface="Calibri" panose="020F0502020204030204" pitchFamily="34" charset="0"/>
            </a:endParaRPr>
          </a:p>
          <a:p>
            <a:r>
              <a:rPr lang="en-US" sz="2600" dirty="0">
                <a:latin typeface="Calibri"/>
                <a:cs typeface="Calibri"/>
              </a:rPr>
              <a:t>Monthly informal</a:t>
            </a:r>
            <a:r>
              <a:rPr lang="en-US" sz="2600" b="0" i="0" dirty="0">
                <a:effectLst/>
                <a:latin typeface="Calibri"/>
                <a:cs typeface="Calibri"/>
              </a:rPr>
              <a:t> chats </a:t>
            </a:r>
            <a:r>
              <a:rPr lang="en-US" sz="2600" dirty="0">
                <a:latin typeface="Calibri"/>
                <a:cs typeface="Calibri"/>
              </a:rPr>
              <a:t>about</a:t>
            </a:r>
            <a:r>
              <a:rPr lang="en-US" sz="2600" b="0" i="0" dirty="0">
                <a:effectLst/>
                <a:latin typeface="Calibri"/>
                <a:cs typeface="Calibri"/>
              </a:rPr>
              <a:t> timely topics of interest</a:t>
            </a:r>
            <a:r>
              <a:rPr lang="en-US" sz="2600" dirty="0">
                <a:latin typeface="Calibri"/>
                <a:cs typeface="Calibri"/>
              </a:rPr>
              <a:t> </a:t>
            </a:r>
            <a:endParaRPr lang="en-US" sz="2600" b="0" i="0" dirty="0">
              <a:effectLst/>
              <a:latin typeface="Calibri" panose="020F0502020204030204" pitchFamily="34" charset="0"/>
              <a:cs typeface="Calibri" panose="020F0502020204030204" pitchFamily="34" charset="0"/>
            </a:endParaRPr>
          </a:p>
          <a:p>
            <a:r>
              <a:rPr lang="en-US" sz="2600" b="0" i="0" dirty="0">
                <a:effectLst/>
                <a:latin typeface="Calibri"/>
                <a:cs typeface="Calibri"/>
              </a:rPr>
              <a:t>Each session’s </a:t>
            </a:r>
            <a:r>
              <a:rPr lang="en-US" sz="2600" dirty="0">
                <a:latin typeface="Calibri"/>
                <a:cs typeface="Calibri"/>
              </a:rPr>
              <a:t>agenda </a:t>
            </a:r>
            <a:r>
              <a:rPr lang="en-US" sz="2600" b="0" i="0" dirty="0">
                <a:effectLst/>
                <a:latin typeface="Calibri"/>
                <a:cs typeface="Calibri"/>
              </a:rPr>
              <a:t>is fueled by member sharing and interaction</a:t>
            </a:r>
            <a:r>
              <a:rPr lang="en-US" sz="2600" dirty="0">
                <a:latin typeface="Calibri"/>
                <a:cs typeface="Calibri"/>
              </a:rPr>
              <a:t> </a:t>
            </a:r>
            <a:endParaRPr lang="en-US" sz="2600" dirty="0">
              <a:latin typeface="Calibri" panose="020F0502020204030204" pitchFamily="34" charset="0"/>
              <a:cs typeface="Calibri" panose="020F0502020204030204" pitchFamily="34" charset="0"/>
            </a:endParaRPr>
          </a:p>
          <a:p>
            <a:r>
              <a:rPr lang="en-US" sz="2600" dirty="0">
                <a:cs typeface="Calibri"/>
              </a:rPr>
              <a:t>Recordings posted in the Online Communities</a:t>
            </a:r>
          </a:p>
          <a:p>
            <a:r>
              <a:rPr lang="en-US" sz="2600" dirty="0">
                <a:cs typeface="Calibri"/>
              </a:rPr>
              <a:t>Volunteer opportunities to moderate one of these open discussion sessions</a:t>
            </a:r>
          </a:p>
          <a:p>
            <a:r>
              <a:rPr lang="en-US" sz="2600" dirty="0">
                <a:cs typeface="Calibri"/>
              </a:rPr>
              <a:t>More information and registration: </a:t>
            </a:r>
            <a:r>
              <a:rPr lang="en-US" sz="2600" dirty="0">
                <a:ea typeface="+mn-lt"/>
                <a:cs typeface="+mn-lt"/>
                <a:hlinkClick r:id="rId3"/>
              </a:rPr>
              <a:t>ALA Member Virtual Meetups and Networking (alanet.org)</a:t>
            </a:r>
            <a:endParaRPr lang="en-US" sz="2600" dirty="0">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6711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A1B0-4ED8-40AC-8712-CACDC1E30512}"/>
              </a:ext>
            </a:extLst>
          </p:cNvPr>
          <p:cNvSpPr>
            <a:spLocks noGrp="1"/>
          </p:cNvSpPr>
          <p:nvPr>
            <p:ph type="title"/>
          </p:nvPr>
        </p:nvSpPr>
        <p:spPr/>
        <p:txBody>
          <a:bodyPr/>
          <a:lstStyle/>
          <a:p>
            <a:r>
              <a:rPr lang="en-US" b="1" dirty="0"/>
              <a:t>ALA Virtual Meetings</a:t>
            </a:r>
          </a:p>
        </p:txBody>
      </p:sp>
      <p:sp>
        <p:nvSpPr>
          <p:cNvPr id="3" name="Content Placeholder 2">
            <a:extLst>
              <a:ext uri="{FF2B5EF4-FFF2-40B4-BE49-F238E27FC236}">
                <a16:creationId xmlns:a16="http://schemas.microsoft.com/office/drawing/2014/main" id="{68E343C4-58CB-4EC5-8C98-542CF92FEEC0}"/>
              </a:ext>
            </a:extLst>
          </p:cNvPr>
          <p:cNvSpPr>
            <a:spLocks noGrp="1"/>
          </p:cNvSpPr>
          <p:nvPr>
            <p:ph idx="1"/>
          </p:nvPr>
        </p:nvSpPr>
        <p:spPr>
          <a:xfrm>
            <a:off x="838199" y="1428110"/>
            <a:ext cx="10387302" cy="4635839"/>
          </a:xfrm>
        </p:spPr>
        <p:txBody>
          <a:bodyPr vert="horz" lIns="91440" tIns="45720" rIns="91440" bIns="45720" rtlCol="0" anchor="t">
            <a:normAutofit/>
          </a:bodyPr>
          <a:lstStyle/>
          <a:p>
            <a:pPr marL="0" indent="0">
              <a:buNone/>
            </a:pPr>
            <a:r>
              <a:rPr lang="en-US" sz="3000" b="1" dirty="0">
                <a:solidFill>
                  <a:srgbClr val="BC4A26"/>
                </a:solidFill>
                <a:ea typeface="+mn-lt"/>
                <a:cs typeface="+mn-lt"/>
              </a:rPr>
              <a:t>Make Connections and Gain Insights</a:t>
            </a:r>
            <a:endParaRPr lang="en-US" sz="3000" dirty="0">
              <a:solidFill>
                <a:srgbClr val="BC4A26"/>
              </a:solidFill>
            </a:endParaRPr>
          </a:p>
          <a:p>
            <a:pPr marL="0" indent="0">
              <a:buNone/>
            </a:pPr>
            <a:r>
              <a:rPr lang="en-US" dirty="0">
                <a:latin typeface="Calibri"/>
                <a:cs typeface="Calibri"/>
              </a:rPr>
              <a:t>O</a:t>
            </a:r>
            <a:r>
              <a:rPr lang="en-US" b="0" dirty="0">
                <a:effectLst/>
                <a:latin typeface="Calibri"/>
                <a:cs typeface="Calibri"/>
              </a:rPr>
              <a:t>pportunities for legal management professionals to interact, commiserate and share solutions to common problems </a:t>
            </a:r>
            <a:r>
              <a:rPr lang="en-US" dirty="0">
                <a:latin typeface="Calibri"/>
                <a:cs typeface="Calibri"/>
              </a:rPr>
              <a:t>virtually.</a:t>
            </a:r>
          </a:p>
          <a:p>
            <a:pPr marL="0" indent="0">
              <a:buNone/>
            </a:pPr>
            <a:br>
              <a:rPr lang="en-US" sz="2600" b="1" i="0" u="sng" dirty="0">
                <a:effectLst/>
                <a:latin typeface="Calibri"/>
                <a:cs typeface="Calibri"/>
              </a:rPr>
            </a:br>
            <a:r>
              <a:rPr lang="en-US" sz="2600" b="1" i="0" dirty="0">
                <a:solidFill>
                  <a:srgbClr val="BC4A26"/>
                </a:solidFill>
                <a:effectLst/>
                <a:latin typeface="Calibri"/>
                <a:cs typeface="Calibri"/>
              </a:rPr>
              <a:t>ALA Roundtables</a:t>
            </a:r>
            <a:r>
              <a:rPr lang="en-US" sz="2600" b="1" dirty="0">
                <a:solidFill>
                  <a:srgbClr val="BC4A26"/>
                </a:solidFill>
                <a:latin typeface="Calibri"/>
                <a:cs typeface="Calibri"/>
              </a:rPr>
              <a:t> </a:t>
            </a:r>
            <a:endParaRPr lang="en-US" sz="2600" b="1" i="0" dirty="0">
              <a:solidFill>
                <a:srgbClr val="BC4A26"/>
              </a:solidFill>
              <a:effectLst/>
              <a:latin typeface="Calibri" panose="020F0502020204030204" pitchFamily="34" charset="0"/>
              <a:cs typeface="Calibri" panose="020F0502020204030204" pitchFamily="34" charset="0"/>
            </a:endParaRPr>
          </a:p>
          <a:p>
            <a:r>
              <a:rPr lang="en-US" sz="2600" dirty="0">
                <a:latin typeface="Calibri"/>
                <a:cs typeface="Calibri"/>
              </a:rPr>
              <a:t>V</a:t>
            </a:r>
            <a:r>
              <a:rPr lang="en-US" sz="2600" b="0" i="0" dirty="0">
                <a:effectLst/>
                <a:latin typeface="Calibri"/>
                <a:cs typeface="Calibri"/>
              </a:rPr>
              <a:t>irtual, member-centered discussions providing a forum for members to share knowledge and best practices</a:t>
            </a:r>
          </a:p>
          <a:p>
            <a:r>
              <a:rPr lang="en-US" sz="2600" dirty="0">
                <a:latin typeface="Calibri"/>
                <a:cs typeface="Calibri"/>
              </a:rPr>
              <a:t>F</a:t>
            </a:r>
            <a:r>
              <a:rPr lang="en-US" sz="2600" b="0" i="0" dirty="0">
                <a:effectLst/>
                <a:latin typeface="Calibri"/>
                <a:cs typeface="Calibri"/>
              </a:rPr>
              <a:t>ocus on topics of current </a:t>
            </a:r>
            <a:r>
              <a:rPr lang="en-US" sz="2600" dirty="0">
                <a:latin typeface="Calibri"/>
                <a:cs typeface="Calibri"/>
              </a:rPr>
              <a:t>interest</a:t>
            </a:r>
            <a:r>
              <a:rPr lang="en-US" sz="2600" b="0" i="0" dirty="0">
                <a:effectLst/>
                <a:latin typeface="Calibri"/>
                <a:cs typeface="Calibri"/>
              </a:rPr>
              <a:t>, predetermined and driven by member need and supported by facilitator input</a:t>
            </a:r>
          </a:p>
          <a:p>
            <a:r>
              <a:rPr lang="en-US" sz="2600" dirty="0">
                <a:latin typeface="Calibri"/>
                <a:cs typeface="Calibri"/>
              </a:rPr>
              <a:t>S</a:t>
            </a:r>
            <a:r>
              <a:rPr lang="en-US" sz="2600" b="0" i="0" dirty="0">
                <a:effectLst/>
                <a:latin typeface="Calibri"/>
                <a:cs typeface="Calibri"/>
              </a:rPr>
              <a:t>essions have an interactive component and allow for discussion and Q&amp;A</a:t>
            </a:r>
          </a:p>
          <a:p>
            <a:endParaRPr lang="en-US" dirty="0"/>
          </a:p>
        </p:txBody>
      </p:sp>
    </p:spTree>
    <p:extLst>
      <p:ext uri="{BB962C8B-B14F-4D97-AF65-F5344CB8AC3E}">
        <p14:creationId xmlns:p14="http://schemas.microsoft.com/office/powerpoint/2010/main" val="404830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CB0438F3BD84C9E8B36D23B5F08D6" ma:contentTypeVersion="11" ma:contentTypeDescription="Create a new document." ma:contentTypeScope="" ma:versionID="c43c4e2052632534e1a1becf28511094">
  <xsd:schema xmlns:xsd="http://www.w3.org/2001/XMLSchema" xmlns:xs="http://www.w3.org/2001/XMLSchema" xmlns:p="http://schemas.microsoft.com/office/2006/metadata/properties" xmlns:ns2="a0ade346-8fb0-4911-bcf0-5cf54b1fe26a" xmlns:ns3="9433678b-de52-4a00-9ccc-6a60756680b7" targetNamespace="http://schemas.microsoft.com/office/2006/metadata/properties" ma:root="true" ma:fieldsID="6eb57802d4c62ac3605d7c908beb294d" ns2:_="" ns3:_="">
    <xsd:import namespace="a0ade346-8fb0-4911-bcf0-5cf54b1fe26a"/>
    <xsd:import namespace="9433678b-de52-4a00-9ccc-6a60756680b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de346-8fb0-4911-bcf0-5cf54b1fe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33678b-de52-4a00-9ccc-6a60756680b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cdceac4-fab5-462f-b617-c8331b6a104b}" ma:internalName="TaxCatchAll" ma:showField="CatchAllData" ma:web="9433678b-de52-4a00-9ccc-6a60756680b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33678b-de52-4a00-9ccc-6a60756680b7" xsi:nil="true"/>
    <lcf76f155ced4ddcb4097134ff3c332f xmlns="a0ade346-8fb0-4911-bcf0-5cf54b1fe2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655DA-DF49-4690-9D2E-4B454956B6AC}">
  <ds:schemaRefs>
    <ds:schemaRef ds:uri="9433678b-de52-4a00-9ccc-6a60756680b7"/>
    <ds:schemaRef ds:uri="a0ade346-8fb0-4911-bcf0-5cf54b1fe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B2D11A-3CB8-437E-ABAA-A0A0DD9DF150}">
  <ds:schemaRefs>
    <ds:schemaRef ds:uri="a0ade346-8fb0-4911-bcf0-5cf54b1fe26a"/>
    <ds:schemaRef ds:uri="http://www.w3.org/XML/1998/namespace"/>
    <ds:schemaRef ds:uri="http://purl.org/dc/elements/1.1/"/>
    <ds:schemaRef ds:uri="http://purl.org/dc/terms/"/>
    <ds:schemaRef ds:uri="http://schemas.microsoft.com/office/2006/documentManagement/types"/>
    <ds:schemaRef ds:uri="http://schemas.microsoft.com/office/2006/metadata/properties"/>
    <ds:schemaRef ds:uri="9433678b-de52-4a00-9ccc-6a60756680b7"/>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10F2F53-726A-4BA1-9219-2E391A2326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2610</Words>
  <Application>Microsoft Office PowerPoint</Application>
  <PresentationFormat>Widescreen</PresentationFormat>
  <Paragraphs>272</Paragraphs>
  <Slides>25</Slides>
  <Notes>24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25</vt:i4>
      </vt:variant>
    </vt:vector>
  </HeadingPairs>
  <TitlesOfParts>
    <vt:vector size="39" baseType="lpstr">
      <vt:lpstr>Arial</vt:lpstr>
      <vt:lpstr>Calibri</vt:lpstr>
      <vt:lpstr>Calibri Light</vt:lpstr>
      <vt:lpstr>Lato</vt:lpstr>
      <vt:lpstr>linotype-vectora</vt:lpstr>
      <vt:lpstr>Symbol</vt:lpstr>
      <vt:lpstr>Times New Roman</vt:lpstr>
      <vt:lpstr>Wingdings</vt:lpstr>
      <vt:lpstr>Office Theme</vt:lpstr>
      <vt:lpstr>Custom Design</vt:lpstr>
      <vt:lpstr>1_Custom Design</vt:lpstr>
      <vt:lpstr>2_Custom Design</vt:lpstr>
      <vt:lpstr>3_Custom Design</vt:lpstr>
      <vt:lpstr>4_Custom Design</vt:lpstr>
      <vt:lpstr>ALA Strategic Direction and Member Benefits  2024</vt:lpstr>
      <vt:lpstr>ALA Vision Statement</vt:lpstr>
      <vt:lpstr>ALA Mission</vt:lpstr>
      <vt:lpstr>Strategic Direction 2024–2026</vt:lpstr>
      <vt:lpstr>Strategic Direction 2024–2026</vt:lpstr>
      <vt:lpstr>                              Membership</vt:lpstr>
      <vt:lpstr>Online Communities </vt:lpstr>
      <vt:lpstr>ALA Virtual Meetings</vt:lpstr>
      <vt:lpstr>ALA Virtual Meetings</vt:lpstr>
      <vt:lpstr>CLM® Program</vt:lpstr>
      <vt:lpstr>    CLM® Program</vt:lpstr>
      <vt:lpstr>2024 Annual Conference &amp; Expo  </vt:lpstr>
      <vt:lpstr>Online Education</vt:lpstr>
      <vt:lpstr>Online Education</vt:lpstr>
      <vt:lpstr>Webinars: Live and On-Demand</vt:lpstr>
      <vt:lpstr>Legal Management Magazine</vt:lpstr>
      <vt:lpstr>Compensation and Benefits Survey</vt:lpstr>
      <vt:lpstr>Job Bank and Career Center</vt:lpstr>
      <vt:lpstr>Job Bank and Career Center</vt:lpstr>
      <vt:lpstr>Chapter Support</vt:lpstr>
      <vt:lpstr>ALA Logo Shop</vt:lpstr>
      <vt:lpstr>ALA Social Media Channels</vt:lpstr>
      <vt:lpstr>Weekly E-Newsletters and Emails </vt:lpstr>
      <vt:lpstr>ALA Business Partners </vt:lpstr>
      <vt:lpstr>PODCASTS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Fitzpatrick</dc:creator>
  <cp:lastModifiedBy>Theresa Wojtalewicz</cp:lastModifiedBy>
  <cp:revision>11</cp:revision>
  <cp:lastPrinted>2020-01-09T14:11:39Z</cp:lastPrinted>
  <dcterms:created xsi:type="dcterms:W3CDTF">2017-12-04T19:55:35Z</dcterms:created>
  <dcterms:modified xsi:type="dcterms:W3CDTF">2024-02-27T17:49:47Z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0x010100635CEB92D2FB9F4A9BB11E18D892A1A3</vt:lpwstr>
  </property>
  <property fmtid="{D5CDD505-2E9C-101B-9397-08002B2CF9AE}" pid="3" name="AuthorIds_UIVersion_5632">
    <vt:lpwstr>14</vt:lpwstr>
  </property>
  <property fmtid="{D5CDD505-2E9C-101B-9397-08002B2CF9AE}" pid="4" name="_dlc_DocIdItemGuid">
    <vt:lpwstr>71c2e77a-42cb-4d9d-bb74-3c7c2190d882</vt:lpwstr>
  </property>
</Properties>
</file>