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5"/>
    <p:sldMasterId id="2147483693" r:id="rId6"/>
    <p:sldMasterId id="2147483705" r:id="rId7"/>
    <p:sldMasterId id="2147483717" r:id="rId8"/>
  </p:sldMasterIdLst>
  <p:notesMasterIdLst>
    <p:notesMasterId r:id="rId77"/>
  </p:notesMasterIdLst>
  <p:handoutMasterIdLst>
    <p:handoutMasterId r:id="rId78"/>
  </p:handoutMasterIdLst>
  <p:sldIdLst>
    <p:sldId id="312" r:id="rId9"/>
    <p:sldId id="304" r:id="rId10"/>
    <p:sldId id="323" r:id="rId11"/>
    <p:sldId id="307" r:id="rId12"/>
    <p:sldId id="282" r:id="rId13"/>
    <p:sldId id="324" r:id="rId14"/>
    <p:sldId id="325" r:id="rId15"/>
    <p:sldId id="314" r:id="rId16"/>
    <p:sldId id="315" r:id="rId17"/>
    <p:sldId id="326" r:id="rId18"/>
    <p:sldId id="327" r:id="rId19"/>
    <p:sldId id="328" r:id="rId20"/>
    <p:sldId id="329" r:id="rId21"/>
    <p:sldId id="330" r:id="rId22"/>
    <p:sldId id="319" r:id="rId23"/>
    <p:sldId id="321" r:id="rId24"/>
    <p:sldId id="318" r:id="rId25"/>
    <p:sldId id="334" r:id="rId26"/>
    <p:sldId id="322" r:id="rId27"/>
    <p:sldId id="331" r:id="rId28"/>
    <p:sldId id="332" r:id="rId29"/>
    <p:sldId id="333" r:id="rId30"/>
    <p:sldId id="297" r:id="rId31"/>
    <p:sldId id="359" r:id="rId32"/>
    <p:sldId id="256" r:id="rId33"/>
    <p:sldId id="257" r:id="rId34"/>
    <p:sldId id="258" r:id="rId35"/>
    <p:sldId id="259" r:id="rId36"/>
    <p:sldId id="260" r:id="rId37"/>
    <p:sldId id="261" r:id="rId38"/>
    <p:sldId id="262" r:id="rId39"/>
    <p:sldId id="263" r:id="rId40"/>
    <p:sldId id="264" r:id="rId41"/>
    <p:sldId id="265" r:id="rId42"/>
    <p:sldId id="335" r:id="rId43"/>
    <p:sldId id="336" r:id="rId44"/>
    <p:sldId id="337" r:id="rId45"/>
    <p:sldId id="338" r:id="rId46"/>
    <p:sldId id="339" r:id="rId47"/>
    <p:sldId id="340" r:id="rId48"/>
    <p:sldId id="341" r:id="rId49"/>
    <p:sldId id="290" r:id="rId50"/>
    <p:sldId id="291" r:id="rId51"/>
    <p:sldId id="292" r:id="rId52"/>
    <p:sldId id="293" r:id="rId53"/>
    <p:sldId id="294" r:id="rId54"/>
    <p:sldId id="295" r:id="rId55"/>
    <p:sldId id="296" r:id="rId56"/>
    <p:sldId id="342" r:id="rId57"/>
    <p:sldId id="298" r:id="rId58"/>
    <p:sldId id="299" r:id="rId59"/>
    <p:sldId id="302" r:id="rId60"/>
    <p:sldId id="343" r:id="rId61"/>
    <p:sldId id="301" r:id="rId62"/>
    <p:sldId id="300" r:id="rId63"/>
    <p:sldId id="344" r:id="rId64"/>
    <p:sldId id="345" r:id="rId65"/>
    <p:sldId id="346" r:id="rId66"/>
    <p:sldId id="347" r:id="rId67"/>
    <p:sldId id="352" r:id="rId68"/>
    <p:sldId id="353" r:id="rId69"/>
    <p:sldId id="348" r:id="rId70"/>
    <p:sldId id="354" r:id="rId71"/>
    <p:sldId id="355" r:id="rId72"/>
    <p:sldId id="356" r:id="rId73"/>
    <p:sldId id="357" r:id="rId74"/>
    <p:sldId id="358" r:id="rId75"/>
    <p:sldId id="351" r:id="rId76"/>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85FC63-6366-5C78-0AA5-717B8FB02958}" name="Christea Parent" initials="CP" userId="S::cparent@alanet.org::5180ba99-4a71-41e1-82af-a9b18bab6a5e" providerId="AD"/>
  <p188:author id="{1ED9BCEF-EA1E-9F83-DDE3-D68F8A3984C6}" name="Frederick J. Esposito Jr" initials="FE" userId="S::Fred.Esposito@rivkin.com::8b38e69d-d92d-44e4-936f-707f095cf6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DF8C8C"/>
    <a:srgbClr val="D4D593"/>
    <a:srgbClr val="AAC4E9"/>
    <a:srgbClr val="FDFBF6"/>
    <a:srgbClr val="F5CDCE"/>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A4EE1-B14E-411E-9649-421950C8C9C6}" v="22" dt="2026-02-28T02:48:36.078"/>
  </p1510:revLst>
</p1510:revInfo>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microsoft.com/office/2015/10/relationships/revisionInfo" Target="revisionInfo.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h Dickerson" userId="33891ea2-914b-4243-af03-4a729a9f0b05" providerId="ADAL" clId="{D8F8E633-757A-4497-998C-1C054C531F35}"/>
    <pc:docChg chg="undo redo custSel addSld delSld modSld">
      <pc:chgData name="Tarah Dickerson" userId="33891ea2-914b-4243-af03-4a729a9f0b05" providerId="ADAL" clId="{D8F8E633-757A-4497-998C-1C054C531F35}" dt="2026-02-28T14:02:33.585" v="68" actId="20577"/>
      <pc:docMkLst>
        <pc:docMk/>
      </pc:docMkLst>
      <pc:sldChg chg="add">
        <pc:chgData name="Tarah Dickerson" userId="33891ea2-914b-4243-af03-4a729a9f0b05" providerId="ADAL" clId="{D8F8E633-757A-4497-998C-1C054C531F35}" dt="2026-02-25T19:58:57.016" v="0"/>
        <pc:sldMkLst>
          <pc:docMk/>
          <pc:sldMk cId="0" sldId="256"/>
        </pc:sldMkLst>
      </pc:sldChg>
      <pc:sldChg chg="add">
        <pc:chgData name="Tarah Dickerson" userId="33891ea2-914b-4243-af03-4a729a9f0b05" providerId="ADAL" clId="{D8F8E633-757A-4497-998C-1C054C531F35}" dt="2026-02-25T19:58:57.016" v="0"/>
        <pc:sldMkLst>
          <pc:docMk/>
          <pc:sldMk cId="0" sldId="257"/>
        </pc:sldMkLst>
      </pc:sldChg>
      <pc:sldChg chg="add">
        <pc:chgData name="Tarah Dickerson" userId="33891ea2-914b-4243-af03-4a729a9f0b05" providerId="ADAL" clId="{D8F8E633-757A-4497-998C-1C054C531F35}" dt="2026-02-25T19:58:57.016" v="0"/>
        <pc:sldMkLst>
          <pc:docMk/>
          <pc:sldMk cId="0" sldId="258"/>
        </pc:sldMkLst>
      </pc:sldChg>
      <pc:sldChg chg="add">
        <pc:chgData name="Tarah Dickerson" userId="33891ea2-914b-4243-af03-4a729a9f0b05" providerId="ADAL" clId="{D8F8E633-757A-4497-998C-1C054C531F35}" dt="2026-02-25T19:58:57.016" v="0"/>
        <pc:sldMkLst>
          <pc:docMk/>
          <pc:sldMk cId="0" sldId="259"/>
        </pc:sldMkLst>
      </pc:sldChg>
      <pc:sldChg chg="add">
        <pc:chgData name="Tarah Dickerson" userId="33891ea2-914b-4243-af03-4a729a9f0b05" providerId="ADAL" clId="{D8F8E633-757A-4497-998C-1C054C531F35}" dt="2026-02-25T19:58:57.016" v="0"/>
        <pc:sldMkLst>
          <pc:docMk/>
          <pc:sldMk cId="0" sldId="260"/>
        </pc:sldMkLst>
      </pc:sldChg>
      <pc:sldChg chg="add">
        <pc:chgData name="Tarah Dickerson" userId="33891ea2-914b-4243-af03-4a729a9f0b05" providerId="ADAL" clId="{D8F8E633-757A-4497-998C-1C054C531F35}" dt="2026-02-25T19:58:57.016" v="0"/>
        <pc:sldMkLst>
          <pc:docMk/>
          <pc:sldMk cId="0" sldId="261"/>
        </pc:sldMkLst>
      </pc:sldChg>
      <pc:sldChg chg="add">
        <pc:chgData name="Tarah Dickerson" userId="33891ea2-914b-4243-af03-4a729a9f0b05" providerId="ADAL" clId="{D8F8E633-757A-4497-998C-1C054C531F35}" dt="2026-02-25T19:58:57.016" v="0"/>
        <pc:sldMkLst>
          <pc:docMk/>
          <pc:sldMk cId="0" sldId="262"/>
        </pc:sldMkLst>
      </pc:sldChg>
      <pc:sldChg chg="add">
        <pc:chgData name="Tarah Dickerson" userId="33891ea2-914b-4243-af03-4a729a9f0b05" providerId="ADAL" clId="{D8F8E633-757A-4497-998C-1C054C531F35}" dt="2026-02-25T19:58:57.016" v="0"/>
        <pc:sldMkLst>
          <pc:docMk/>
          <pc:sldMk cId="0" sldId="263"/>
        </pc:sldMkLst>
      </pc:sldChg>
      <pc:sldChg chg="add">
        <pc:chgData name="Tarah Dickerson" userId="33891ea2-914b-4243-af03-4a729a9f0b05" providerId="ADAL" clId="{D8F8E633-757A-4497-998C-1C054C531F35}" dt="2026-02-25T19:58:57.016" v="0"/>
        <pc:sldMkLst>
          <pc:docMk/>
          <pc:sldMk cId="0" sldId="264"/>
        </pc:sldMkLst>
      </pc:sldChg>
      <pc:sldChg chg="add">
        <pc:chgData name="Tarah Dickerson" userId="33891ea2-914b-4243-af03-4a729a9f0b05" providerId="ADAL" clId="{D8F8E633-757A-4497-998C-1C054C531F35}" dt="2026-02-25T19:58:57.016" v="0"/>
        <pc:sldMkLst>
          <pc:docMk/>
          <pc:sldMk cId="0" sldId="265"/>
        </pc:sldMkLst>
      </pc:sldChg>
      <pc:sldChg chg="add">
        <pc:chgData name="Tarah Dickerson" userId="33891ea2-914b-4243-af03-4a729a9f0b05" providerId="ADAL" clId="{D8F8E633-757A-4497-998C-1C054C531F35}" dt="2026-02-25T20:02:33.095" v="1"/>
        <pc:sldMkLst>
          <pc:docMk/>
          <pc:sldMk cId="2666334249" sldId="290"/>
        </pc:sldMkLst>
      </pc:sldChg>
      <pc:sldChg chg="add">
        <pc:chgData name="Tarah Dickerson" userId="33891ea2-914b-4243-af03-4a729a9f0b05" providerId="ADAL" clId="{D8F8E633-757A-4497-998C-1C054C531F35}" dt="2026-02-25T20:02:33.095" v="1"/>
        <pc:sldMkLst>
          <pc:docMk/>
          <pc:sldMk cId="1359824306" sldId="291"/>
        </pc:sldMkLst>
      </pc:sldChg>
      <pc:sldChg chg="add">
        <pc:chgData name="Tarah Dickerson" userId="33891ea2-914b-4243-af03-4a729a9f0b05" providerId="ADAL" clId="{D8F8E633-757A-4497-998C-1C054C531F35}" dt="2026-02-25T20:02:33.095" v="1"/>
        <pc:sldMkLst>
          <pc:docMk/>
          <pc:sldMk cId="2313835601" sldId="292"/>
        </pc:sldMkLst>
      </pc:sldChg>
      <pc:sldChg chg="add">
        <pc:chgData name="Tarah Dickerson" userId="33891ea2-914b-4243-af03-4a729a9f0b05" providerId="ADAL" clId="{D8F8E633-757A-4497-998C-1C054C531F35}" dt="2026-02-25T20:02:33.095" v="1"/>
        <pc:sldMkLst>
          <pc:docMk/>
          <pc:sldMk cId="990418589" sldId="293"/>
        </pc:sldMkLst>
      </pc:sldChg>
      <pc:sldChg chg="add">
        <pc:chgData name="Tarah Dickerson" userId="33891ea2-914b-4243-af03-4a729a9f0b05" providerId="ADAL" clId="{D8F8E633-757A-4497-998C-1C054C531F35}" dt="2026-02-25T20:02:33.095" v="1"/>
        <pc:sldMkLst>
          <pc:docMk/>
          <pc:sldMk cId="3949170265" sldId="294"/>
        </pc:sldMkLst>
      </pc:sldChg>
      <pc:sldChg chg="add">
        <pc:chgData name="Tarah Dickerson" userId="33891ea2-914b-4243-af03-4a729a9f0b05" providerId="ADAL" clId="{D8F8E633-757A-4497-998C-1C054C531F35}" dt="2026-02-25T20:02:33.095" v="1"/>
        <pc:sldMkLst>
          <pc:docMk/>
          <pc:sldMk cId="3980445738" sldId="295"/>
        </pc:sldMkLst>
      </pc:sldChg>
      <pc:sldChg chg="add">
        <pc:chgData name="Tarah Dickerson" userId="33891ea2-914b-4243-af03-4a729a9f0b05" providerId="ADAL" clId="{D8F8E633-757A-4497-998C-1C054C531F35}" dt="2026-02-25T20:02:33.095" v="1"/>
        <pc:sldMkLst>
          <pc:docMk/>
          <pc:sldMk cId="3537578882" sldId="296"/>
        </pc:sldMkLst>
      </pc:sldChg>
      <pc:sldChg chg="add">
        <pc:chgData name="Tarah Dickerson" userId="33891ea2-914b-4243-af03-4a729a9f0b05" providerId="ADAL" clId="{D8F8E633-757A-4497-998C-1C054C531F35}" dt="2026-02-25T20:02:33.095" v="1"/>
        <pc:sldMkLst>
          <pc:docMk/>
          <pc:sldMk cId="594762099" sldId="298"/>
        </pc:sldMkLst>
      </pc:sldChg>
      <pc:sldChg chg="add">
        <pc:chgData name="Tarah Dickerson" userId="33891ea2-914b-4243-af03-4a729a9f0b05" providerId="ADAL" clId="{D8F8E633-757A-4497-998C-1C054C531F35}" dt="2026-02-25T20:02:33.095" v="1"/>
        <pc:sldMkLst>
          <pc:docMk/>
          <pc:sldMk cId="3537847433" sldId="299"/>
        </pc:sldMkLst>
      </pc:sldChg>
      <pc:sldChg chg="add">
        <pc:chgData name="Tarah Dickerson" userId="33891ea2-914b-4243-af03-4a729a9f0b05" providerId="ADAL" clId="{D8F8E633-757A-4497-998C-1C054C531F35}" dt="2026-02-25T20:02:33.095" v="1"/>
        <pc:sldMkLst>
          <pc:docMk/>
          <pc:sldMk cId="1982837251" sldId="300"/>
        </pc:sldMkLst>
      </pc:sldChg>
      <pc:sldChg chg="add">
        <pc:chgData name="Tarah Dickerson" userId="33891ea2-914b-4243-af03-4a729a9f0b05" providerId="ADAL" clId="{D8F8E633-757A-4497-998C-1C054C531F35}" dt="2026-02-25T20:02:33.095" v="1"/>
        <pc:sldMkLst>
          <pc:docMk/>
          <pc:sldMk cId="2375888529" sldId="301"/>
        </pc:sldMkLst>
      </pc:sldChg>
      <pc:sldChg chg="add">
        <pc:chgData name="Tarah Dickerson" userId="33891ea2-914b-4243-af03-4a729a9f0b05" providerId="ADAL" clId="{D8F8E633-757A-4497-998C-1C054C531F35}" dt="2026-02-25T20:02:33.095" v="1"/>
        <pc:sldMkLst>
          <pc:docMk/>
          <pc:sldMk cId="4188703935" sldId="302"/>
        </pc:sldMkLst>
      </pc:sldChg>
      <pc:sldChg chg="modSp mod">
        <pc:chgData name="Tarah Dickerson" userId="33891ea2-914b-4243-af03-4a729a9f0b05" providerId="ADAL" clId="{D8F8E633-757A-4497-998C-1C054C531F35}" dt="2026-02-28T14:02:33.585" v="68" actId="20577"/>
        <pc:sldMkLst>
          <pc:docMk/>
          <pc:sldMk cId="2498021601" sldId="321"/>
        </pc:sldMkLst>
        <pc:spChg chg="mod">
          <ac:chgData name="Tarah Dickerson" userId="33891ea2-914b-4243-af03-4a729a9f0b05" providerId="ADAL" clId="{D8F8E633-757A-4497-998C-1C054C531F35}" dt="2026-02-28T14:02:33.585" v="68" actId="20577"/>
          <ac:spMkLst>
            <pc:docMk/>
            <pc:sldMk cId="2498021601" sldId="321"/>
            <ac:spMk id="12" creationId="{288BD9B8-D6A6-D55A-830D-4D3CC2DC3933}"/>
          </ac:spMkLst>
        </pc:spChg>
      </pc:sldChg>
      <pc:sldChg chg="add">
        <pc:chgData name="Tarah Dickerson" userId="33891ea2-914b-4243-af03-4a729a9f0b05" providerId="ADAL" clId="{D8F8E633-757A-4497-998C-1C054C531F35}" dt="2026-02-25T20:02:33.095" v="1"/>
        <pc:sldMkLst>
          <pc:docMk/>
          <pc:sldMk cId="3311339772" sldId="335"/>
        </pc:sldMkLst>
      </pc:sldChg>
      <pc:sldChg chg="add">
        <pc:chgData name="Tarah Dickerson" userId="33891ea2-914b-4243-af03-4a729a9f0b05" providerId="ADAL" clId="{D8F8E633-757A-4497-998C-1C054C531F35}" dt="2026-02-25T20:02:33.095" v="1"/>
        <pc:sldMkLst>
          <pc:docMk/>
          <pc:sldMk cId="4157898794" sldId="336"/>
        </pc:sldMkLst>
      </pc:sldChg>
      <pc:sldChg chg="add">
        <pc:chgData name="Tarah Dickerson" userId="33891ea2-914b-4243-af03-4a729a9f0b05" providerId="ADAL" clId="{D8F8E633-757A-4497-998C-1C054C531F35}" dt="2026-02-25T20:02:33.095" v="1"/>
        <pc:sldMkLst>
          <pc:docMk/>
          <pc:sldMk cId="4230812496" sldId="337"/>
        </pc:sldMkLst>
      </pc:sldChg>
      <pc:sldChg chg="add">
        <pc:chgData name="Tarah Dickerson" userId="33891ea2-914b-4243-af03-4a729a9f0b05" providerId="ADAL" clId="{D8F8E633-757A-4497-998C-1C054C531F35}" dt="2026-02-25T20:02:33.095" v="1"/>
        <pc:sldMkLst>
          <pc:docMk/>
          <pc:sldMk cId="1870196436" sldId="338"/>
        </pc:sldMkLst>
      </pc:sldChg>
      <pc:sldChg chg="add">
        <pc:chgData name="Tarah Dickerson" userId="33891ea2-914b-4243-af03-4a729a9f0b05" providerId="ADAL" clId="{D8F8E633-757A-4497-998C-1C054C531F35}" dt="2026-02-25T20:02:33.095" v="1"/>
        <pc:sldMkLst>
          <pc:docMk/>
          <pc:sldMk cId="742531801" sldId="339"/>
        </pc:sldMkLst>
      </pc:sldChg>
      <pc:sldChg chg="add">
        <pc:chgData name="Tarah Dickerson" userId="33891ea2-914b-4243-af03-4a729a9f0b05" providerId="ADAL" clId="{D8F8E633-757A-4497-998C-1C054C531F35}" dt="2026-02-25T20:02:33.095" v="1"/>
        <pc:sldMkLst>
          <pc:docMk/>
          <pc:sldMk cId="1662607771" sldId="340"/>
        </pc:sldMkLst>
      </pc:sldChg>
      <pc:sldChg chg="add">
        <pc:chgData name="Tarah Dickerson" userId="33891ea2-914b-4243-af03-4a729a9f0b05" providerId="ADAL" clId="{D8F8E633-757A-4497-998C-1C054C531F35}" dt="2026-02-25T20:02:33.095" v="1"/>
        <pc:sldMkLst>
          <pc:docMk/>
          <pc:sldMk cId="4286439905" sldId="341"/>
        </pc:sldMkLst>
      </pc:sldChg>
      <pc:sldChg chg="add">
        <pc:chgData name="Tarah Dickerson" userId="33891ea2-914b-4243-af03-4a729a9f0b05" providerId="ADAL" clId="{D8F8E633-757A-4497-998C-1C054C531F35}" dt="2026-02-25T20:02:33.095" v="1"/>
        <pc:sldMkLst>
          <pc:docMk/>
          <pc:sldMk cId="2470666353" sldId="342"/>
        </pc:sldMkLst>
      </pc:sldChg>
      <pc:sldChg chg="add">
        <pc:chgData name="Tarah Dickerson" userId="33891ea2-914b-4243-af03-4a729a9f0b05" providerId="ADAL" clId="{D8F8E633-757A-4497-998C-1C054C531F35}" dt="2026-02-25T20:02:33.095" v="1"/>
        <pc:sldMkLst>
          <pc:docMk/>
          <pc:sldMk cId="1757704673" sldId="343"/>
        </pc:sldMkLst>
      </pc:sldChg>
      <pc:sldChg chg="add">
        <pc:chgData name="Tarah Dickerson" userId="33891ea2-914b-4243-af03-4a729a9f0b05" providerId="ADAL" clId="{D8F8E633-757A-4497-998C-1C054C531F35}" dt="2026-02-25T20:02:33.095" v="1"/>
        <pc:sldMkLst>
          <pc:docMk/>
          <pc:sldMk cId="1859336594" sldId="344"/>
        </pc:sldMkLst>
      </pc:sldChg>
      <pc:sldChg chg="add">
        <pc:chgData name="Tarah Dickerson" userId="33891ea2-914b-4243-af03-4a729a9f0b05" providerId="ADAL" clId="{D8F8E633-757A-4497-998C-1C054C531F35}" dt="2026-02-25T20:04:35.426" v="2"/>
        <pc:sldMkLst>
          <pc:docMk/>
          <pc:sldMk cId="3052661630" sldId="345"/>
        </pc:sldMkLst>
      </pc:sldChg>
      <pc:sldChg chg="add">
        <pc:chgData name="Tarah Dickerson" userId="33891ea2-914b-4243-af03-4a729a9f0b05" providerId="ADAL" clId="{D8F8E633-757A-4497-998C-1C054C531F35}" dt="2026-02-25T20:04:35.426" v="2"/>
        <pc:sldMkLst>
          <pc:docMk/>
          <pc:sldMk cId="3338130657" sldId="346"/>
        </pc:sldMkLst>
      </pc:sldChg>
      <pc:sldChg chg="add">
        <pc:chgData name="Tarah Dickerson" userId="33891ea2-914b-4243-af03-4a729a9f0b05" providerId="ADAL" clId="{D8F8E633-757A-4497-998C-1C054C531F35}" dt="2026-02-25T20:04:35.426" v="2"/>
        <pc:sldMkLst>
          <pc:docMk/>
          <pc:sldMk cId="890525341" sldId="347"/>
        </pc:sldMkLst>
      </pc:sldChg>
      <pc:sldChg chg="add">
        <pc:chgData name="Tarah Dickerson" userId="33891ea2-914b-4243-af03-4a729a9f0b05" providerId="ADAL" clId="{D8F8E633-757A-4497-998C-1C054C531F35}" dt="2026-02-25T20:04:35.426" v="2"/>
        <pc:sldMkLst>
          <pc:docMk/>
          <pc:sldMk cId="944624105" sldId="348"/>
        </pc:sldMkLst>
      </pc:sldChg>
      <pc:sldChg chg="add">
        <pc:chgData name="Tarah Dickerson" userId="33891ea2-914b-4243-af03-4a729a9f0b05" providerId="ADAL" clId="{D8F8E633-757A-4497-998C-1C054C531F35}" dt="2026-02-25T20:04:35.426" v="2"/>
        <pc:sldMkLst>
          <pc:docMk/>
          <pc:sldMk cId="120833693" sldId="351"/>
        </pc:sldMkLst>
      </pc:sldChg>
      <pc:sldChg chg="add">
        <pc:chgData name="Tarah Dickerson" userId="33891ea2-914b-4243-af03-4a729a9f0b05" providerId="ADAL" clId="{D8F8E633-757A-4497-998C-1C054C531F35}" dt="2026-02-25T20:04:35.426" v="2"/>
        <pc:sldMkLst>
          <pc:docMk/>
          <pc:sldMk cId="1524270140" sldId="352"/>
        </pc:sldMkLst>
      </pc:sldChg>
      <pc:sldChg chg="add">
        <pc:chgData name="Tarah Dickerson" userId="33891ea2-914b-4243-af03-4a729a9f0b05" providerId="ADAL" clId="{D8F8E633-757A-4497-998C-1C054C531F35}" dt="2026-02-25T20:04:35.426" v="2"/>
        <pc:sldMkLst>
          <pc:docMk/>
          <pc:sldMk cId="2831577507" sldId="353"/>
        </pc:sldMkLst>
      </pc:sldChg>
      <pc:sldChg chg="add">
        <pc:chgData name="Tarah Dickerson" userId="33891ea2-914b-4243-af03-4a729a9f0b05" providerId="ADAL" clId="{D8F8E633-757A-4497-998C-1C054C531F35}" dt="2026-02-25T20:04:35.426" v="2"/>
        <pc:sldMkLst>
          <pc:docMk/>
          <pc:sldMk cId="1791072287" sldId="354"/>
        </pc:sldMkLst>
      </pc:sldChg>
      <pc:sldChg chg="add">
        <pc:chgData name="Tarah Dickerson" userId="33891ea2-914b-4243-af03-4a729a9f0b05" providerId="ADAL" clId="{D8F8E633-757A-4497-998C-1C054C531F35}" dt="2026-02-25T20:04:35.426" v="2"/>
        <pc:sldMkLst>
          <pc:docMk/>
          <pc:sldMk cId="1652616380" sldId="355"/>
        </pc:sldMkLst>
      </pc:sldChg>
      <pc:sldChg chg="add">
        <pc:chgData name="Tarah Dickerson" userId="33891ea2-914b-4243-af03-4a729a9f0b05" providerId="ADAL" clId="{D8F8E633-757A-4497-998C-1C054C531F35}" dt="2026-02-25T20:04:35.426" v="2"/>
        <pc:sldMkLst>
          <pc:docMk/>
          <pc:sldMk cId="300467510" sldId="356"/>
        </pc:sldMkLst>
      </pc:sldChg>
      <pc:sldChg chg="add">
        <pc:chgData name="Tarah Dickerson" userId="33891ea2-914b-4243-af03-4a729a9f0b05" providerId="ADAL" clId="{D8F8E633-757A-4497-998C-1C054C531F35}" dt="2026-02-25T20:04:35.426" v="2"/>
        <pc:sldMkLst>
          <pc:docMk/>
          <pc:sldMk cId="243182428" sldId="357"/>
        </pc:sldMkLst>
      </pc:sldChg>
      <pc:sldChg chg="add">
        <pc:chgData name="Tarah Dickerson" userId="33891ea2-914b-4243-af03-4a729a9f0b05" providerId="ADAL" clId="{D8F8E633-757A-4497-998C-1C054C531F35}" dt="2026-02-25T20:04:35.426" v="2"/>
        <pc:sldMkLst>
          <pc:docMk/>
          <pc:sldMk cId="2461302073" sldId="358"/>
        </pc:sldMkLst>
      </pc:sldChg>
      <pc:sldChg chg="addSp delSp modSp add del mod modClrScheme chgLayout">
        <pc:chgData name="Tarah Dickerson" userId="33891ea2-914b-4243-af03-4a729a9f0b05" providerId="ADAL" clId="{D8F8E633-757A-4497-998C-1C054C531F35}" dt="2026-02-28T02:51:54.070" v="63" actId="1076"/>
        <pc:sldMkLst>
          <pc:docMk/>
          <pc:sldMk cId="1181445123" sldId="359"/>
        </pc:sldMkLst>
        <pc:spChg chg="add del mod ord">
          <ac:chgData name="Tarah Dickerson" userId="33891ea2-914b-4243-af03-4a729a9f0b05" providerId="ADAL" clId="{D8F8E633-757A-4497-998C-1C054C531F35}" dt="2026-02-28T02:51:13.517" v="55" actId="478"/>
          <ac:spMkLst>
            <pc:docMk/>
            <pc:sldMk cId="1181445123" sldId="359"/>
            <ac:spMk id="2" creationId="{96F1331D-ED74-7771-B815-F62C90BB2E08}"/>
          </ac:spMkLst>
        </pc:spChg>
        <pc:spChg chg="add mod">
          <ac:chgData name="Tarah Dickerson" userId="33891ea2-914b-4243-af03-4a729a9f0b05" providerId="ADAL" clId="{D8F8E633-757A-4497-998C-1C054C531F35}" dt="2026-02-28T02:45:05.094" v="29" actId="1076"/>
          <ac:spMkLst>
            <pc:docMk/>
            <pc:sldMk cId="1181445123" sldId="359"/>
            <ac:spMk id="8" creationId="{AAAC93EB-5D8C-1FE8-F26A-67F382E8242B}"/>
          </ac:spMkLst>
        </pc:spChg>
        <pc:spChg chg="add del mod ord">
          <ac:chgData name="Tarah Dickerson" userId="33891ea2-914b-4243-af03-4a729a9f0b05" providerId="ADAL" clId="{D8F8E633-757A-4497-998C-1C054C531F35}" dt="2026-02-28T02:47:28.894" v="43" actId="700"/>
          <ac:spMkLst>
            <pc:docMk/>
            <pc:sldMk cId="1181445123" sldId="359"/>
            <ac:spMk id="9" creationId="{D5EDBA06-A22C-4C2B-EBDE-A254DDBA7261}"/>
          </ac:spMkLst>
        </pc:spChg>
        <pc:spChg chg="add del mod ord">
          <ac:chgData name="Tarah Dickerson" userId="33891ea2-914b-4243-af03-4a729a9f0b05" providerId="ADAL" clId="{D8F8E633-757A-4497-998C-1C054C531F35}" dt="2026-02-28T02:47:28.894" v="43" actId="700"/>
          <ac:spMkLst>
            <pc:docMk/>
            <pc:sldMk cId="1181445123" sldId="359"/>
            <ac:spMk id="10" creationId="{B9E8C91E-6AF0-0AB8-4790-B2B9DA48CFE0}"/>
          </ac:spMkLst>
        </pc:spChg>
        <pc:spChg chg="add">
          <ac:chgData name="Tarah Dickerson" userId="33891ea2-914b-4243-af03-4a729a9f0b05" providerId="ADAL" clId="{D8F8E633-757A-4497-998C-1C054C531F35}" dt="2026-02-28T02:46:00.150" v="33"/>
          <ac:spMkLst>
            <pc:docMk/>
            <pc:sldMk cId="1181445123" sldId="359"/>
            <ac:spMk id="12" creationId="{811C484C-9E6D-A642-2AF1-9681D5267ADC}"/>
          </ac:spMkLst>
        </pc:spChg>
        <pc:spChg chg="add mod">
          <ac:chgData name="Tarah Dickerson" userId="33891ea2-914b-4243-af03-4a729a9f0b05" providerId="ADAL" clId="{D8F8E633-757A-4497-998C-1C054C531F35}" dt="2026-02-28T02:47:28.105" v="42"/>
          <ac:spMkLst>
            <pc:docMk/>
            <pc:sldMk cId="1181445123" sldId="359"/>
            <ac:spMk id="13" creationId="{8B380A85-4BAC-70F9-B62D-C7FF1A36D25B}"/>
          </ac:spMkLst>
        </pc:spChg>
        <pc:picChg chg="del">
          <ac:chgData name="Tarah Dickerson" userId="33891ea2-914b-4243-af03-4a729a9f0b05" providerId="ADAL" clId="{D8F8E633-757A-4497-998C-1C054C531F35}" dt="2026-02-28T02:44:26.852" v="5" actId="478"/>
          <ac:picMkLst>
            <pc:docMk/>
            <pc:sldMk cId="1181445123" sldId="359"/>
            <ac:picMk id="3" creationId="{B73F44A6-6D30-2054-0665-B0917DEAD5A1}"/>
          </ac:picMkLst>
        </pc:picChg>
        <pc:picChg chg="del">
          <ac:chgData name="Tarah Dickerson" userId="33891ea2-914b-4243-af03-4a729a9f0b05" providerId="ADAL" clId="{D8F8E633-757A-4497-998C-1C054C531F35}" dt="2026-02-28T02:44:24.640" v="4" actId="478"/>
          <ac:picMkLst>
            <pc:docMk/>
            <pc:sldMk cId="1181445123" sldId="359"/>
            <ac:picMk id="4" creationId="{1392FEB8-5BA4-1B20-D154-25FB0D570A4A}"/>
          </ac:picMkLst>
        </pc:picChg>
        <pc:picChg chg="add">
          <ac:chgData name="Tarah Dickerson" userId="33891ea2-914b-4243-af03-4a729a9f0b05" providerId="ADAL" clId="{D8F8E633-757A-4497-998C-1C054C531F35}" dt="2026-02-28T02:45:57.405" v="32"/>
          <ac:picMkLst>
            <pc:docMk/>
            <pc:sldMk cId="1181445123" sldId="359"/>
            <ac:picMk id="11" creationId="{B76590A2-F27D-547B-5FB2-E061336A6FB9}"/>
          </ac:picMkLst>
        </pc:picChg>
        <pc:picChg chg="add mod ord">
          <ac:chgData name="Tarah Dickerson" userId="33891ea2-914b-4243-af03-4a729a9f0b05" providerId="ADAL" clId="{D8F8E633-757A-4497-998C-1C054C531F35}" dt="2026-02-28T02:47:18.628" v="41" actId="1076"/>
          <ac:picMkLst>
            <pc:docMk/>
            <pc:sldMk cId="1181445123" sldId="359"/>
            <ac:picMk id="14" creationId="{23F7591B-F1B2-2A85-B9D9-16119A67D44C}"/>
          </ac:picMkLst>
        </pc:picChg>
        <pc:picChg chg="add mod">
          <ac:chgData name="Tarah Dickerson" userId="33891ea2-914b-4243-af03-4a729a9f0b05" providerId="ADAL" clId="{D8F8E633-757A-4497-998C-1C054C531F35}" dt="2026-02-28T02:51:54.070" v="63" actId="1076"/>
          <ac:picMkLst>
            <pc:docMk/>
            <pc:sldMk cId="1181445123" sldId="359"/>
            <ac:picMk id="15" creationId="{90BC6403-B140-9169-B70D-72D76F400502}"/>
          </ac:picMkLst>
        </pc:picChg>
      </pc:sldChg>
      <pc:sldChg chg="addSp delSp modSp add del mod">
        <pc:chgData name="Tarah Dickerson" userId="33891ea2-914b-4243-af03-4a729a9f0b05" providerId="ADAL" clId="{D8F8E633-757A-4497-998C-1C054C531F35}" dt="2026-02-28T02:51:21.721" v="56" actId="2696"/>
        <pc:sldMkLst>
          <pc:docMk/>
          <pc:sldMk cId="3910221481" sldId="360"/>
        </pc:sldMkLst>
        <pc:spChg chg="del">
          <ac:chgData name="Tarah Dickerson" userId="33891ea2-914b-4243-af03-4a729a9f0b05" providerId="ADAL" clId="{D8F8E633-757A-4497-998C-1C054C531F35}" dt="2026-02-28T02:48:51.792" v="49" actId="21"/>
          <ac:spMkLst>
            <pc:docMk/>
            <pc:sldMk cId="3910221481" sldId="360"/>
            <ac:spMk id="2" creationId="{3CEDAE18-4587-4BB2-D011-27BDEF3DB3F6}"/>
          </ac:spMkLst>
        </pc:spChg>
        <pc:spChg chg="add del mod">
          <ac:chgData name="Tarah Dickerson" userId="33891ea2-914b-4243-af03-4a729a9f0b05" providerId="ADAL" clId="{D8F8E633-757A-4497-998C-1C054C531F35}" dt="2026-02-28T02:50:38.657" v="50" actId="478"/>
          <ac:spMkLst>
            <pc:docMk/>
            <pc:sldMk cId="3910221481" sldId="360"/>
            <ac:spMk id="5" creationId="{9BC8666E-ABAF-CC24-23FE-E4B8239BAA41}"/>
          </ac:spMkLst>
        </pc:spChg>
        <pc:picChg chg="del">
          <ac:chgData name="Tarah Dickerson" userId="33891ea2-914b-4243-af03-4a729a9f0b05" providerId="ADAL" clId="{D8F8E633-757A-4497-998C-1C054C531F35}" dt="2026-02-28T02:48:43.045" v="47" actId="478"/>
          <ac:picMkLst>
            <pc:docMk/>
            <pc:sldMk cId="3910221481" sldId="360"/>
            <ac:picMk id="7" creationId="{B1794DEB-7DCE-7842-7417-E976693476C0}"/>
          </ac:picMkLst>
        </pc:picChg>
        <pc:picChg chg="del">
          <ac:chgData name="Tarah Dickerson" userId="33891ea2-914b-4243-af03-4a729a9f0b05" providerId="ADAL" clId="{D8F8E633-757A-4497-998C-1C054C531F35}" dt="2026-02-28T02:48:44.878" v="48" actId="478"/>
          <ac:picMkLst>
            <pc:docMk/>
            <pc:sldMk cId="3910221481" sldId="360"/>
            <ac:picMk id="9" creationId="{AA2EDCFD-00B8-F166-D5E7-7271341D4F93}"/>
          </ac:picMkLst>
        </pc:picChg>
        <pc:picChg chg="del">
          <ac:chgData name="Tarah Dickerson" userId="33891ea2-914b-4243-af03-4a729a9f0b05" providerId="ADAL" clId="{D8F8E633-757A-4497-998C-1C054C531F35}" dt="2026-02-28T02:48:40.645" v="46" actId="478"/>
          <ac:picMkLst>
            <pc:docMk/>
            <pc:sldMk cId="3910221481" sldId="360"/>
            <ac:picMk id="10" creationId="{2CF3AF7B-C1E5-4499-0F36-5EC789DA3B4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E6C43-40F9-4DA2-991E-94CB5B6BE78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1F1CE79-7635-47D5-AF2E-81142B6E9202}">
      <dgm:prSet/>
      <dgm:spPr/>
      <dgm:t>
        <a:bodyPr/>
        <a:lstStyle/>
        <a:p>
          <a:r>
            <a:rPr lang="en-US"/>
            <a:t>Each year, the Foundation releases its publicly available Annual Report that summarizes and celebrates our achievements </a:t>
          </a:r>
          <a:r>
            <a:rPr lang="en-US" b="1" i="1"/>
            <a:t>“Top of the Charts”</a:t>
          </a:r>
        </a:p>
      </dgm:t>
    </dgm:pt>
    <dgm:pt modelId="{4CA37103-1772-4B2E-B1D4-0E7D08F4A10B}" type="parTrans" cxnId="{4C262A8D-E9BF-486B-8936-96D8F6123697}">
      <dgm:prSet/>
      <dgm:spPr/>
      <dgm:t>
        <a:bodyPr/>
        <a:lstStyle/>
        <a:p>
          <a:endParaRPr lang="en-US"/>
        </a:p>
      </dgm:t>
    </dgm:pt>
    <dgm:pt modelId="{2D11D2CF-0E5E-4A88-9D40-E060C3FEADFF}" type="sibTrans" cxnId="{4C262A8D-E9BF-486B-8936-96D8F6123697}">
      <dgm:prSet/>
      <dgm:spPr/>
      <dgm:t>
        <a:bodyPr/>
        <a:lstStyle/>
        <a:p>
          <a:endParaRPr lang="en-US"/>
        </a:p>
      </dgm:t>
    </dgm:pt>
    <dgm:pt modelId="{740F9DFC-C53B-479A-943E-79775366163A}">
      <dgm:prSet/>
      <dgm:spPr/>
      <dgm:t>
        <a:bodyPr/>
        <a:lstStyle/>
        <a:p>
          <a:r>
            <a:rPr lang="en-US"/>
            <a:t>This is a tool of accountability as well as a communication tool for members and stakeholders.</a:t>
          </a:r>
        </a:p>
      </dgm:t>
    </dgm:pt>
    <dgm:pt modelId="{3788D351-186B-40D1-B2CC-4FF8D8DB2D0E}" type="parTrans" cxnId="{A7AD00D1-218E-431A-BE75-7ABE256A9CAD}">
      <dgm:prSet/>
      <dgm:spPr/>
      <dgm:t>
        <a:bodyPr/>
        <a:lstStyle/>
        <a:p>
          <a:endParaRPr lang="en-US"/>
        </a:p>
      </dgm:t>
    </dgm:pt>
    <dgm:pt modelId="{69AB6172-5A66-4374-97F3-4EE442BD752D}" type="sibTrans" cxnId="{A7AD00D1-218E-431A-BE75-7ABE256A9CAD}">
      <dgm:prSet/>
      <dgm:spPr/>
      <dgm:t>
        <a:bodyPr/>
        <a:lstStyle/>
        <a:p>
          <a:endParaRPr lang="en-US"/>
        </a:p>
      </dgm:t>
    </dgm:pt>
    <dgm:pt modelId="{2837FB6B-2FDD-4B23-873C-E7F3E37A6FFC}" type="pres">
      <dgm:prSet presAssocID="{E26E6C43-40F9-4DA2-991E-94CB5B6BE782}" presName="linear" presStyleCnt="0">
        <dgm:presLayoutVars>
          <dgm:animLvl val="lvl"/>
          <dgm:resizeHandles val="exact"/>
        </dgm:presLayoutVars>
      </dgm:prSet>
      <dgm:spPr/>
    </dgm:pt>
    <dgm:pt modelId="{C1F115C9-05D3-4DA3-BA6B-C26B050B3143}" type="pres">
      <dgm:prSet presAssocID="{11F1CE79-7635-47D5-AF2E-81142B6E9202}" presName="parentText" presStyleLbl="node1" presStyleIdx="0" presStyleCnt="2">
        <dgm:presLayoutVars>
          <dgm:chMax val="0"/>
          <dgm:bulletEnabled val="1"/>
        </dgm:presLayoutVars>
      </dgm:prSet>
      <dgm:spPr/>
    </dgm:pt>
    <dgm:pt modelId="{9443AFC5-5509-460A-B91E-624FB096751A}" type="pres">
      <dgm:prSet presAssocID="{2D11D2CF-0E5E-4A88-9D40-E060C3FEADFF}" presName="spacer" presStyleCnt="0"/>
      <dgm:spPr/>
    </dgm:pt>
    <dgm:pt modelId="{C0B7FAAD-95D2-46D1-AA6C-C0F6A7CC30A6}" type="pres">
      <dgm:prSet presAssocID="{740F9DFC-C53B-479A-943E-79775366163A}" presName="parentText" presStyleLbl="node1" presStyleIdx="1" presStyleCnt="2">
        <dgm:presLayoutVars>
          <dgm:chMax val="0"/>
          <dgm:bulletEnabled val="1"/>
        </dgm:presLayoutVars>
      </dgm:prSet>
      <dgm:spPr/>
    </dgm:pt>
  </dgm:ptLst>
  <dgm:cxnLst>
    <dgm:cxn modelId="{B92D6909-EB5B-494A-AF73-9C05CD4AB8D2}" type="presOf" srcId="{11F1CE79-7635-47D5-AF2E-81142B6E9202}" destId="{C1F115C9-05D3-4DA3-BA6B-C26B050B3143}" srcOrd="0" destOrd="0" presId="urn:microsoft.com/office/officeart/2005/8/layout/vList2"/>
    <dgm:cxn modelId="{E75E034F-5289-4F7A-895F-D3DEA6BE14E2}" type="presOf" srcId="{740F9DFC-C53B-479A-943E-79775366163A}" destId="{C0B7FAAD-95D2-46D1-AA6C-C0F6A7CC30A6}" srcOrd="0" destOrd="0" presId="urn:microsoft.com/office/officeart/2005/8/layout/vList2"/>
    <dgm:cxn modelId="{5C52D759-DB92-4F8D-BC01-3F5A366FC1E0}" type="presOf" srcId="{E26E6C43-40F9-4DA2-991E-94CB5B6BE782}" destId="{2837FB6B-2FDD-4B23-873C-E7F3E37A6FFC}" srcOrd="0" destOrd="0" presId="urn:microsoft.com/office/officeart/2005/8/layout/vList2"/>
    <dgm:cxn modelId="{4C262A8D-E9BF-486B-8936-96D8F6123697}" srcId="{E26E6C43-40F9-4DA2-991E-94CB5B6BE782}" destId="{11F1CE79-7635-47D5-AF2E-81142B6E9202}" srcOrd="0" destOrd="0" parTransId="{4CA37103-1772-4B2E-B1D4-0E7D08F4A10B}" sibTransId="{2D11D2CF-0E5E-4A88-9D40-E060C3FEADFF}"/>
    <dgm:cxn modelId="{A7AD00D1-218E-431A-BE75-7ABE256A9CAD}" srcId="{E26E6C43-40F9-4DA2-991E-94CB5B6BE782}" destId="{740F9DFC-C53B-479A-943E-79775366163A}" srcOrd="1" destOrd="0" parTransId="{3788D351-186B-40D1-B2CC-4FF8D8DB2D0E}" sibTransId="{69AB6172-5A66-4374-97F3-4EE442BD752D}"/>
    <dgm:cxn modelId="{4678FB24-71BD-41D8-859C-EFFF6179B307}" type="presParOf" srcId="{2837FB6B-2FDD-4B23-873C-E7F3E37A6FFC}" destId="{C1F115C9-05D3-4DA3-BA6B-C26B050B3143}" srcOrd="0" destOrd="0" presId="urn:microsoft.com/office/officeart/2005/8/layout/vList2"/>
    <dgm:cxn modelId="{55AE3E37-29DE-4C01-B8CC-EF9B785D41EE}" type="presParOf" srcId="{2837FB6B-2FDD-4B23-873C-E7F3E37A6FFC}" destId="{9443AFC5-5509-460A-B91E-624FB096751A}" srcOrd="1" destOrd="0" presId="urn:microsoft.com/office/officeart/2005/8/layout/vList2"/>
    <dgm:cxn modelId="{CCCDB501-7CBE-42E4-99D8-50E87395D25F}" type="presParOf" srcId="{2837FB6B-2FDD-4B23-873C-E7F3E37A6FFC}" destId="{C0B7FAAD-95D2-46D1-AA6C-C0F6A7CC30A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5C204-E96F-413C-A826-DB324DA5594E}"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C59DF09B-A785-42D3-9843-4A7961FAE6C8}">
      <dgm:prSet/>
      <dgm:spPr/>
      <dgm:t>
        <a:bodyPr/>
        <a:lstStyle/>
        <a:p>
          <a:r>
            <a:rPr lang="en-US"/>
            <a:t>Fall Campaign</a:t>
          </a:r>
        </a:p>
      </dgm:t>
    </dgm:pt>
    <dgm:pt modelId="{D6FEA53A-7720-4071-93CA-6BF00336B1A8}" type="parTrans" cxnId="{AE9D49EF-221B-428F-9ED6-0DE9A1951184}">
      <dgm:prSet/>
      <dgm:spPr/>
      <dgm:t>
        <a:bodyPr/>
        <a:lstStyle/>
        <a:p>
          <a:endParaRPr lang="en-US"/>
        </a:p>
      </dgm:t>
    </dgm:pt>
    <dgm:pt modelId="{D30034EE-8693-48FD-BD3C-E2813B1D7AC1}" type="sibTrans" cxnId="{AE9D49EF-221B-428F-9ED6-0DE9A1951184}">
      <dgm:prSet/>
      <dgm:spPr/>
      <dgm:t>
        <a:bodyPr/>
        <a:lstStyle/>
        <a:p>
          <a:endParaRPr lang="en-US"/>
        </a:p>
      </dgm:t>
    </dgm:pt>
    <dgm:pt modelId="{AF3AF911-282B-4F0A-AA74-2FC87971F131}">
      <dgm:prSet custT="1"/>
      <dgm:spPr/>
      <dgm:t>
        <a:bodyPr/>
        <a:lstStyle/>
        <a:p>
          <a:r>
            <a:rPr lang="en-US" sz="2200"/>
            <a:t>Traditional week-long giving campaign in September focused on uplifting the Foundation’s impact on ALA members</a:t>
          </a:r>
        </a:p>
      </dgm:t>
    </dgm:pt>
    <dgm:pt modelId="{214EA440-8DA7-4B98-817D-595A54C292FA}" type="parTrans" cxnId="{B81E0F72-2B20-4241-8154-6FA41D771BE1}">
      <dgm:prSet/>
      <dgm:spPr/>
      <dgm:t>
        <a:bodyPr/>
        <a:lstStyle/>
        <a:p>
          <a:endParaRPr lang="en-US"/>
        </a:p>
      </dgm:t>
    </dgm:pt>
    <dgm:pt modelId="{037C81E9-454A-4281-BC6D-B92E901505AB}" type="sibTrans" cxnId="{B81E0F72-2B20-4241-8154-6FA41D771BE1}">
      <dgm:prSet/>
      <dgm:spPr/>
      <dgm:t>
        <a:bodyPr/>
        <a:lstStyle/>
        <a:p>
          <a:endParaRPr lang="en-US"/>
        </a:p>
      </dgm:t>
    </dgm:pt>
    <dgm:pt modelId="{77279F15-0FE2-40CF-953A-88E28E8CD2BD}">
      <dgm:prSet custT="1"/>
      <dgm:spPr/>
      <dgm:t>
        <a:bodyPr/>
        <a:lstStyle/>
        <a:p>
          <a:r>
            <a:rPr lang="en-US" sz="2200"/>
            <a:t>Raised $7,100 in 2025</a:t>
          </a:r>
        </a:p>
      </dgm:t>
    </dgm:pt>
    <dgm:pt modelId="{33D68F1A-79CA-4C97-8174-2EFA9B1FBD43}" type="parTrans" cxnId="{02208E15-BCB4-48A5-B553-110553EB8000}">
      <dgm:prSet/>
      <dgm:spPr/>
      <dgm:t>
        <a:bodyPr/>
        <a:lstStyle/>
        <a:p>
          <a:endParaRPr lang="en-US"/>
        </a:p>
      </dgm:t>
    </dgm:pt>
    <dgm:pt modelId="{922F6AF8-7F87-4EB2-91C8-0349AED1024B}" type="sibTrans" cxnId="{02208E15-BCB4-48A5-B553-110553EB8000}">
      <dgm:prSet/>
      <dgm:spPr/>
      <dgm:t>
        <a:bodyPr/>
        <a:lstStyle/>
        <a:p>
          <a:endParaRPr lang="en-US"/>
        </a:p>
      </dgm:t>
    </dgm:pt>
    <dgm:pt modelId="{D54CDC7A-A932-4EBA-B89C-2B86268A24B0}">
      <dgm:prSet/>
      <dgm:spPr/>
      <dgm:t>
        <a:bodyPr/>
        <a:lstStyle/>
        <a:p>
          <a:r>
            <a:rPr lang="en-US"/>
            <a:t>Giving Tuesday</a:t>
          </a:r>
        </a:p>
      </dgm:t>
    </dgm:pt>
    <dgm:pt modelId="{3B37D697-3515-4FBB-9ECE-6722A0D4761A}" type="parTrans" cxnId="{8FA8D12E-3475-4D65-B098-9008EFEC6054}">
      <dgm:prSet/>
      <dgm:spPr/>
      <dgm:t>
        <a:bodyPr/>
        <a:lstStyle/>
        <a:p>
          <a:endParaRPr lang="en-US"/>
        </a:p>
      </dgm:t>
    </dgm:pt>
    <dgm:pt modelId="{B8B7852B-A7D1-428E-A1CE-E61BEA1D9845}" type="sibTrans" cxnId="{8FA8D12E-3475-4D65-B098-9008EFEC6054}">
      <dgm:prSet/>
      <dgm:spPr/>
      <dgm:t>
        <a:bodyPr/>
        <a:lstStyle/>
        <a:p>
          <a:endParaRPr lang="en-US"/>
        </a:p>
      </dgm:t>
    </dgm:pt>
    <dgm:pt modelId="{81806268-999F-4A6C-AF35-9AD3CC8BB00A}">
      <dgm:prSet custT="1"/>
      <dgm:spPr/>
      <dgm:t>
        <a:bodyPr/>
        <a:lstStyle/>
        <a:p>
          <a:r>
            <a:rPr lang="en-US" sz="2400"/>
            <a:t>Participated in the national day of giving</a:t>
          </a:r>
        </a:p>
      </dgm:t>
    </dgm:pt>
    <dgm:pt modelId="{A19ECCD8-9FD5-411C-A230-B54052650A51}" type="parTrans" cxnId="{A9BDF261-4AB7-4535-A0DC-DCC938AF1DE1}">
      <dgm:prSet/>
      <dgm:spPr/>
      <dgm:t>
        <a:bodyPr/>
        <a:lstStyle/>
        <a:p>
          <a:endParaRPr lang="en-US"/>
        </a:p>
      </dgm:t>
    </dgm:pt>
    <dgm:pt modelId="{65EF0E21-18F0-4F53-89B2-628FF02C1CC2}" type="sibTrans" cxnId="{A9BDF261-4AB7-4535-A0DC-DCC938AF1DE1}">
      <dgm:prSet/>
      <dgm:spPr/>
      <dgm:t>
        <a:bodyPr/>
        <a:lstStyle/>
        <a:p>
          <a:endParaRPr lang="en-US"/>
        </a:p>
      </dgm:t>
    </dgm:pt>
    <dgm:pt modelId="{55D4B853-5B95-4310-98ED-E37F84AF562B}">
      <dgm:prSet custT="1"/>
      <dgm:spPr/>
      <dgm:t>
        <a:bodyPr/>
        <a:lstStyle/>
        <a:p>
          <a:r>
            <a:rPr lang="en-US" sz="2400"/>
            <a:t>Raised $175 in 2025</a:t>
          </a:r>
        </a:p>
      </dgm:t>
    </dgm:pt>
    <dgm:pt modelId="{7B817936-DFF6-4FAC-9577-97B4CDC9D9BA}" type="parTrans" cxnId="{AD6BD6E7-DC84-4078-AAAE-53A60288B3C7}">
      <dgm:prSet/>
      <dgm:spPr/>
      <dgm:t>
        <a:bodyPr/>
        <a:lstStyle/>
        <a:p>
          <a:endParaRPr lang="en-US"/>
        </a:p>
      </dgm:t>
    </dgm:pt>
    <dgm:pt modelId="{8270D855-DC56-4A6F-9C21-B9C8124CA072}" type="sibTrans" cxnId="{AD6BD6E7-DC84-4078-AAAE-53A60288B3C7}">
      <dgm:prSet/>
      <dgm:spPr/>
      <dgm:t>
        <a:bodyPr/>
        <a:lstStyle/>
        <a:p>
          <a:endParaRPr lang="en-US"/>
        </a:p>
      </dgm:t>
    </dgm:pt>
    <dgm:pt modelId="{6339F168-3EBA-4F5C-9FA8-7C41D6E9B131}">
      <dgm:prSet/>
      <dgm:spPr/>
      <dgm:t>
        <a:bodyPr/>
        <a:lstStyle/>
        <a:p>
          <a:r>
            <a:rPr lang="en-US"/>
            <a:t>February Campaign</a:t>
          </a:r>
        </a:p>
      </dgm:t>
    </dgm:pt>
    <dgm:pt modelId="{9F3A9FEF-EDEE-4292-A86F-07CDBDEACF49}" type="parTrans" cxnId="{C4CCDC98-5364-4BCB-AE6D-93B5CF2C0735}">
      <dgm:prSet/>
      <dgm:spPr/>
      <dgm:t>
        <a:bodyPr/>
        <a:lstStyle/>
        <a:p>
          <a:endParaRPr lang="en-US"/>
        </a:p>
      </dgm:t>
    </dgm:pt>
    <dgm:pt modelId="{FC18F240-ECF3-4E8B-A077-717B471DF48E}" type="sibTrans" cxnId="{C4CCDC98-5364-4BCB-AE6D-93B5CF2C0735}">
      <dgm:prSet/>
      <dgm:spPr/>
      <dgm:t>
        <a:bodyPr/>
        <a:lstStyle/>
        <a:p>
          <a:endParaRPr lang="en-US"/>
        </a:p>
      </dgm:t>
    </dgm:pt>
    <dgm:pt modelId="{54984984-1BAD-4F51-B2F5-8EBEE2096F26}">
      <dgm:prSet custT="1"/>
      <dgm:spPr/>
      <dgm:t>
        <a:bodyPr/>
        <a:lstStyle/>
        <a:p>
          <a:r>
            <a:rPr lang="en-US" sz="2200"/>
            <a:t>Branding awareness campaign where donors can guess the number of candy hearts in a jar for a prize</a:t>
          </a:r>
        </a:p>
      </dgm:t>
    </dgm:pt>
    <dgm:pt modelId="{AFC8EE30-9DAD-4E64-A72E-EAB3446BD1FC}" type="parTrans" cxnId="{3BF14F6C-5356-4EBD-B6F8-9F21E69A87BE}">
      <dgm:prSet/>
      <dgm:spPr/>
      <dgm:t>
        <a:bodyPr/>
        <a:lstStyle/>
        <a:p>
          <a:endParaRPr lang="en-US"/>
        </a:p>
      </dgm:t>
    </dgm:pt>
    <dgm:pt modelId="{F5FA233D-F6A9-4BC0-A837-3F3DBF6DFBC4}" type="sibTrans" cxnId="{3BF14F6C-5356-4EBD-B6F8-9F21E69A87BE}">
      <dgm:prSet/>
      <dgm:spPr/>
      <dgm:t>
        <a:bodyPr/>
        <a:lstStyle/>
        <a:p>
          <a:endParaRPr lang="en-US"/>
        </a:p>
      </dgm:t>
    </dgm:pt>
    <dgm:pt modelId="{1E129A95-EB61-4F3B-9966-C4EC73BB7296}">
      <dgm:prSet custT="1"/>
      <dgm:spPr/>
      <dgm:t>
        <a:bodyPr/>
        <a:lstStyle/>
        <a:p>
          <a:r>
            <a:rPr lang="en-US" sz="2200"/>
            <a:t>Raised $850 in 2025 and raised $670 in 2026</a:t>
          </a:r>
        </a:p>
      </dgm:t>
    </dgm:pt>
    <dgm:pt modelId="{F989F763-4AFE-42F6-92DA-18FF012999A7}" type="parTrans" cxnId="{196CF427-7745-44C3-B76E-BFE7846C0121}">
      <dgm:prSet/>
      <dgm:spPr/>
      <dgm:t>
        <a:bodyPr/>
        <a:lstStyle/>
        <a:p>
          <a:endParaRPr lang="en-US"/>
        </a:p>
      </dgm:t>
    </dgm:pt>
    <dgm:pt modelId="{B357AC2E-CCCE-42AC-8289-388AC11F2CAF}" type="sibTrans" cxnId="{196CF427-7745-44C3-B76E-BFE7846C0121}">
      <dgm:prSet/>
      <dgm:spPr/>
      <dgm:t>
        <a:bodyPr/>
        <a:lstStyle/>
        <a:p>
          <a:endParaRPr lang="en-US"/>
        </a:p>
      </dgm:t>
    </dgm:pt>
    <dgm:pt modelId="{419CAD2A-4947-4422-B576-958847184AB4}" type="pres">
      <dgm:prSet presAssocID="{D1E5C204-E96F-413C-A826-DB324DA5594E}" presName="Name0" presStyleCnt="0">
        <dgm:presLayoutVars>
          <dgm:dir/>
          <dgm:animLvl val="lvl"/>
          <dgm:resizeHandles val="exact"/>
        </dgm:presLayoutVars>
      </dgm:prSet>
      <dgm:spPr/>
    </dgm:pt>
    <dgm:pt modelId="{3EAD2CFD-5742-47F8-BA3F-60FE1C001E9B}" type="pres">
      <dgm:prSet presAssocID="{C59DF09B-A785-42D3-9843-4A7961FAE6C8}" presName="composite" presStyleCnt="0"/>
      <dgm:spPr/>
    </dgm:pt>
    <dgm:pt modelId="{806D6E99-DCB6-4B1D-9085-1F1B96E2E69B}" type="pres">
      <dgm:prSet presAssocID="{C59DF09B-A785-42D3-9843-4A7961FAE6C8}" presName="parTx" presStyleLbl="alignNode1" presStyleIdx="0" presStyleCnt="3">
        <dgm:presLayoutVars>
          <dgm:chMax val="0"/>
          <dgm:chPref val="0"/>
          <dgm:bulletEnabled val="1"/>
        </dgm:presLayoutVars>
      </dgm:prSet>
      <dgm:spPr/>
    </dgm:pt>
    <dgm:pt modelId="{B4AC3FD2-1B16-4B07-95F3-0E82F42E717B}" type="pres">
      <dgm:prSet presAssocID="{C59DF09B-A785-42D3-9843-4A7961FAE6C8}" presName="desTx" presStyleLbl="alignAccFollowNode1" presStyleIdx="0" presStyleCnt="3">
        <dgm:presLayoutVars>
          <dgm:bulletEnabled val="1"/>
        </dgm:presLayoutVars>
      </dgm:prSet>
      <dgm:spPr/>
    </dgm:pt>
    <dgm:pt modelId="{639114F2-434A-47A5-8D8B-1234CBD00F85}" type="pres">
      <dgm:prSet presAssocID="{D30034EE-8693-48FD-BD3C-E2813B1D7AC1}" presName="space" presStyleCnt="0"/>
      <dgm:spPr/>
    </dgm:pt>
    <dgm:pt modelId="{D634125D-C3BD-42AB-BB90-CA6FDD38A383}" type="pres">
      <dgm:prSet presAssocID="{D54CDC7A-A932-4EBA-B89C-2B86268A24B0}" presName="composite" presStyleCnt="0"/>
      <dgm:spPr/>
    </dgm:pt>
    <dgm:pt modelId="{D08C7E92-8496-4997-9B99-E40E457898D9}" type="pres">
      <dgm:prSet presAssocID="{D54CDC7A-A932-4EBA-B89C-2B86268A24B0}" presName="parTx" presStyleLbl="alignNode1" presStyleIdx="1" presStyleCnt="3">
        <dgm:presLayoutVars>
          <dgm:chMax val="0"/>
          <dgm:chPref val="0"/>
          <dgm:bulletEnabled val="1"/>
        </dgm:presLayoutVars>
      </dgm:prSet>
      <dgm:spPr/>
    </dgm:pt>
    <dgm:pt modelId="{2EAE75DA-D9F0-4D76-97F9-769AF4EE0D17}" type="pres">
      <dgm:prSet presAssocID="{D54CDC7A-A932-4EBA-B89C-2B86268A24B0}" presName="desTx" presStyleLbl="alignAccFollowNode1" presStyleIdx="1" presStyleCnt="3" custLinFactNeighborY="-284">
        <dgm:presLayoutVars>
          <dgm:bulletEnabled val="1"/>
        </dgm:presLayoutVars>
      </dgm:prSet>
      <dgm:spPr/>
    </dgm:pt>
    <dgm:pt modelId="{A6B66D79-5D6C-4912-BB78-48B9AC117F7C}" type="pres">
      <dgm:prSet presAssocID="{B8B7852B-A7D1-428E-A1CE-E61BEA1D9845}" presName="space" presStyleCnt="0"/>
      <dgm:spPr/>
    </dgm:pt>
    <dgm:pt modelId="{2375A805-DFA9-4E56-8EE4-66EFA8C8873F}" type="pres">
      <dgm:prSet presAssocID="{6339F168-3EBA-4F5C-9FA8-7C41D6E9B131}" presName="composite" presStyleCnt="0"/>
      <dgm:spPr/>
    </dgm:pt>
    <dgm:pt modelId="{7BCD26D6-0AAA-496A-AFE4-2F42B39339AA}" type="pres">
      <dgm:prSet presAssocID="{6339F168-3EBA-4F5C-9FA8-7C41D6E9B131}" presName="parTx" presStyleLbl="alignNode1" presStyleIdx="2" presStyleCnt="3">
        <dgm:presLayoutVars>
          <dgm:chMax val="0"/>
          <dgm:chPref val="0"/>
          <dgm:bulletEnabled val="1"/>
        </dgm:presLayoutVars>
      </dgm:prSet>
      <dgm:spPr/>
    </dgm:pt>
    <dgm:pt modelId="{9EDA412F-3B27-46E7-A102-764B06F11298}" type="pres">
      <dgm:prSet presAssocID="{6339F168-3EBA-4F5C-9FA8-7C41D6E9B131}" presName="desTx" presStyleLbl="alignAccFollowNode1" presStyleIdx="2" presStyleCnt="3">
        <dgm:presLayoutVars>
          <dgm:bulletEnabled val="1"/>
        </dgm:presLayoutVars>
      </dgm:prSet>
      <dgm:spPr/>
    </dgm:pt>
  </dgm:ptLst>
  <dgm:cxnLst>
    <dgm:cxn modelId="{0AE43404-123B-4F0A-903B-5C5D6DBE62E6}" type="presOf" srcId="{C59DF09B-A785-42D3-9843-4A7961FAE6C8}" destId="{806D6E99-DCB6-4B1D-9085-1F1B96E2E69B}" srcOrd="0" destOrd="0" presId="urn:microsoft.com/office/officeart/2005/8/layout/hList1"/>
    <dgm:cxn modelId="{02208E15-BCB4-48A5-B553-110553EB8000}" srcId="{C59DF09B-A785-42D3-9843-4A7961FAE6C8}" destId="{77279F15-0FE2-40CF-953A-88E28E8CD2BD}" srcOrd="1" destOrd="0" parTransId="{33D68F1A-79CA-4C97-8174-2EFA9B1FBD43}" sibTransId="{922F6AF8-7F87-4EB2-91C8-0349AED1024B}"/>
    <dgm:cxn modelId="{6DD9F517-DBEF-4621-B890-67FE2A84D02B}" type="presOf" srcId="{D54CDC7A-A932-4EBA-B89C-2B86268A24B0}" destId="{D08C7E92-8496-4997-9B99-E40E457898D9}" srcOrd="0" destOrd="0" presId="urn:microsoft.com/office/officeart/2005/8/layout/hList1"/>
    <dgm:cxn modelId="{196CF427-7745-44C3-B76E-BFE7846C0121}" srcId="{6339F168-3EBA-4F5C-9FA8-7C41D6E9B131}" destId="{1E129A95-EB61-4F3B-9966-C4EC73BB7296}" srcOrd="1" destOrd="0" parTransId="{F989F763-4AFE-42F6-92DA-18FF012999A7}" sibTransId="{B357AC2E-CCCE-42AC-8289-388AC11F2CAF}"/>
    <dgm:cxn modelId="{45B41929-6F82-4713-A721-4512803853EF}" type="presOf" srcId="{6339F168-3EBA-4F5C-9FA8-7C41D6E9B131}" destId="{7BCD26D6-0AAA-496A-AFE4-2F42B39339AA}" srcOrd="0" destOrd="0" presId="urn:microsoft.com/office/officeart/2005/8/layout/hList1"/>
    <dgm:cxn modelId="{8FA8D12E-3475-4D65-B098-9008EFEC6054}" srcId="{D1E5C204-E96F-413C-A826-DB324DA5594E}" destId="{D54CDC7A-A932-4EBA-B89C-2B86268A24B0}" srcOrd="1" destOrd="0" parTransId="{3B37D697-3515-4FBB-9ECE-6722A0D4761A}" sibTransId="{B8B7852B-A7D1-428E-A1CE-E61BEA1D9845}"/>
    <dgm:cxn modelId="{A9BDF261-4AB7-4535-A0DC-DCC938AF1DE1}" srcId="{D54CDC7A-A932-4EBA-B89C-2B86268A24B0}" destId="{81806268-999F-4A6C-AF35-9AD3CC8BB00A}" srcOrd="0" destOrd="0" parTransId="{A19ECCD8-9FD5-411C-A230-B54052650A51}" sibTransId="{65EF0E21-18F0-4F53-89B2-628FF02C1CC2}"/>
    <dgm:cxn modelId="{A8429D68-DD19-44D9-A2E5-F3FDC1CB03CE}" type="presOf" srcId="{54984984-1BAD-4F51-B2F5-8EBEE2096F26}" destId="{9EDA412F-3B27-46E7-A102-764B06F11298}" srcOrd="0" destOrd="0" presId="urn:microsoft.com/office/officeart/2005/8/layout/hList1"/>
    <dgm:cxn modelId="{3BF14F6C-5356-4EBD-B6F8-9F21E69A87BE}" srcId="{6339F168-3EBA-4F5C-9FA8-7C41D6E9B131}" destId="{54984984-1BAD-4F51-B2F5-8EBEE2096F26}" srcOrd="0" destOrd="0" parTransId="{AFC8EE30-9DAD-4E64-A72E-EAB3446BD1FC}" sibTransId="{F5FA233D-F6A9-4BC0-A837-3F3DBF6DFBC4}"/>
    <dgm:cxn modelId="{7E04D36D-CEF4-49ED-8113-D8DC6AAF6B84}" type="presOf" srcId="{77279F15-0FE2-40CF-953A-88E28E8CD2BD}" destId="{B4AC3FD2-1B16-4B07-95F3-0E82F42E717B}" srcOrd="0" destOrd="1" presId="urn:microsoft.com/office/officeart/2005/8/layout/hList1"/>
    <dgm:cxn modelId="{9ABA3B4E-82E7-4373-8E72-B6E1E3D1FCA6}" type="presOf" srcId="{55D4B853-5B95-4310-98ED-E37F84AF562B}" destId="{2EAE75DA-D9F0-4D76-97F9-769AF4EE0D17}" srcOrd="0" destOrd="1" presId="urn:microsoft.com/office/officeart/2005/8/layout/hList1"/>
    <dgm:cxn modelId="{FFDFB76F-A6DC-4750-AE23-27A1DD634B10}" type="presOf" srcId="{AF3AF911-282B-4F0A-AA74-2FC87971F131}" destId="{B4AC3FD2-1B16-4B07-95F3-0E82F42E717B}" srcOrd="0" destOrd="0" presId="urn:microsoft.com/office/officeart/2005/8/layout/hList1"/>
    <dgm:cxn modelId="{B81E0F72-2B20-4241-8154-6FA41D771BE1}" srcId="{C59DF09B-A785-42D3-9843-4A7961FAE6C8}" destId="{AF3AF911-282B-4F0A-AA74-2FC87971F131}" srcOrd="0" destOrd="0" parTransId="{214EA440-8DA7-4B98-817D-595A54C292FA}" sibTransId="{037C81E9-454A-4281-BC6D-B92E901505AB}"/>
    <dgm:cxn modelId="{36025197-533A-47A7-BA81-3D73188AC5F3}" type="presOf" srcId="{D1E5C204-E96F-413C-A826-DB324DA5594E}" destId="{419CAD2A-4947-4422-B576-958847184AB4}" srcOrd="0" destOrd="0" presId="urn:microsoft.com/office/officeart/2005/8/layout/hList1"/>
    <dgm:cxn modelId="{C4CCDC98-5364-4BCB-AE6D-93B5CF2C0735}" srcId="{D1E5C204-E96F-413C-A826-DB324DA5594E}" destId="{6339F168-3EBA-4F5C-9FA8-7C41D6E9B131}" srcOrd="2" destOrd="0" parTransId="{9F3A9FEF-EDEE-4292-A86F-07CDBDEACF49}" sibTransId="{FC18F240-ECF3-4E8B-A077-717B471DF48E}"/>
    <dgm:cxn modelId="{8DE7DBE6-A246-4514-BF7D-1AE882DA73A1}" type="presOf" srcId="{81806268-999F-4A6C-AF35-9AD3CC8BB00A}" destId="{2EAE75DA-D9F0-4D76-97F9-769AF4EE0D17}" srcOrd="0" destOrd="0" presId="urn:microsoft.com/office/officeart/2005/8/layout/hList1"/>
    <dgm:cxn modelId="{AD6BD6E7-DC84-4078-AAAE-53A60288B3C7}" srcId="{D54CDC7A-A932-4EBA-B89C-2B86268A24B0}" destId="{55D4B853-5B95-4310-98ED-E37F84AF562B}" srcOrd="1" destOrd="0" parTransId="{7B817936-DFF6-4FAC-9577-97B4CDC9D9BA}" sibTransId="{8270D855-DC56-4A6F-9C21-B9C8124CA072}"/>
    <dgm:cxn modelId="{AE9D49EF-221B-428F-9ED6-0DE9A1951184}" srcId="{D1E5C204-E96F-413C-A826-DB324DA5594E}" destId="{C59DF09B-A785-42D3-9843-4A7961FAE6C8}" srcOrd="0" destOrd="0" parTransId="{D6FEA53A-7720-4071-93CA-6BF00336B1A8}" sibTransId="{D30034EE-8693-48FD-BD3C-E2813B1D7AC1}"/>
    <dgm:cxn modelId="{FA1710F3-0340-4582-BA44-03167D47D340}" type="presOf" srcId="{1E129A95-EB61-4F3B-9966-C4EC73BB7296}" destId="{9EDA412F-3B27-46E7-A102-764B06F11298}" srcOrd="0" destOrd="1" presId="urn:microsoft.com/office/officeart/2005/8/layout/hList1"/>
    <dgm:cxn modelId="{CD5D6D8D-369C-44EA-A76A-F9A20A51952B}" type="presParOf" srcId="{419CAD2A-4947-4422-B576-958847184AB4}" destId="{3EAD2CFD-5742-47F8-BA3F-60FE1C001E9B}" srcOrd="0" destOrd="0" presId="urn:microsoft.com/office/officeart/2005/8/layout/hList1"/>
    <dgm:cxn modelId="{A461EF21-81CE-4596-91AE-3DE552F1BCC3}" type="presParOf" srcId="{3EAD2CFD-5742-47F8-BA3F-60FE1C001E9B}" destId="{806D6E99-DCB6-4B1D-9085-1F1B96E2E69B}" srcOrd="0" destOrd="0" presId="urn:microsoft.com/office/officeart/2005/8/layout/hList1"/>
    <dgm:cxn modelId="{B35A2BCD-A770-49B7-9BDB-68C595E7F09A}" type="presParOf" srcId="{3EAD2CFD-5742-47F8-BA3F-60FE1C001E9B}" destId="{B4AC3FD2-1B16-4B07-95F3-0E82F42E717B}" srcOrd="1" destOrd="0" presId="urn:microsoft.com/office/officeart/2005/8/layout/hList1"/>
    <dgm:cxn modelId="{28046032-7E4B-474E-BC51-3549647D0564}" type="presParOf" srcId="{419CAD2A-4947-4422-B576-958847184AB4}" destId="{639114F2-434A-47A5-8D8B-1234CBD00F85}" srcOrd="1" destOrd="0" presId="urn:microsoft.com/office/officeart/2005/8/layout/hList1"/>
    <dgm:cxn modelId="{CE69C033-65B7-404A-86D3-6935E46AE2D4}" type="presParOf" srcId="{419CAD2A-4947-4422-B576-958847184AB4}" destId="{D634125D-C3BD-42AB-BB90-CA6FDD38A383}" srcOrd="2" destOrd="0" presId="urn:microsoft.com/office/officeart/2005/8/layout/hList1"/>
    <dgm:cxn modelId="{2F6DEE70-C18D-4A45-9DFD-48BEAEBC99E4}" type="presParOf" srcId="{D634125D-C3BD-42AB-BB90-CA6FDD38A383}" destId="{D08C7E92-8496-4997-9B99-E40E457898D9}" srcOrd="0" destOrd="0" presId="urn:microsoft.com/office/officeart/2005/8/layout/hList1"/>
    <dgm:cxn modelId="{60F495F1-B6FB-4457-8E5B-51652334DCD0}" type="presParOf" srcId="{D634125D-C3BD-42AB-BB90-CA6FDD38A383}" destId="{2EAE75DA-D9F0-4D76-97F9-769AF4EE0D17}" srcOrd="1" destOrd="0" presId="urn:microsoft.com/office/officeart/2005/8/layout/hList1"/>
    <dgm:cxn modelId="{2AEA131B-01F2-4966-A3AE-2822CC8265CB}" type="presParOf" srcId="{419CAD2A-4947-4422-B576-958847184AB4}" destId="{A6B66D79-5D6C-4912-BB78-48B9AC117F7C}" srcOrd="3" destOrd="0" presId="urn:microsoft.com/office/officeart/2005/8/layout/hList1"/>
    <dgm:cxn modelId="{E2F2C612-C4CA-4DC4-B756-67253700550C}" type="presParOf" srcId="{419CAD2A-4947-4422-B576-958847184AB4}" destId="{2375A805-DFA9-4E56-8EE4-66EFA8C8873F}" srcOrd="4" destOrd="0" presId="urn:microsoft.com/office/officeart/2005/8/layout/hList1"/>
    <dgm:cxn modelId="{71CED400-2B35-411E-BEE5-DAF5B8B89D40}" type="presParOf" srcId="{2375A805-DFA9-4E56-8EE4-66EFA8C8873F}" destId="{7BCD26D6-0AAA-496A-AFE4-2F42B39339AA}" srcOrd="0" destOrd="0" presId="urn:microsoft.com/office/officeart/2005/8/layout/hList1"/>
    <dgm:cxn modelId="{76D8795B-2283-4D97-99AC-5F04306893FE}" type="presParOf" srcId="{2375A805-DFA9-4E56-8EE4-66EFA8C8873F}" destId="{9EDA412F-3B27-46E7-A102-764B06F1129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6E6C43-40F9-4DA2-991E-94CB5B6BE78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1F1CE79-7635-47D5-AF2E-81142B6E9202}">
      <dgm:prSet/>
      <dgm:spPr/>
      <dgm:t>
        <a:bodyPr/>
        <a:lstStyle/>
        <a:p>
          <a:r>
            <a:rPr lang="en-US">
              <a:solidFill>
                <a:schemeClr val="tx1"/>
              </a:solidFill>
            </a:rPr>
            <a:t>Held during Annual Conference, the silent auction is a major fundraiser for the Foundation.</a:t>
          </a:r>
        </a:p>
      </dgm:t>
    </dgm:pt>
    <dgm:pt modelId="{4CA37103-1772-4B2E-B1D4-0E7D08F4A10B}" type="parTrans" cxnId="{4C262A8D-E9BF-486B-8936-96D8F6123697}">
      <dgm:prSet/>
      <dgm:spPr/>
      <dgm:t>
        <a:bodyPr/>
        <a:lstStyle/>
        <a:p>
          <a:endParaRPr lang="en-US"/>
        </a:p>
      </dgm:t>
    </dgm:pt>
    <dgm:pt modelId="{2D11D2CF-0E5E-4A88-9D40-E060C3FEADFF}" type="sibTrans" cxnId="{4C262A8D-E9BF-486B-8936-96D8F6123697}">
      <dgm:prSet/>
      <dgm:spPr/>
      <dgm:t>
        <a:bodyPr/>
        <a:lstStyle/>
        <a:p>
          <a:endParaRPr lang="en-US"/>
        </a:p>
      </dgm:t>
    </dgm:pt>
    <dgm:pt modelId="{740F9DFC-C53B-479A-943E-79775366163A}">
      <dgm:prSet/>
      <dgm:spPr/>
      <dgm:t>
        <a:bodyPr/>
        <a:lstStyle/>
        <a:p>
          <a:r>
            <a:rPr lang="en-US">
              <a:solidFill>
                <a:schemeClr val="tx1"/>
              </a:solidFill>
            </a:rPr>
            <a:t>Held virtually, and anyone across the country can participate.</a:t>
          </a:r>
        </a:p>
      </dgm:t>
    </dgm:pt>
    <dgm:pt modelId="{3788D351-186B-40D1-B2CC-4FF8D8DB2D0E}" type="parTrans" cxnId="{A7AD00D1-218E-431A-BE75-7ABE256A9CAD}">
      <dgm:prSet/>
      <dgm:spPr/>
      <dgm:t>
        <a:bodyPr/>
        <a:lstStyle/>
        <a:p>
          <a:endParaRPr lang="en-US"/>
        </a:p>
      </dgm:t>
    </dgm:pt>
    <dgm:pt modelId="{69AB6172-5A66-4374-97F3-4EE442BD752D}" type="sibTrans" cxnId="{A7AD00D1-218E-431A-BE75-7ABE256A9CAD}">
      <dgm:prSet/>
      <dgm:spPr/>
      <dgm:t>
        <a:bodyPr/>
        <a:lstStyle/>
        <a:p>
          <a:endParaRPr lang="en-US"/>
        </a:p>
      </dgm:t>
    </dgm:pt>
    <dgm:pt modelId="{FD5031DE-EF21-4171-9839-F7F4A36471E8}">
      <dgm:prSet/>
      <dgm:spPr/>
      <dgm:t>
        <a:bodyPr/>
        <a:lstStyle/>
        <a:p>
          <a:r>
            <a:rPr lang="en-US">
              <a:solidFill>
                <a:schemeClr val="tx1"/>
              </a:solidFill>
            </a:rPr>
            <a:t>Donations come primarily from chapters, business partners, and members.</a:t>
          </a:r>
        </a:p>
      </dgm:t>
    </dgm:pt>
    <dgm:pt modelId="{6A0F842E-068C-4BCA-9C06-BA3474B7341F}" type="parTrans" cxnId="{F84703C0-1D37-488F-8A55-927110D583F2}">
      <dgm:prSet/>
      <dgm:spPr/>
      <dgm:t>
        <a:bodyPr/>
        <a:lstStyle/>
        <a:p>
          <a:endParaRPr lang="en-US"/>
        </a:p>
      </dgm:t>
    </dgm:pt>
    <dgm:pt modelId="{378FAA5D-6CB0-4015-A1BE-405775BC8AA9}" type="sibTrans" cxnId="{F84703C0-1D37-488F-8A55-927110D583F2}">
      <dgm:prSet/>
      <dgm:spPr/>
      <dgm:t>
        <a:bodyPr/>
        <a:lstStyle/>
        <a:p>
          <a:endParaRPr lang="en-US"/>
        </a:p>
      </dgm:t>
    </dgm:pt>
    <dgm:pt modelId="{1B220882-B6F4-4B11-B8E0-F46802C3A48F}">
      <dgm:prSet/>
      <dgm:spPr/>
      <dgm:t>
        <a:bodyPr/>
        <a:lstStyle/>
        <a:p>
          <a:r>
            <a:rPr lang="en-US">
              <a:solidFill>
                <a:schemeClr val="tx1"/>
              </a:solidFill>
            </a:rPr>
            <a:t>We will begin accepting donations NOW through March 30!  </a:t>
          </a:r>
          <a:r>
            <a:rPr lang="en-US" b="1" i="1">
              <a:solidFill>
                <a:schemeClr val="tx1"/>
              </a:solidFill>
            </a:rPr>
            <a:t>NAME THAT TUNE!</a:t>
          </a:r>
        </a:p>
      </dgm:t>
    </dgm:pt>
    <dgm:pt modelId="{312947AF-C1F9-403A-B859-893FF096C02A}" type="parTrans" cxnId="{9800A86C-3019-46FD-BE3C-F2C0A9467065}">
      <dgm:prSet/>
      <dgm:spPr/>
      <dgm:t>
        <a:bodyPr/>
        <a:lstStyle/>
        <a:p>
          <a:endParaRPr lang="en-US"/>
        </a:p>
      </dgm:t>
    </dgm:pt>
    <dgm:pt modelId="{36DA507C-3CFE-4FD9-8F4E-D37B83DA716A}" type="sibTrans" cxnId="{9800A86C-3019-46FD-BE3C-F2C0A9467065}">
      <dgm:prSet/>
      <dgm:spPr/>
      <dgm:t>
        <a:bodyPr/>
        <a:lstStyle/>
        <a:p>
          <a:endParaRPr lang="en-US"/>
        </a:p>
      </dgm:t>
    </dgm:pt>
    <dgm:pt modelId="{2837FB6B-2FDD-4B23-873C-E7F3E37A6FFC}" type="pres">
      <dgm:prSet presAssocID="{E26E6C43-40F9-4DA2-991E-94CB5B6BE782}" presName="linear" presStyleCnt="0">
        <dgm:presLayoutVars>
          <dgm:animLvl val="lvl"/>
          <dgm:resizeHandles val="exact"/>
        </dgm:presLayoutVars>
      </dgm:prSet>
      <dgm:spPr/>
    </dgm:pt>
    <dgm:pt modelId="{C1F115C9-05D3-4DA3-BA6B-C26B050B3143}" type="pres">
      <dgm:prSet presAssocID="{11F1CE79-7635-47D5-AF2E-81142B6E9202}" presName="parentText" presStyleLbl="node1" presStyleIdx="0" presStyleCnt="4">
        <dgm:presLayoutVars>
          <dgm:chMax val="0"/>
          <dgm:bulletEnabled val="1"/>
        </dgm:presLayoutVars>
      </dgm:prSet>
      <dgm:spPr/>
    </dgm:pt>
    <dgm:pt modelId="{9443AFC5-5509-460A-B91E-624FB096751A}" type="pres">
      <dgm:prSet presAssocID="{2D11D2CF-0E5E-4A88-9D40-E060C3FEADFF}" presName="spacer" presStyleCnt="0"/>
      <dgm:spPr/>
    </dgm:pt>
    <dgm:pt modelId="{C0B7FAAD-95D2-46D1-AA6C-C0F6A7CC30A6}" type="pres">
      <dgm:prSet presAssocID="{740F9DFC-C53B-479A-943E-79775366163A}" presName="parentText" presStyleLbl="node1" presStyleIdx="1" presStyleCnt="4">
        <dgm:presLayoutVars>
          <dgm:chMax val="0"/>
          <dgm:bulletEnabled val="1"/>
        </dgm:presLayoutVars>
      </dgm:prSet>
      <dgm:spPr/>
    </dgm:pt>
    <dgm:pt modelId="{088D4B65-517E-411E-A0B5-5796A7CD8006}" type="pres">
      <dgm:prSet presAssocID="{69AB6172-5A66-4374-97F3-4EE442BD752D}" presName="spacer" presStyleCnt="0"/>
      <dgm:spPr/>
    </dgm:pt>
    <dgm:pt modelId="{DF1AFB95-FE4B-435A-BAAC-3F56777E8C2D}" type="pres">
      <dgm:prSet presAssocID="{FD5031DE-EF21-4171-9839-F7F4A36471E8}" presName="parentText" presStyleLbl="node1" presStyleIdx="2" presStyleCnt="4">
        <dgm:presLayoutVars>
          <dgm:chMax val="0"/>
          <dgm:bulletEnabled val="1"/>
        </dgm:presLayoutVars>
      </dgm:prSet>
      <dgm:spPr/>
    </dgm:pt>
    <dgm:pt modelId="{CA4D913E-08A6-4D90-96F1-F3CB634FF099}" type="pres">
      <dgm:prSet presAssocID="{378FAA5D-6CB0-4015-A1BE-405775BC8AA9}" presName="spacer" presStyleCnt="0"/>
      <dgm:spPr/>
    </dgm:pt>
    <dgm:pt modelId="{06794492-01F3-4DE0-B3BB-9D8C0D4E3C14}" type="pres">
      <dgm:prSet presAssocID="{1B220882-B6F4-4B11-B8E0-F46802C3A48F}" presName="parentText" presStyleLbl="node1" presStyleIdx="3" presStyleCnt="4" custLinFactNeighborX="0" custLinFactNeighborY="-12887">
        <dgm:presLayoutVars>
          <dgm:chMax val="0"/>
          <dgm:bulletEnabled val="1"/>
        </dgm:presLayoutVars>
      </dgm:prSet>
      <dgm:spPr/>
    </dgm:pt>
  </dgm:ptLst>
  <dgm:cxnLst>
    <dgm:cxn modelId="{B3B8DB2C-2BFB-4B54-87C7-F3E2F684D967}" type="presOf" srcId="{E26E6C43-40F9-4DA2-991E-94CB5B6BE782}" destId="{2837FB6B-2FDD-4B23-873C-E7F3E37A6FFC}" srcOrd="0" destOrd="0" presId="urn:microsoft.com/office/officeart/2005/8/layout/vList2"/>
    <dgm:cxn modelId="{9800A86C-3019-46FD-BE3C-F2C0A9467065}" srcId="{E26E6C43-40F9-4DA2-991E-94CB5B6BE782}" destId="{1B220882-B6F4-4B11-B8E0-F46802C3A48F}" srcOrd="3" destOrd="0" parTransId="{312947AF-C1F9-403A-B859-893FF096C02A}" sibTransId="{36DA507C-3CFE-4FD9-8F4E-D37B83DA716A}"/>
    <dgm:cxn modelId="{4C262A8D-E9BF-486B-8936-96D8F6123697}" srcId="{E26E6C43-40F9-4DA2-991E-94CB5B6BE782}" destId="{11F1CE79-7635-47D5-AF2E-81142B6E9202}" srcOrd="0" destOrd="0" parTransId="{4CA37103-1772-4B2E-B1D4-0E7D08F4A10B}" sibTransId="{2D11D2CF-0E5E-4A88-9D40-E060C3FEADFF}"/>
    <dgm:cxn modelId="{4D887E95-5783-4864-9232-633DE6F5522A}" type="presOf" srcId="{11F1CE79-7635-47D5-AF2E-81142B6E9202}" destId="{C1F115C9-05D3-4DA3-BA6B-C26B050B3143}" srcOrd="0" destOrd="0" presId="urn:microsoft.com/office/officeart/2005/8/layout/vList2"/>
    <dgm:cxn modelId="{F84703C0-1D37-488F-8A55-927110D583F2}" srcId="{E26E6C43-40F9-4DA2-991E-94CB5B6BE782}" destId="{FD5031DE-EF21-4171-9839-F7F4A36471E8}" srcOrd="2" destOrd="0" parTransId="{6A0F842E-068C-4BCA-9C06-BA3474B7341F}" sibTransId="{378FAA5D-6CB0-4015-A1BE-405775BC8AA9}"/>
    <dgm:cxn modelId="{A7AD00D1-218E-431A-BE75-7ABE256A9CAD}" srcId="{E26E6C43-40F9-4DA2-991E-94CB5B6BE782}" destId="{740F9DFC-C53B-479A-943E-79775366163A}" srcOrd="1" destOrd="0" parTransId="{3788D351-186B-40D1-B2CC-4FF8D8DB2D0E}" sibTransId="{69AB6172-5A66-4374-97F3-4EE442BD752D}"/>
    <dgm:cxn modelId="{654274D3-1347-4AB4-BCDF-0808D989942C}" type="presOf" srcId="{FD5031DE-EF21-4171-9839-F7F4A36471E8}" destId="{DF1AFB95-FE4B-435A-BAAC-3F56777E8C2D}" srcOrd="0" destOrd="0" presId="urn:microsoft.com/office/officeart/2005/8/layout/vList2"/>
    <dgm:cxn modelId="{5A7A36E3-5025-4030-B0D4-866DABDB9394}" type="presOf" srcId="{740F9DFC-C53B-479A-943E-79775366163A}" destId="{C0B7FAAD-95D2-46D1-AA6C-C0F6A7CC30A6}" srcOrd="0" destOrd="0" presId="urn:microsoft.com/office/officeart/2005/8/layout/vList2"/>
    <dgm:cxn modelId="{9324A6F3-8AEB-4A0D-A863-1DFB68B8AFEC}" type="presOf" srcId="{1B220882-B6F4-4B11-B8E0-F46802C3A48F}" destId="{06794492-01F3-4DE0-B3BB-9D8C0D4E3C14}" srcOrd="0" destOrd="0" presId="urn:microsoft.com/office/officeart/2005/8/layout/vList2"/>
    <dgm:cxn modelId="{DDE1736E-08DC-4DA4-B4DA-C216DB276813}" type="presParOf" srcId="{2837FB6B-2FDD-4B23-873C-E7F3E37A6FFC}" destId="{C1F115C9-05D3-4DA3-BA6B-C26B050B3143}" srcOrd="0" destOrd="0" presId="urn:microsoft.com/office/officeart/2005/8/layout/vList2"/>
    <dgm:cxn modelId="{DB1C8EC9-7848-4519-90BB-1AE4B80DF06D}" type="presParOf" srcId="{2837FB6B-2FDD-4B23-873C-E7F3E37A6FFC}" destId="{9443AFC5-5509-460A-B91E-624FB096751A}" srcOrd="1" destOrd="0" presId="urn:microsoft.com/office/officeart/2005/8/layout/vList2"/>
    <dgm:cxn modelId="{7B4D04A6-A371-495C-A9E3-73F3B905C794}" type="presParOf" srcId="{2837FB6B-2FDD-4B23-873C-E7F3E37A6FFC}" destId="{C0B7FAAD-95D2-46D1-AA6C-C0F6A7CC30A6}" srcOrd="2" destOrd="0" presId="urn:microsoft.com/office/officeart/2005/8/layout/vList2"/>
    <dgm:cxn modelId="{A1C5CE70-971E-4DF8-8F65-F6BCA884F668}" type="presParOf" srcId="{2837FB6B-2FDD-4B23-873C-E7F3E37A6FFC}" destId="{088D4B65-517E-411E-A0B5-5796A7CD8006}" srcOrd="3" destOrd="0" presId="urn:microsoft.com/office/officeart/2005/8/layout/vList2"/>
    <dgm:cxn modelId="{B3EE6600-86D1-470C-A8A6-F989496975B6}" type="presParOf" srcId="{2837FB6B-2FDD-4B23-873C-E7F3E37A6FFC}" destId="{DF1AFB95-FE4B-435A-BAAC-3F56777E8C2D}" srcOrd="4" destOrd="0" presId="urn:microsoft.com/office/officeart/2005/8/layout/vList2"/>
    <dgm:cxn modelId="{A0D6A21F-323A-487B-B114-83DBFEB654A0}" type="presParOf" srcId="{2837FB6B-2FDD-4B23-873C-E7F3E37A6FFC}" destId="{CA4D913E-08A6-4D90-96F1-F3CB634FF099}" srcOrd="5" destOrd="0" presId="urn:microsoft.com/office/officeart/2005/8/layout/vList2"/>
    <dgm:cxn modelId="{C35A6F45-D4DB-4921-AE39-EE9AD62F68CE}" type="presParOf" srcId="{2837FB6B-2FDD-4B23-873C-E7F3E37A6FFC}" destId="{06794492-01F3-4DE0-B3BB-9D8C0D4E3C1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E2E971-309B-4786-8E31-8AA7EA4A5EEA}"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4A4F4241-C76B-4D0B-A1BC-303F38B93613}">
      <dgm:prSet/>
      <dgm:spPr/>
      <dgm:t>
        <a:bodyPr/>
        <a:lstStyle/>
        <a:p>
          <a:r>
            <a:rPr lang="en-US"/>
            <a:t>Alignment</a:t>
          </a:r>
        </a:p>
      </dgm:t>
    </dgm:pt>
    <dgm:pt modelId="{10C85AF7-8634-48C4-B8D3-2D9F47A88CF5}" type="parTrans" cxnId="{ECFE71E3-8D02-4B1B-ADC3-EDC554B62711}">
      <dgm:prSet/>
      <dgm:spPr/>
      <dgm:t>
        <a:bodyPr/>
        <a:lstStyle/>
        <a:p>
          <a:endParaRPr lang="en-US"/>
        </a:p>
      </dgm:t>
    </dgm:pt>
    <dgm:pt modelId="{85C19738-D352-4474-AED0-0FE3D8C76005}" type="sibTrans" cxnId="{ECFE71E3-8D02-4B1B-ADC3-EDC554B62711}">
      <dgm:prSet/>
      <dgm:spPr/>
      <dgm:t>
        <a:bodyPr/>
        <a:lstStyle/>
        <a:p>
          <a:endParaRPr lang="en-US"/>
        </a:p>
      </dgm:t>
    </dgm:pt>
    <dgm:pt modelId="{5D1E0066-72BD-4E06-87E6-858BD0FD9F27}">
      <dgm:prSet/>
      <dgm:spPr/>
      <dgm:t>
        <a:bodyPr/>
        <a:lstStyle/>
        <a:p>
          <a:r>
            <a:rPr lang="en-US"/>
            <a:t>Fairness</a:t>
          </a:r>
        </a:p>
      </dgm:t>
    </dgm:pt>
    <dgm:pt modelId="{FAC4F60D-D3AD-47AE-92F2-E0DDC1D0926E}" type="parTrans" cxnId="{B269A6A8-5D30-47D6-90FE-8E9A1B388627}">
      <dgm:prSet/>
      <dgm:spPr/>
      <dgm:t>
        <a:bodyPr/>
        <a:lstStyle/>
        <a:p>
          <a:endParaRPr lang="en-US"/>
        </a:p>
      </dgm:t>
    </dgm:pt>
    <dgm:pt modelId="{7020A60D-A43A-4935-85AF-5E1BE67E9C52}" type="sibTrans" cxnId="{B269A6A8-5D30-47D6-90FE-8E9A1B388627}">
      <dgm:prSet/>
      <dgm:spPr/>
      <dgm:t>
        <a:bodyPr/>
        <a:lstStyle/>
        <a:p>
          <a:endParaRPr lang="en-US"/>
        </a:p>
      </dgm:t>
    </dgm:pt>
    <dgm:pt modelId="{95F010D6-0017-49E0-B409-F86C6E482E99}">
      <dgm:prSet/>
      <dgm:spPr/>
      <dgm:t>
        <a:bodyPr/>
        <a:lstStyle/>
        <a:p>
          <a:r>
            <a:rPr lang="en-US"/>
            <a:t>Sustainability</a:t>
          </a:r>
        </a:p>
      </dgm:t>
    </dgm:pt>
    <dgm:pt modelId="{77DFC2AF-C159-42AB-86C6-0E372A2B45D8}" type="parTrans" cxnId="{ECCAE758-70FA-4E63-8A92-C0248B7D98ED}">
      <dgm:prSet/>
      <dgm:spPr/>
      <dgm:t>
        <a:bodyPr/>
        <a:lstStyle/>
        <a:p>
          <a:endParaRPr lang="en-US"/>
        </a:p>
      </dgm:t>
    </dgm:pt>
    <dgm:pt modelId="{FDF62D31-62C7-4477-B40B-E6AAF58D588B}" type="sibTrans" cxnId="{ECCAE758-70FA-4E63-8A92-C0248B7D98ED}">
      <dgm:prSet/>
      <dgm:spPr/>
      <dgm:t>
        <a:bodyPr/>
        <a:lstStyle/>
        <a:p>
          <a:endParaRPr lang="en-US"/>
        </a:p>
      </dgm:t>
    </dgm:pt>
    <dgm:pt modelId="{0ADCF504-CF47-4215-BDC4-AECF63B72AAE}">
      <dgm:prSet/>
      <dgm:spPr/>
      <dgm:t>
        <a:bodyPr/>
        <a:lstStyle/>
        <a:p>
          <a:r>
            <a:rPr lang="en-US"/>
            <a:t>Trust</a:t>
          </a:r>
        </a:p>
      </dgm:t>
    </dgm:pt>
    <dgm:pt modelId="{DF113F01-4E1B-404D-A214-D6557CA97BDB}" type="parTrans" cxnId="{2F3ACD67-9543-47DD-B53B-7085555A6200}">
      <dgm:prSet/>
      <dgm:spPr/>
      <dgm:t>
        <a:bodyPr/>
        <a:lstStyle/>
        <a:p>
          <a:endParaRPr lang="en-US"/>
        </a:p>
      </dgm:t>
    </dgm:pt>
    <dgm:pt modelId="{0EE26A04-EFC6-46AF-8488-5A69919EDF76}" type="sibTrans" cxnId="{2F3ACD67-9543-47DD-B53B-7085555A6200}">
      <dgm:prSet/>
      <dgm:spPr/>
      <dgm:t>
        <a:bodyPr/>
        <a:lstStyle/>
        <a:p>
          <a:endParaRPr lang="en-US"/>
        </a:p>
      </dgm:t>
    </dgm:pt>
    <dgm:pt modelId="{F8D68B7A-1941-2745-A184-AD6B6C85A259}" type="pres">
      <dgm:prSet presAssocID="{DEE2E971-309B-4786-8E31-8AA7EA4A5EEA}" presName="outerComposite" presStyleCnt="0">
        <dgm:presLayoutVars>
          <dgm:chMax val="5"/>
          <dgm:dir/>
          <dgm:resizeHandles val="exact"/>
        </dgm:presLayoutVars>
      </dgm:prSet>
      <dgm:spPr/>
    </dgm:pt>
    <dgm:pt modelId="{AD502ED9-E2AE-9246-AF51-F76EF599CA78}" type="pres">
      <dgm:prSet presAssocID="{DEE2E971-309B-4786-8E31-8AA7EA4A5EEA}" presName="dummyMaxCanvas" presStyleCnt="0">
        <dgm:presLayoutVars/>
      </dgm:prSet>
      <dgm:spPr/>
    </dgm:pt>
    <dgm:pt modelId="{2FB78627-272D-1748-8AE4-544E81B541C1}" type="pres">
      <dgm:prSet presAssocID="{DEE2E971-309B-4786-8E31-8AA7EA4A5EEA}" presName="FourNodes_1" presStyleLbl="node1" presStyleIdx="0" presStyleCnt="4">
        <dgm:presLayoutVars>
          <dgm:bulletEnabled val="1"/>
        </dgm:presLayoutVars>
      </dgm:prSet>
      <dgm:spPr/>
    </dgm:pt>
    <dgm:pt modelId="{CD967767-BFE2-FE47-9D2B-BCA215824304}" type="pres">
      <dgm:prSet presAssocID="{DEE2E971-309B-4786-8E31-8AA7EA4A5EEA}" presName="FourNodes_2" presStyleLbl="node1" presStyleIdx="1" presStyleCnt="4">
        <dgm:presLayoutVars>
          <dgm:bulletEnabled val="1"/>
        </dgm:presLayoutVars>
      </dgm:prSet>
      <dgm:spPr/>
    </dgm:pt>
    <dgm:pt modelId="{AC3CBA21-278E-2844-B6B5-29AB7FA4A24F}" type="pres">
      <dgm:prSet presAssocID="{DEE2E971-309B-4786-8E31-8AA7EA4A5EEA}" presName="FourNodes_3" presStyleLbl="node1" presStyleIdx="2" presStyleCnt="4">
        <dgm:presLayoutVars>
          <dgm:bulletEnabled val="1"/>
        </dgm:presLayoutVars>
      </dgm:prSet>
      <dgm:spPr/>
    </dgm:pt>
    <dgm:pt modelId="{BDF1BB01-0754-6D45-8FFF-94906AA561A9}" type="pres">
      <dgm:prSet presAssocID="{DEE2E971-309B-4786-8E31-8AA7EA4A5EEA}" presName="FourNodes_4" presStyleLbl="node1" presStyleIdx="3" presStyleCnt="4">
        <dgm:presLayoutVars>
          <dgm:bulletEnabled val="1"/>
        </dgm:presLayoutVars>
      </dgm:prSet>
      <dgm:spPr/>
    </dgm:pt>
    <dgm:pt modelId="{55953DE9-5FF3-B147-8E9D-BC20D08EDFC0}" type="pres">
      <dgm:prSet presAssocID="{DEE2E971-309B-4786-8E31-8AA7EA4A5EEA}" presName="FourConn_1-2" presStyleLbl="fgAccFollowNode1" presStyleIdx="0" presStyleCnt="3">
        <dgm:presLayoutVars>
          <dgm:bulletEnabled val="1"/>
        </dgm:presLayoutVars>
      </dgm:prSet>
      <dgm:spPr/>
    </dgm:pt>
    <dgm:pt modelId="{37BE7491-0000-D24B-8F32-E6885004CEE9}" type="pres">
      <dgm:prSet presAssocID="{DEE2E971-309B-4786-8E31-8AA7EA4A5EEA}" presName="FourConn_2-3" presStyleLbl="fgAccFollowNode1" presStyleIdx="1" presStyleCnt="3">
        <dgm:presLayoutVars>
          <dgm:bulletEnabled val="1"/>
        </dgm:presLayoutVars>
      </dgm:prSet>
      <dgm:spPr/>
    </dgm:pt>
    <dgm:pt modelId="{28DFCB41-BA08-D54E-BDDF-F22E84C08E20}" type="pres">
      <dgm:prSet presAssocID="{DEE2E971-309B-4786-8E31-8AA7EA4A5EEA}" presName="FourConn_3-4" presStyleLbl="fgAccFollowNode1" presStyleIdx="2" presStyleCnt="3">
        <dgm:presLayoutVars>
          <dgm:bulletEnabled val="1"/>
        </dgm:presLayoutVars>
      </dgm:prSet>
      <dgm:spPr/>
    </dgm:pt>
    <dgm:pt modelId="{11310AFA-FF1D-8E4C-9619-7EA529CD5DE8}" type="pres">
      <dgm:prSet presAssocID="{DEE2E971-309B-4786-8E31-8AA7EA4A5EEA}" presName="FourNodes_1_text" presStyleLbl="node1" presStyleIdx="3" presStyleCnt="4">
        <dgm:presLayoutVars>
          <dgm:bulletEnabled val="1"/>
        </dgm:presLayoutVars>
      </dgm:prSet>
      <dgm:spPr/>
    </dgm:pt>
    <dgm:pt modelId="{21854C6E-D73A-AC46-8F1D-EEC36742D1D9}" type="pres">
      <dgm:prSet presAssocID="{DEE2E971-309B-4786-8E31-8AA7EA4A5EEA}" presName="FourNodes_2_text" presStyleLbl="node1" presStyleIdx="3" presStyleCnt="4">
        <dgm:presLayoutVars>
          <dgm:bulletEnabled val="1"/>
        </dgm:presLayoutVars>
      </dgm:prSet>
      <dgm:spPr/>
    </dgm:pt>
    <dgm:pt modelId="{DCB60F0A-5E27-A44E-999E-C696DC1795CF}" type="pres">
      <dgm:prSet presAssocID="{DEE2E971-309B-4786-8E31-8AA7EA4A5EEA}" presName="FourNodes_3_text" presStyleLbl="node1" presStyleIdx="3" presStyleCnt="4">
        <dgm:presLayoutVars>
          <dgm:bulletEnabled val="1"/>
        </dgm:presLayoutVars>
      </dgm:prSet>
      <dgm:spPr/>
    </dgm:pt>
    <dgm:pt modelId="{7DE7A97F-9C08-8A4D-B0D8-AB66B6BA760B}" type="pres">
      <dgm:prSet presAssocID="{DEE2E971-309B-4786-8E31-8AA7EA4A5EEA}" presName="FourNodes_4_text" presStyleLbl="node1" presStyleIdx="3" presStyleCnt="4">
        <dgm:presLayoutVars>
          <dgm:bulletEnabled val="1"/>
        </dgm:presLayoutVars>
      </dgm:prSet>
      <dgm:spPr/>
    </dgm:pt>
  </dgm:ptLst>
  <dgm:cxnLst>
    <dgm:cxn modelId="{A24D020A-D82B-7F48-9766-541E98626109}" type="presOf" srcId="{FDF62D31-62C7-4477-B40B-E6AAF58D588B}" destId="{28DFCB41-BA08-D54E-BDDF-F22E84C08E20}" srcOrd="0" destOrd="0" presId="urn:microsoft.com/office/officeart/2005/8/layout/vProcess5"/>
    <dgm:cxn modelId="{E42FDF0E-91CC-7745-8DED-C14FD5452774}" type="presOf" srcId="{85C19738-D352-4474-AED0-0FE3D8C76005}" destId="{55953DE9-5FF3-B147-8E9D-BC20D08EDFC0}" srcOrd="0" destOrd="0" presId="urn:microsoft.com/office/officeart/2005/8/layout/vProcess5"/>
    <dgm:cxn modelId="{2F3ACD67-9543-47DD-B53B-7085555A6200}" srcId="{DEE2E971-309B-4786-8E31-8AA7EA4A5EEA}" destId="{0ADCF504-CF47-4215-BDC4-AECF63B72AAE}" srcOrd="3" destOrd="0" parTransId="{DF113F01-4E1B-404D-A214-D6557CA97BDB}" sibTransId="{0EE26A04-EFC6-46AF-8488-5A69919EDF76}"/>
    <dgm:cxn modelId="{0575E06A-51DB-064E-8F69-DB2391F5107F}" type="presOf" srcId="{95F010D6-0017-49E0-B409-F86C6E482E99}" destId="{AC3CBA21-278E-2844-B6B5-29AB7FA4A24F}" srcOrd="0" destOrd="0" presId="urn:microsoft.com/office/officeart/2005/8/layout/vProcess5"/>
    <dgm:cxn modelId="{74E42B58-3FC8-F04B-88E1-3E911EBD03F9}" type="presOf" srcId="{0ADCF504-CF47-4215-BDC4-AECF63B72AAE}" destId="{7DE7A97F-9C08-8A4D-B0D8-AB66B6BA760B}" srcOrd="1" destOrd="0" presId="urn:microsoft.com/office/officeart/2005/8/layout/vProcess5"/>
    <dgm:cxn modelId="{ECCAE758-70FA-4E63-8A92-C0248B7D98ED}" srcId="{DEE2E971-309B-4786-8E31-8AA7EA4A5EEA}" destId="{95F010D6-0017-49E0-B409-F86C6E482E99}" srcOrd="2" destOrd="0" parTransId="{77DFC2AF-C159-42AB-86C6-0E372A2B45D8}" sibTransId="{FDF62D31-62C7-4477-B40B-E6AAF58D588B}"/>
    <dgm:cxn modelId="{71BA277B-476C-D540-AE2B-9A0427768FED}" type="presOf" srcId="{5D1E0066-72BD-4E06-87E6-858BD0FD9F27}" destId="{CD967767-BFE2-FE47-9D2B-BCA215824304}" srcOrd="0" destOrd="0" presId="urn:microsoft.com/office/officeart/2005/8/layout/vProcess5"/>
    <dgm:cxn modelId="{0FE3E37B-2C71-4949-81E7-277CDA069AA3}" type="presOf" srcId="{95F010D6-0017-49E0-B409-F86C6E482E99}" destId="{DCB60F0A-5E27-A44E-999E-C696DC1795CF}" srcOrd="1" destOrd="0" presId="urn:microsoft.com/office/officeart/2005/8/layout/vProcess5"/>
    <dgm:cxn modelId="{66045685-4AB5-FD4B-B76C-AF1B50595638}" type="presOf" srcId="{7020A60D-A43A-4935-85AF-5E1BE67E9C52}" destId="{37BE7491-0000-D24B-8F32-E6885004CEE9}" srcOrd="0" destOrd="0" presId="urn:microsoft.com/office/officeart/2005/8/layout/vProcess5"/>
    <dgm:cxn modelId="{B269A6A8-5D30-47D6-90FE-8E9A1B388627}" srcId="{DEE2E971-309B-4786-8E31-8AA7EA4A5EEA}" destId="{5D1E0066-72BD-4E06-87E6-858BD0FD9F27}" srcOrd="1" destOrd="0" parTransId="{FAC4F60D-D3AD-47AE-92F2-E0DDC1D0926E}" sibTransId="{7020A60D-A43A-4935-85AF-5E1BE67E9C52}"/>
    <dgm:cxn modelId="{4A1C74B5-2601-434D-8288-95688EA84FB4}" type="presOf" srcId="{4A4F4241-C76B-4D0B-A1BC-303F38B93613}" destId="{11310AFA-FF1D-8E4C-9619-7EA529CD5DE8}" srcOrd="1" destOrd="0" presId="urn:microsoft.com/office/officeart/2005/8/layout/vProcess5"/>
    <dgm:cxn modelId="{43DB4ECC-B24E-BC42-AF37-F55CB8B808A1}" type="presOf" srcId="{4A4F4241-C76B-4D0B-A1BC-303F38B93613}" destId="{2FB78627-272D-1748-8AE4-544E81B541C1}" srcOrd="0" destOrd="0" presId="urn:microsoft.com/office/officeart/2005/8/layout/vProcess5"/>
    <dgm:cxn modelId="{ECFE71E3-8D02-4B1B-ADC3-EDC554B62711}" srcId="{DEE2E971-309B-4786-8E31-8AA7EA4A5EEA}" destId="{4A4F4241-C76B-4D0B-A1BC-303F38B93613}" srcOrd="0" destOrd="0" parTransId="{10C85AF7-8634-48C4-B8D3-2D9F47A88CF5}" sibTransId="{85C19738-D352-4474-AED0-0FE3D8C76005}"/>
    <dgm:cxn modelId="{DA80A5F8-1038-9B49-9BA2-2CB1DEAABE11}" type="presOf" srcId="{5D1E0066-72BD-4E06-87E6-858BD0FD9F27}" destId="{21854C6E-D73A-AC46-8F1D-EEC36742D1D9}" srcOrd="1" destOrd="0" presId="urn:microsoft.com/office/officeart/2005/8/layout/vProcess5"/>
    <dgm:cxn modelId="{0A96C9F9-FB66-7347-9430-9767693B2EEA}" type="presOf" srcId="{0ADCF504-CF47-4215-BDC4-AECF63B72AAE}" destId="{BDF1BB01-0754-6D45-8FFF-94906AA561A9}" srcOrd="0" destOrd="0" presId="urn:microsoft.com/office/officeart/2005/8/layout/vProcess5"/>
    <dgm:cxn modelId="{2F0192FC-31DA-8548-8AF0-72CD1CC8191A}" type="presOf" srcId="{DEE2E971-309B-4786-8E31-8AA7EA4A5EEA}" destId="{F8D68B7A-1941-2745-A184-AD6B6C85A259}" srcOrd="0" destOrd="0" presId="urn:microsoft.com/office/officeart/2005/8/layout/vProcess5"/>
    <dgm:cxn modelId="{2B6033FE-4690-5C4C-83D1-47BCC436AC72}" type="presParOf" srcId="{F8D68B7A-1941-2745-A184-AD6B6C85A259}" destId="{AD502ED9-E2AE-9246-AF51-F76EF599CA78}" srcOrd="0" destOrd="0" presId="urn:microsoft.com/office/officeart/2005/8/layout/vProcess5"/>
    <dgm:cxn modelId="{8A5D32E4-3029-7541-9B86-23351685B9FB}" type="presParOf" srcId="{F8D68B7A-1941-2745-A184-AD6B6C85A259}" destId="{2FB78627-272D-1748-8AE4-544E81B541C1}" srcOrd="1" destOrd="0" presId="urn:microsoft.com/office/officeart/2005/8/layout/vProcess5"/>
    <dgm:cxn modelId="{8C5AC06B-81C5-8344-BB81-0C5141EB5F00}" type="presParOf" srcId="{F8D68B7A-1941-2745-A184-AD6B6C85A259}" destId="{CD967767-BFE2-FE47-9D2B-BCA215824304}" srcOrd="2" destOrd="0" presId="urn:microsoft.com/office/officeart/2005/8/layout/vProcess5"/>
    <dgm:cxn modelId="{2A9C152E-F645-1B41-90E8-E0AD008DB41A}" type="presParOf" srcId="{F8D68B7A-1941-2745-A184-AD6B6C85A259}" destId="{AC3CBA21-278E-2844-B6B5-29AB7FA4A24F}" srcOrd="3" destOrd="0" presId="urn:microsoft.com/office/officeart/2005/8/layout/vProcess5"/>
    <dgm:cxn modelId="{AE794458-39E9-8440-98C2-410E852D6CB5}" type="presParOf" srcId="{F8D68B7A-1941-2745-A184-AD6B6C85A259}" destId="{BDF1BB01-0754-6D45-8FFF-94906AA561A9}" srcOrd="4" destOrd="0" presId="urn:microsoft.com/office/officeart/2005/8/layout/vProcess5"/>
    <dgm:cxn modelId="{9CBB22F4-F199-2A4F-974B-6BEA3A853C23}" type="presParOf" srcId="{F8D68B7A-1941-2745-A184-AD6B6C85A259}" destId="{55953DE9-5FF3-B147-8E9D-BC20D08EDFC0}" srcOrd="5" destOrd="0" presId="urn:microsoft.com/office/officeart/2005/8/layout/vProcess5"/>
    <dgm:cxn modelId="{B5DAB53A-C318-C541-A132-7FC6CCBA29BA}" type="presParOf" srcId="{F8D68B7A-1941-2745-A184-AD6B6C85A259}" destId="{37BE7491-0000-D24B-8F32-E6885004CEE9}" srcOrd="6" destOrd="0" presId="urn:microsoft.com/office/officeart/2005/8/layout/vProcess5"/>
    <dgm:cxn modelId="{3D944D13-95C8-BC4B-A8DC-8DB78C961396}" type="presParOf" srcId="{F8D68B7A-1941-2745-A184-AD6B6C85A259}" destId="{28DFCB41-BA08-D54E-BDDF-F22E84C08E20}" srcOrd="7" destOrd="0" presId="urn:microsoft.com/office/officeart/2005/8/layout/vProcess5"/>
    <dgm:cxn modelId="{D1B97E66-81CB-2745-808A-2CA6ED3B8945}" type="presParOf" srcId="{F8D68B7A-1941-2745-A184-AD6B6C85A259}" destId="{11310AFA-FF1D-8E4C-9619-7EA529CD5DE8}" srcOrd="8" destOrd="0" presId="urn:microsoft.com/office/officeart/2005/8/layout/vProcess5"/>
    <dgm:cxn modelId="{FDE5D177-0C5D-FF44-863D-3D62AA80FE83}" type="presParOf" srcId="{F8D68B7A-1941-2745-A184-AD6B6C85A259}" destId="{21854C6E-D73A-AC46-8F1D-EEC36742D1D9}" srcOrd="9" destOrd="0" presId="urn:microsoft.com/office/officeart/2005/8/layout/vProcess5"/>
    <dgm:cxn modelId="{F13B6F3E-BA49-4D4C-BA95-ED2BD0501A66}" type="presParOf" srcId="{F8D68B7A-1941-2745-A184-AD6B6C85A259}" destId="{DCB60F0A-5E27-A44E-999E-C696DC1795CF}" srcOrd="10" destOrd="0" presId="urn:microsoft.com/office/officeart/2005/8/layout/vProcess5"/>
    <dgm:cxn modelId="{3A9C0AAF-1480-E846-BE11-1E70FCC242AA}" type="presParOf" srcId="{F8D68B7A-1941-2745-A184-AD6B6C85A259}" destId="{7DE7A97F-9C08-8A4D-B0D8-AB66B6BA760B}"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5F3CA5-2306-4A46-BE70-CA66DF8188E4}"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75E8753-A3B7-464E-BAD2-1025F00DE2D2}">
      <dgm:prSet/>
      <dgm:spPr/>
      <dgm:t>
        <a:bodyPr/>
        <a:lstStyle/>
        <a:p>
          <a:r>
            <a:rPr lang="en-US"/>
            <a:t>Time Zone conflicts</a:t>
          </a:r>
        </a:p>
      </dgm:t>
    </dgm:pt>
    <dgm:pt modelId="{847D1B9D-C2A6-43E9-93DB-A11E4FB92C04}" type="parTrans" cxnId="{9EB28ED8-488B-43CF-8E93-44F8D186147D}">
      <dgm:prSet/>
      <dgm:spPr/>
      <dgm:t>
        <a:bodyPr/>
        <a:lstStyle/>
        <a:p>
          <a:endParaRPr lang="en-US"/>
        </a:p>
      </dgm:t>
    </dgm:pt>
    <dgm:pt modelId="{D5C5DD45-17A2-4B45-9FFC-89F9901D5897}" type="sibTrans" cxnId="{9EB28ED8-488B-43CF-8E93-44F8D186147D}">
      <dgm:prSet/>
      <dgm:spPr/>
      <dgm:t>
        <a:bodyPr/>
        <a:lstStyle/>
        <a:p>
          <a:endParaRPr lang="en-US"/>
        </a:p>
      </dgm:t>
    </dgm:pt>
    <dgm:pt modelId="{C70E6B4E-0FC1-4D27-9528-D1654D7DCB70}">
      <dgm:prSet/>
      <dgm:spPr/>
      <dgm:t>
        <a:bodyPr/>
        <a:lstStyle/>
        <a:p>
          <a:r>
            <a:rPr lang="en-US"/>
            <a:t>Dominating voices</a:t>
          </a:r>
        </a:p>
      </dgm:t>
    </dgm:pt>
    <dgm:pt modelId="{510941BE-3E92-466F-89F8-9119C80162FE}" type="parTrans" cxnId="{87343B4F-FA5A-4C80-9119-8102F5410E37}">
      <dgm:prSet/>
      <dgm:spPr/>
      <dgm:t>
        <a:bodyPr/>
        <a:lstStyle/>
        <a:p>
          <a:endParaRPr lang="en-US"/>
        </a:p>
      </dgm:t>
    </dgm:pt>
    <dgm:pt modelId="{EDFF2E89-875A-4054-A744-EEAF529CB161}" type="sibTrans" cxnId="{87343B4F-FA5A-4C80-9119-8102F5410E37}">
      <dgm:prSet/>
      <dgm:spPr/>
      <dgm:t>
        <a:bodyPr/>
        <a:lstStyle/>
        <a:p>
          <a:endParaRPr lang="en-US"/>
        </a:p>
      </dgm:t>
    </dgm:pt>
    <dgm:pt modelId="{404A6565-BFC5-4167-8C34-ED272B7F8F1E}">
      <dgm:prSet/>
      <dgm:spPr/>
      <dgm:t>
        <a:bodyPr/>
        <a:lstStyle/>
        <a:p>
          <a:r>
            <a:rPr lang="en-US"/>
            <a:t>Off-track enthusiasm</a:t>
          </a:r>
        </a:p>
      </dgm:t>
    </dgm:pt>
    <dgm:pt modelId="{E131D5C0-1A75-4FAC-A43B-882ADEF96DCE}" type="parTrans" cxnId="{469CAD19-62D4-4D6B-8D13-9DCE5E107BB5}">
      <dgm:prSet/>
      <dgm:spPr/>
      <dgm:t>
        <a:bodyPr/>
        <a:lstStyle/>
        <a:p>
          <a:endParaRPr lang="en-US"/>
        </a:p>
      </dgm:t>
    </dgm:pt>
    <dgm:pt modelId="{F97D82A2-6D23-4C7A-A046-ABDD268077FC}" type="sibTrans" cxnId="{469CAD19-62D4-4D6B-8D13-9DCE5E107BB5}">
      <dgm:prSet/>
      <dgm:spPr/>
      <dgm:t>
        <a:bodyPr/>
        <a:lstStyle/>
        <a:p>
          <a:endParaRPr lang="en-US"/>
        </a:p>
      </dgm:t>
    </dgm:pt>
    <dgm:pt modelId="{4A1963A9-4864-4330-ACF9-1820FE2E93D0}">
      <dgm:prSet/>
      <dgm:spPr/>
      <dgm:t>
        <a:bodyPr/>
        <a:lstStyle/>
        <a:p>
          <a:r>
            <a:rPr lang="en-US"/>
            <a:t>Quiet but reliable volunteers</a:t>
          </a:r>
        </a:p>
      </dgm:t>
    </dgm:pt>
    <dgm:pt modelId="{BB8F5E1B-D64C-41BC-A612-FC9D76010D2A}" type="parTrans" cxnId="{3F313270-105A-48DF-93AB-A5EAAED3579D}">
      <dgm:prSet/>
      <dgm:spPr/>
      <dgm:t>
        <a:bodyPr/>
        <a:lstStyle/>
        <a:p>
          <a:endParaRPr lang="en-US"/>
        </a:p>
      </dgm:t>
    </dgm:pt>
    <dgm:pt modelId="{FA7A70E5-DF20-4ABB-9A42-68A1B1599CEF}" type="sibTrans" cxnId="{3F313270-105A-48DF-93AB-A5EAAED3579D}">
      <dgm:prSet/>
      <dgm:spPr/>
      <dgm:t>
        <a:bodyPr/>
        <a:lstStyle/>
        <a:p>
          <a:endParaRPr lang="en-US"/>
        </a:p>
      </dgm:t>
    </dgm:pt>
    <dgm:pt modelId="{043AF6E3-C571-1843-8A5D-0C1F145EE4E5}" type="pres">
      <dgm:prSet presAssocID="{EB5F3CA5-2306-4A46-BE70-CA66DF8188E4}" presName="linear" presStyleCnt="0">
        <dgm:presLayoutVars>
          <dgm:animLvl val="lvl"/>
          <dgm:resizeHandles val="exact"/>
        </dgm:presLayoutVars>
      </dgm:prSet>
      <dgm:spPr/>
    </dgm:pt>
    <dgm:pt modelId="{C7A41D4A-C579-414F-B241-6CBCE9C2E6F7}" type="pres">
      <dgm:prSet presAssocID="{D75E8753-A3B7-464E-BAD2-1025F00DE2D2}" presName="parentText" presStyleLbl="node1" presStyleIdx="0" presStyleCnt="4" custLinFactNeighborY="21194">
        <dgm:presLayoutVars>
          <dgm:chMax val="0"/>
          <dgm:bulletEnabled val="1"/>
        </dgm:presLayoutVars>
      </dgm:prSet>
      <dgm:spPr/>
    </dgm:pt>
    <dgm:pt modelId="{C31179DE-AFF6-4D45-949C-52DE1015C40D}" type="pres">
      <dgm:prSet presAssocID="{D5C5DD45-17A2-4B45-9FFC-89F9901D5897}" presName="spacer" presStyleCnt="0"/>
      <dgm:spPr/>
    </dgm:pt>
    <dgm:pt modelId="{AC41F456-DDBD-3A4B-B7B5-DF7C871792AD}" type="pres">
      <dgm:prSet presAssocID="{C70E6B4E-0FC1-4D27-9528-D1654D7DCB70}" presName="parentText" presStyleLbl="node1" presStyleIdx="1" presStyleCnt="4">
        <dgm:presLayoutVars>
          <dgm:chMax val="0"/>
          <dgm:bulletEnabled val="1"/>
        </dgm:presLayoutVars>
      </dgm:prSet>
      <dgm:spPr/>
    </dgm:pt>
    <dgm:pt modelId="{0E89D62D-D47D-954A-A6B0-B1997ACC0315}" type="pres">
      <dgm:prSet presAssocID="{EDFF2E89-875A-4054-A744-EEAF529CB161}" presName="spacer" presStyleCnt="0"/>
      <dgm:spPr/>
    </dgm:pt>
    <dgm:pt modelId="{AE1D6A44-E05C-0340-B89E-A69858461936}" type="pres">
      <dgm:prSet presAssocID="{404A6565-BFC5-4167-8C34-ED272B7F8F1E}" presName="parentText" presStyleLbl="node1" presStyleIdx="2" presStyleCnt="4">
        <dgm:presLayoutVars>
          <dgm:chMax val="0"/>
          <dgm:bulletEnabled val="1"/>
        </dgm:presLayoutVars>
      </dgm:prSet>
      <dgm:spPr/>
    </dgm:pt>
    <dgm:pt modelId="{AA0BE1AD-8C0C-E84C-8D80-99A90C986DF4}" type="pres">
      <dgm:prSet presAssocID="{F97D82A2-6D23-4C7A-A046-ABDD268077FC}" presName="spacer" presStyleCnt="0"/>
      <dgm:spPr/>
    </dgm:pt>
    <dgm:pt modelId="{CC44B12F-C8C0-E446-B214-0A1E8589D90B}" type="pres">
      <dgm:prSet presAssocID="{4A1963A9-4864-4330-ACF9-1820FE2E93D0}" presName="parentText" presStyleLbl="node1" presStyleIdx="3" presStyleCnt="4">
        <dgm:presLayoutVars>
          <dgm:chMax val="0"/>
          <dgm:bulletEnabled val="1"/>
        </dgm:presLayoutVars>
      </dgm:prSet>
      <dgm:spPr/>
    </dgm:pt>
  </dgm:ptLst>
  <dgm:cxnLst>
    <dgm:cxn modelId="{469CAD19-62D4-4D6B-8D13-9DCE5E107BB5}" srcId="{EB5F3CA5-2306-4A46-BE70-CA66DF8188E4}" destId="{404A6565-BFC5-4167-8C34-ED272B7F8F1E}" srcOrd="2" destOrd="0" parTransId="{E131D5C0-1A75-4FAC-A43B-882ADEF96DCE}" sibTransId="{F97D82A2-6D23-4C7A-A046-ABDD268077FC}"/>
    <dgm:cxn modelId="{6A1AA023-3A43-CD41-BBDC-0E944CC44158}" type="presOf" srcId="{C70E6B4E-0FC1-4D27-9528-D1654D7DCB70}" destId="{AC41F456-DDBD-3A4B-B7B5-DF7C871792AD}" srcOrd="0" destOrd="0" presId="urn:microsoft.com/office/officeart/2005/8/layout/vList2"/>
    <dgm:cxn modelId="{BAD06625-D966-3F43-B34C-A2BFDF6D318C}" type="presOf" srcId="{EB5F3CA5-2306-4A46-BE70-CA66DF8188E4}" destId="{043AF6E3-C571-1843-8A5D-0C1F145EE4E5}" srcOrd="0" destOrd="0" presId="urn:microsoft.com/office/officeart/2005/8/layout/vList2"/>
    <dgm:cxn modelId="{F686EF6A-9BA7-FF4F-A293-624EA7E34115}" type="presOf" srcId="{404A6565-BFC5-4167-8C34-ED272B7F8F1E}" destId="{AE1D6A44-E05C-0340-B89E-A69858461936}" srcOrd="0" destOrd="0" presId="urn:microsoft.com/office/officeart/2005/8/layout/vList2"/>
    <dgm:cxn modelId="{87343B4F-FA5A-4C80-9119-8102F5410E37}" srcId="{EB5F3CA5-2306-4A46-BE70-CA66DF8188E4}" destId="{C70E6B4E-0FC1-4D27-9528-D1654D7DCB70}" srcOrd="1" destOrd="0" parTransId="{510941BE-3E92-466F-89F8-9119C80162FE}" sibTransId="{EDFF2E89-875A-4054-A744-EEAF529CB161}"/>
    <dgm:cxn modelId="{3F313270-105A-48DF-93AB-A5EAAED3579D}" srcId="{EB5F3CA5-2306-4A46-BE70-CA66DF8188E4}" destId="{4A1963A9-4864-4330-ACF9-1820FE2E93D0}" srcOrd="3" destOrd="0" parTransId="{BB8F5E1B-D64C-41BC-A612-FC9D76010D2A}" sibTransId="{FA7A70E5-DF20-4ABB-9A42-68A1B1599CEF}"/>
    <dgm:cxn modelId="{1377BE9E-60DB-4449-B3EB-1543A65D52FB}" type="presOf" srcId="{4A1963A9-4864-4330-ACF9-1820FE2E93D0}" destId="{CC44B12F-C8C0-E446-B214-0A1E8589D90B}" srcOrd="0" destOrd="0" presId="urn:microsoft.com/office/officeart/2005/8/layout/vList2"/>
    <dgm:cxn modelId="{9EB28ED8-488B-43CF-8E93-44F8D186147D}" srcId="{EB5F3CA5-2306-4A46-BE70-CA66DF8188E4}" destId="{D75E8753-A3B7-464E-BAD2-1025F00DE2D2}" srcOrd="0" destOrd="0" parTransId="{847D1B9D-C2A6-43E9-93DB-A11E4FB92C04}" sibTransId="{D5C5DD45-17A2-4B45-9FFC-89F9901D5897}"/>
    <dgm:cxn modelId="{D1C159E6-7B53-A44A-998C-BD6B4B2BF678}" type="presOf" srcId="{D75E8753-A3B7-464E-BAD2-1025F00DE2D2}" destId="{C7A41D4A-C579-414F-B241-6CBCE9C2E6F7}" srcOrd="0" destOrd="0" presId="urn:microsoft.com/office/officeart/2005/8/layout/vList2"/>
    <dgm:cxn modelId="{4582BF5F-FA16-E146-80ED-50CCAB3BB8A9}" type="presParOf" srcId="{043AF6E3-C571-1843-8A5D-0C1F145EE4E5}" destId="{C7A41D4A-C579-414F-B241-6CBCE9C2E6F7}" srcOrd="0" destOrd="0" presId="urn:microsoft.com/office/officeart/2005/8/layout/vList2"/>
    <dgm:cxn modelId="{26D04877-77EE-A24E-AB57-ADC8D3B1C140}" type="presParOf" srcId="{043AF6E3-C571-1843-8A5D-0C1F145EE4E5}" destId="{C31179DE-AFF6-4D45-949C-52DE1015C40D}" srcOrd="1" destOrd="0" presId="urn:microsoft.com/office/officeart/2005/8/layout/vList2"/>
    <dgm:cxn modelId="{3B403707-9860-124B-BF66-7B8F0A4C1BD6}" type="presParOf" srcId="{043AF6E3-C571-1843-8A5D-0C1F145EE4E5}" destId="{AC41F456-DDBD-3A4B-B7B5-DF7C871792AD}" srcOrd="2" destOrd="0" presId="urn:microsoft.com/office/officeart/2005/8/layout/vList2"/>
    <dgm:cxn modelId="{7BECBFEF-F329-A048-B529-723E6D45B7F3}" type="presParOf" srcId="{043AF6E3-C571-1843-8A5D-0C1F145EE4E5}" destId="{0E89D62D-D47D-954A-A6B0-B1997ACC0315}" srcOrd="3" destOrd="0" presId="urn:microsoft.com/office/officeart/2005/8/layout/vList2"/>
    <dgm:cxn modelId="{21108BFC-B276-4046-8E99-8CDD1AED38F4}" type="presParOf" srcId="{043AF6E3-C571-1843-8A5D-0C1F145EE4E5}" destId="{AE1D6A44-E05C-0340-B89E-A69858461936}" srcOrd="4" destOrd="0" presId="urn:microsoft.com/office/officeart/2005/8/layout/vList2"/>
    <dgm:cxn modelId="{8F7F3055-9A4B-0E4A-865F-733AC705549C}" type="presParOf" srcId="{043AF6E3-C571-1843-8A5D-0C1F145EE4E5}" destId="{AA0BE1AD-8C0C-E84C-8D80-99A90C986DF4}" srcOrd="5" destOrd="0" presId="urn:microsoft.com/office/officeart/2005/8/layout/vList2"/>
    <dgm:cxn modelId="{4FB8F19C-53EB-4A40-BDA8-7BC2DBEBAE71}" type="presParOf" srcId="{043AF6E3-C571-1843-8A5D-0C1F145EE4E5}" destId="{CC44B12F-C8C0-E446-B214-0A1E8589D90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BD4BCF-9FD5-4837-8CD0-DED6F0ED64C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B4872C45-1EC6-4564-9C08-5B2988FFAA9B}">
      <dgm:prSet custT="1"/>
      <dgm:spPr/>
      <dgm:t>
        <a:bodyPr/>
        <a:lstStyle/>
        <a:p>
          <a:r>
            <a:rPr lang="en-US" sz="3200"/>
            <a:t>Every volunteer deserves</a:t>
          </a:r>
        </a:p>
      </dgm:t>
    </dgm:pt>
    <dgm:pt modelId="{94F01FF9-838D-4AC0-A049-23456E85FE95}" type="parTrans" cxnId="{D2842E47-B885-4E47-93A6-256FE46F7B5C}">
      <dgm:prSet/>
      <dgm:spPr/>
      <dgm:t>
        <a:bodyPr/>
        <a:lstStyle/>
        <a:p>
          <a:endParaRPr lang="en-US"/>
        </a:p>
      </dgm:t>
    </dgm:pt>
    <dgm:pt modelId="{6150B76A-5DF7-492B-A0E5-3E2D3627DE86}" type="sibTrans" cxnId="{D2842E47-B885-4E47-93A6-256FE46F7B5C}">
      <dgm:prSet/>
      <dgm:spPr/>
      <dgm:t>
        <a:bodyPr/>
        <a:lstStyle/>
        <a:p>
          <a:endParaRPr lang="en-US"/>
        </a:p>
      </dgm:t>
    </dgm:pt>
    <dgm:pt modelId="{EA6C58D0-05DE-4FAA-9E82-ADFC69ED70F5}">
      <dgm:prSet custT="1"/>
      <dgm:spPr/>
      <dgm:t>
        <a:bodyPr/>
        <a:lstStyle/>
        <a:p>
          <a:r>
            <a:rPr lang="en-US" sz="3200"/>
            <a:t>Clear expectations</a:t>
          </a:r>
        </a:p>
      </dgm:t>
    </dgm:pt>
    <dgm:pt modelId="{1045AED5-DBFF-4CED-8505-042BA40FE59D}" type="parTrans" cxnId="{393AEB07-7364-4B5D-8E60-C2FF356A05FD}">
      <dgm:prSet/>
      <dgm:spPr/>
      <dgm:t>
        <a:bodyPr/>
        <a:lstStyle/>
        <a:p>
          <a:endParaRPr lang="en-US"/>
        </a:p>
      </dgm:t>
    </dgm:pt>
    <dgm:pt modelId="{0265952B-C766-4A2D-A3F0-42B13CF82691}" type="sibTrans" cxnId="{393AEB07-7364-4B5D-8E60-C2FF356A05FD}">
      <dgm:prSet/>
      <dgm:spPr/>
      <dgm:t>
        <a:bodyPr/>
        <a:lstStyle/>
        <a:p>
          <a:endParaRPr lang="en-US"/>
        </a:p>
      </dgm:t>
    </dgm:pt>
    <dgm:pt modelId="{2943514E-68D6-41E2-AD9F-3B7B54C548CF}">
      <dgm:prSet custT="1"/>
      <dgm:spPr/>
      <dgm:t>
        <a:bodyPr/>
        <a:lstStyle/>
        <a:p>
          <a:r>
            <a:rPr lang="en-US" sz="3200"/>
            <a:t>Caring feedback</a:t>
          </a:r>
        </a:p>
      </dgm:t>
    </dgm:pt>
    <dgm:pt modelId="{2A6D7E11-0178-4BB5-993D-D65EFDFE7714}" type="parTrans" cxnId="{4EEFC71F-D0E8-46F8-9FE5-39574DD6B75C}">
      <dgm:prSet/>
      <dgm:spPr/>
      <dgm:t>
        <a:bodyPr/>
        <a:lstStyle/>
        <a:p>
          <a:endParaRPr lang="en-US"/>
        </a:p>
      </dgm:t>
    </dgm:pt>
    <dgm:pt modelId="{6CC4CC04-1DA7-47CD-996B-0F3DC15334F3}" type="sibTrans" cxnId="{4EEFC71F-D0E8-46F8-9FE5-39574DD6B75C}">
      <dgm:prSet/>
      <dgm:spPr/>
      <dgm:t>
        <a:bodyPr/>
        <a:lstStyle/>
        <a:p>
          <a:endParaRPr lang="en-US"/>
        </a:p>
      </dgm:t>
    </dgm:pt>
    <dgm:pt modelId="{220F25E1-36F2-4C2E-AA1F-C77FB1E4BE07}">
      <dgm:prSet custT="1"/>
      <dgm:spPr/>
      <dgm:t>
        <a:bodyPr/>
        <a:lstStyle/>
        <a:p>
          <a:r>
            <a:rPr lang="en-US" sz="3200"/>
            <a:t>Recognition</a:t>
          </a:r>
        </a:p>
      </dgm:t>
    </dgm:pt>
    <dgm:pt modelId="{D7BC12C4-6170-4356-AE8F-96E9DC352BC5}" type="parTrans" cxnId="{207999D2-63ED-4F2D-A093-E8F277051100}">
      <dgm:prSet/>
      <dgm:spPr/>
      <dgm:t>
        <a:bodyPr/>
        <a:lstStyle/>
        <a:p>
          <a:endParaRPr lang="en-US"/>
        </a:p>
      </dgm:t>
    </dgm:pt>
    <dgm:pt modelId="{E5FA9982-91F9-443B-B12F-B6AC45E5F96F}" type="sibTrans" cxnId="{207999D2-63ED-4F2D-A093-E8F277051100}">
      <dgm:prSet/>
      <dgm:spPr/>
      <dgm:t>
        <a:bodyPr/>
        <a:lstStyle/>
        <a:p>
          <a:endParaRPr lang="en-US"/>
        </a:p>
      </dgm:t>
    </dgm:pt>
    <dgm:pt modelId="{FD0C8B0A-1034-EB42-BA17-7A9E959709CC}">
      <dgm:prSet custT="1"/>
      <dgm:spPr/>
      <dgm:t>
        <a:bodyPr/>
        <a:lstStyle/>
        <a:p>
          <a:r>
            <a:rPr lang="en-US" sz="3200"/>
            <a:t>A path to grow</a:t>
          </a:r>
        </a:p>
      </dgm:t>
    </dgm:pt>
    <dgm:pt modelId="{8096947C-0EE3-6640-A9CF-9485921890D5}" type="parTrans" cxnId="{B1EF51FC-6ACD-3A47-AA93-91214234F16C}">
      <dgm:prSet/>
      <dgm:spPr/>
      <dgm:t>
        <a:bodyPr/>
        <a:lstStyle/>
        <a:p>
          <a:endParaRPr lang="en-US"/>
        </a:p>
      </dgm:t>
    </dgm:pt>
    <dgm:pt modelId="{F72FDCE3-38BB-F445-894C-C815B6A3A1E1}" type="sibTrans" cxnId="{B1EF51FC-6ACD-3A47-AA93-91214234F16C}">
      <dgm:prSet/>
      <dgm:spPr/>
      <dgm:t>
        <a:bodyPr/>
        <a:lstStyle/>
        <a:p>
          <a:endParaRPr lang="en-US"/>
        </a:p>
      </dgm:t>
    </dgm:pt>
    <dgm:pt modelId="{A48D561A-901C-3C44-BBC8-136547247393}" type="pres">
      <dgm:prSet presAssocID="{0ABD4BCF-9FD5-4837-8CD0-DED6F0ED64C6}" presName="linear" presStyleCnt="0">
        <dgm:presLayoutVars>
          <dgm:animLvl val="lvl"/>
          <dgm:resizeHandles val="exact"/>
        </dgm:presLayoutVars>
      </dgm:prSet>
      <dgm:spPr/>
    </dgm:pt>
    <dgm:pt modelId="{1224385B-0D35-0343-BD2B-0845F5591C28}" type="pres">
      <dgm:prSet presAssocID="{B4872C45-1EC6-4564-9C08-5B2988FFAA9B}" presName="parentText" presStyleLbl="node1" presStyleIdx="0" presStyleCnt="1" custLinFactNeighborX="1161" custLinFactNeighborY="-9765">
        <dgm:presLayoutVars>
          <dgm:chMax val="0"/>
          <dgm:bulletEnabled val="1"/>
        </dgm:presLayoutVars>
      </dgm:prSet>
      <dgm:spPr/>
    </dgm:pt>
    <dgm:pt modelId="{F7F9B2E8-755E-D143-904A-E5052F339DBA}" type="pres">
      <dgm:prSet presAssocID="{B4872C45-1EC6-4564-9C08-5B2988FFAA9B}" presName="childText" presStyleLbl="revTx" presStyleIdx="0" presStyleCnt="1">
        <dgm:presLayoutVars>
          <dgm:bulletEnabled val="1"/>
        </dgm:presLayoutVars>
      </dgm:prSet>
      <dgm:spPr/>
    </dgm:pt>
  </dgm:ptLst>
  <dgm:cxnLst>
    <dgm:cxn modelId="{A682BC01-06C9-644E-8BD5-D039779EEB3F}" type="presOf" srcId="{220F25E1-36F2-4C2E-AA1F-C77FB1E4BE07}" destId="{F7F9B2E8-755E-D143-904A-E5052F339DBA}" srcOrd="0" destOrd="2" presId="urn:microsoft.com/office/officeart/2005/8/layout/vList2"/>
    <dgm:cxn modelId="{393AEB07-7364-4B5D-8E60-C2FF356A05FD}" srcId="{B4872C45-1EC6-4564-9C08-5B2988FFAA9B}" destId="{EA6C58D0-05DE-4FAA-9E82-ADFC69ED70F5}" srcOrd="0" destOrd="0" parTransId="{1045AED5-DBFF-4CED-8505-042BA40FE59D}" sibTransId="{0265952B-C766-4A2D-A3F0-42B13CF82691}"/>
    <dgm:cxn modelId="{4EEFC71F-D0E8-46F8-9FE5-39574DD6B75C}" srcId="{B4872C45-1EC6-4564-9C08-5B2988FFAA9B}" destId="{2943514E-68D6-41E2-AD9F-3B7B54C548CF}" srcOrd="1" destOrd="0" parTransId="{2A6D7E11-0178-4BB5-993D-D65EFDFE7714}" sibTransId="{6CC4CC04-1DA7-47CD-996B-0F3DC15334F3}"/>
    <dgm:cxn modelId="{D2842E47-B885-4E47-93A6-256FE46F7B5C}" srcId="{0ABD4BCF-9FD5-4837-8CD0-DED6F0ED64C6}" destId="{B4872C45-1EC6-4564-9C08-5B2988FFAA9B}" srcOrd="0" destOrd="0" parTransId="{94F01FF9-838D-4AC0-A049-23456E85FE95}" sibTransId="{6150B76A-5DF7-492B-A0E5-3E2D3627DE86}"/>
    <dgm:cxn modelId="{7C24D14C-FBFE-2E4D-97F8-684AB4E3E7FD}" type="presOf" srcId="{2943514E-68D6-41E2-AD9F-3B7B54C548CF}" destId="{F7F9B2E8-755E-D143-904A-E5052F339DBA}" srcOrd="0" destOrd="1" presId="urn:microsoft.com/office/officeart/2005/8/layout/vList2"/>
    <dgm:cxn modelId="{14A2A86F-E2EA-6E43-A05E-141A7AAF38F2}" type="presOf" srcId="{B4872C45-1EC6-4564-9C08-5B2988FFAA9B}" destId="{1224385B-0D35-0343-BD2B-0845F5591C28}" srcOrd="0" destOrd="0" presId="urn:microsoft.com/office/officeart/2005/8/layout/vList2"/>
    <dgm:cxn modelId="{8A050151-8925-A040-B620-FD2135DEC482}" type="presOf" srcId="{0ABD4BCF-9FD5-4837-8CD0-DED6F0ED64C6}" destId="{A48D561A-901C-3C44-BBC8-136547247393}" srcOrd="0" destOrd="0" presId="urn:microsoft.com/office/officeart/2005/8/layout/vList2"/>
    <dgm:cxn modelId="{EBE22981-FDD5-8D47-87F4-40A85FA245E5}" type="presOf" srcId="{FD0C8B0A-1034-EB42-BA17-7A9E959709CC}" destId="{F7F9B2E8-755E-D143-904A-E5052F339DBA}" srcOrd="0" destOrd="3" presId="urn:microsoft.com/office/officeart/2005/8/layout/vList2"/>
    <dgm:cxn modelId="{207999D2-63ED-4F2D-A093-E8F277051100}" srcId="{B4872C45-1EC6-4564-9C08-5B2988FFAA9B}" destId="{220F25E1-36F2-4C2E-AA1F-C77FB1E4BE07}" srcOrd="2" destOrd="0" parTransId="{D7BC12C4-6170-4356-AE8F-96E9DC352BC5}" sibTransId="{E5FA9982-91F9-443B-B12F-B6AC45E5F96F}"/>
    <dgm:cxn modelId="{E1C7A7F3-F702-E340-AD84-6CDEE063EBA7}" type="presOf" srcId="{EA6C58D0-05DE-4FAA-9E82-ADFC69ED70F5}" destId="{F7F9B2E8-755E-D143-904A-E5052F339DBA}" srcOrd="0" destOrd="0" presId="urn:microsoft.com/office/officeart/2005/8/layout/vList2"/>
    <dgm:cxn modelId="{B1EF51FC-6ACD-3A47-AA93-91214234F16C}" srcId="{B4872C45-1EC6-4564-9C08-5B2988FFAA9B}" destId="{FD0C8B0A-1034-EB42-BA17-7A9E959709CC}" srcOrd="3" destOrd="0" parTransId="{8096947C-0EE3-6640-A9CF-9485921890D5}" sibTransId="{F72FDCE3-38BB-F445-894C-C815B6A3A1E1}"/>
    <dgm:cxn modelId="{B62BBE54-73CE-744E-B120-44CEFF11F732}" type="presParOf" srcId="{A48D561A-901C-3C44-BBC8-136547247393}" destId="{1224385B-0D35-0343-BD2B-0845F5591C28}" srcOrd="0" destOrd="0" presId="urn:microsoft.com/office/officeart/2005/8/layout/vList2"/>
    <dgm:cxn modelId="{E0EA8BD5-6611-784A-A6F5-0BE07CA0393F}" type="presParOf" srcId="{A48D561A-901C-3C44-BBC8-136547247393}" destId="{F7F9B2E8-755E-D143-904A-E5052F339DBA}"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115C9-05D3-4DA3-BA6B-C26B050B3143}">
      <dsp:nvSpPr>
        <dsp:cNvPr id="0" name=""/>
        <dsp:cNvSpPr/>
      </dsp:nvSpPr>
      <dsp:spPr>
        <a:xfrm>
          <a:off x="0" y="24858"/>
          <a:ext cx="8085814" cy="16087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Each year, the Foundation releases its publicly available Annual Report that summarizes and celebrates our achievements </a:t>
          </a:r>
          <a:r>
            <a:rPr lang="en-US" sz="2500" b="1" i="1" kern="1200"/>
            <a:t>“Top of the Charts”</a:t>
          </a:r>
        </a:p>
      </dsp:txBody>
      <dsp:txXfrm>
        <a:off x="78533" y="103391"/>
        <a:ext cx="7928748" cy="1451684"/>
      </dsp:txXfrm>
    </dsp:sp>
    <dsp:sp modelId="{C0B7FAAD-95D2-46D1-AA6C-C0F6A7CC30A6}">
      <dsp:nvSpPr>
        <dsp:cNvPr id="0" name=""/>
        <dsp:cNvSpPr/>
      </dsp:nvSpPr>
      <dsp:spPr>
        <a:xfrm>
          <a:off x="0" y="1705608"/>
          <a:ext cx="8085814" cy="1608750"/>
        </a:xfrm>
        <a:prstGeom prst="roundRect">
          <a:avLst/>
        </a:prstGeom>
        <a:solidFill>
          <a:schemeClr val="accent3">
            <a:hueOff val="-9187227"/>
            <a:satOff val="-13036"/>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This is a tool of accountability as well as a communication tool for members and stakeholders.</a:t>
          </a:r>
        </a:p>
      </dsp:txBody>
      <dsp:txXfrm>
        <a:off x="78533" y="1784141"/>
        <a:ext cx="7928748" cy="1451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D6E99-DCB6-4B1D-9085-1F1B96E2E69B}">
      <dsp:nvSpPr>
        <dsp:cNvPr id="0" name=""/>
        <dsp:cNvSpPr/>
      </dsp:nvSpPr>
      <dsp:spPr>
        <a:xfrm>
          <a:off x="3286" y="18368"/>
          <a:ext cx="3203971" cy="691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Fall Campaign</a:t>
          </a:r>
        </a:p>
      </dsp:txBody>
      <dsp:txXfrm>
        <a:off x="3286" y="18368"/>
        <a:ext cx="3203971" cy="691200"/>
      </dsp:txXfrm>
    </dsp:sp>
    <dsp:sp modelId="{B4AC3FD2-1B16-4B07-95F3-0E82F42E717B}">
      <dsp:nvSpPr>
        <dsp:cNvPr id="0" name=""/>
        <dsp:cNvSpPr/>
      </dsp:nvSpPr>
      <dsp:spPr>
        <a:xfrm>
          <a:off x="3286" y="709569"/>
          <a:ext cx="3203971" cy="36234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Traditional week-long giving campaign in September focused on uplifting the Foundation’s impact on ALA members</a:t>
          </a:r>
        </a:p>
        <a:p>
          <a:pPr marL="228600" lvl="1" indent="-228600" algn="l" defTabSz="977900">
            <a:lnSpc>
              <a:spcPct val="90000"/>
            </a:lnSpc>
            <a:spcBef>
              <a:spcPct val="0"/>
            </a:spcBef>
            <a:spcAft>
              <a:spcPct val="15000"/>
            </a:spcAft>
            <a:buChar char="•"/>
          </a:pPr>
          <a:r>
            <a:rPr lang="en-US" sz="2200" kern="1200"/>
            <a:t>Raised $7,100 in 2025</a:t>
          </a:r>
        </a:p>
      </dsp:txBody>
      <dsp:txXfrm>
        <a:off x="3286" y="709569"/>
        <a:ext cx="3203971" cy="3623400"/>
      </dsp:txXfrm>
    </dsp:sp>
    <dsp:sp modelId="{D08C7E92-8496-4997-9B99-E40E457898D9}">
      <dsp:nvSpPr>
        <dsp:cNvPr id="0" name=""/>
        <dsp:cNvSpPr/>
      </dsp:nvSpPr>
      <dsp:spPr>
        <a:xfrm>
          <a:off x="3655814" y="18368"/>
          <a:ext cx="3203971" cy="691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Giving Tuesday</a:t>
          </a:r>
        </a:p>
      </dsp:txBody>
      <dsp:txXfrm>
        <a:off x="3655814" y="18368"/>
        <a:ext cx="3203971" cy="691200"/>
      </dsp:txXfrm>
    </dsp:sp>
    <dsp:sp modelId="{2EAE75DA-D9F0-4D76-97F9-769AF4EE0D17}">
      <dsp:nvSpPr>
        <dsp:cNvPr id="0" name=""/>
        <dsp:cNvSpPr/>
      </dsp:nvSpPr>
      <dsp:spPr>
        <a:xfrm>
          <a:off x="3655814" y="699278"/>
          <a:ext cx="3203971" cy="36234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Participated in the national day of giving</a:t>
          </a:r>
        </a:p>
        <a:p>
          <a:pPr marL="228600" lvl="1" indent="-228600" algn="l" defTabSz="1066800">
            <a:lnSpc>
              <a:spcPct val="90000"/>
            </a:lnSpc>
            <a:spcBef>
              <a:spcPct val="0"/>
            </a:spcBef>
            <a:spcAft>
              <a:spcPct val="15000"/>
            </a:spcAft>
            <a:buChar char="•"/>
          </a:pPr>
          <a:r>
            <a:rPr lang="en-US" sz="2400" kern="1200"/>
            <a:t>Raised $175 in 2025</a:t>
          </a:r>
        </a:p>
      </dsp:txBody>
      <dsp:txXfrm>
        <a:off x="3655814" y="699278"/>
        <a:ext cx="3203971" cy="3623400"/>
      </dsp:txXfrm>
    </dsp:sp>
    <dsp:sp modelId="{7BCD26D6-0AAA-496A-AFE4-2F42B39339AA}">
      <dsp:nvSpPr>
        <dsp:cNvPr id="0" name=""/>
        <dsp:cNvSpPr/>
      </dsp:nvSpPr>
      <dsp:spPr>
        <a:xfrm>
          <a:off x="7308342" y="18368"/>
          <a:ext cx="3203971" cy="691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February Campaign</a:t>
          </a:r>
        </a:p>
      </dsp:txBody>
      <dsp:txXfrm>
        <a:off x="7308342" y="18368"/>
        <a:ext cx="3203971" cy="691200"/>
      </dsp:txXfrm>
    </dsp:sp>
    <dsp:sp modelId="{9EDA412F-3B27-46E7-A102-764B06F11298}">
      <dsp:nvSpPr>
        <dsp:cNvPr id="0" name=""/>
        <dsp:cNvSpPr/>
      </dsp:nvSpPr>
      <dsp:spPr>
        <a:xfrm>
          <a:off x="7308342" y="709569"/>
          <a:ext cx="3203971" cy="36234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Branding awareness campaign where donors can guess the number of candy hearts in a jar for a prize</a:t>
          </a:r>
        </a:p>
        <a:p>
          <a:pPr marL="228600" lvl="1" indent="-228600" algn="l" defTabSz="977900">
            <a:lnSpc>
              <a:spcPct val="90000"/>
            </a:lnSpc>
            <a:spcBef>
              <a:spcPct val="0"/>
            </a:spcBef>
            <a:spcAft>
              <a:spcPct val="15000"/>
            </a:spcAft>
            <a:buChar char="•"/>
          </a:pPr>
          <a:r>
            <a:rPr lang="en-US" sz="2200" kern="1200"/>
            <a:t>Raised $850 in 2025 and raised $670 in 2026</a:t>
          </a:r>
        </a:p>
      </dsp:txBody>
      <dsp:txXfrm>
        <a:off x="7308342" y="709569"/>
        <a:ext cx="3203971" cy="3623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115C9-05D3-4DA3-BA6B-C26B050B3143}">
      <dsp:nvSpPr>
        <dsp:cNvPr id="0" name=""/>
        <dsp:cNvSpPr/>
      </dsp:nvSpPr>
      <dsp:spPr>
        <a:xfrm>
          <a:off x="0" y="80380"/>
          <a:ext cx="9446764" cy="8669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Held during Annual Conference, the silent auction is a major fundraiser for the Foundation.</a:t>
          </a:r>
        </a:p>
      </dsp:txBody>
      <dsp:txXfrm>
        <a:off x="42322" y="122702"/>
        <a:ext cx="9362120" cy="782326"/>
      </dsp:txXfrm>
    </dsp:sp>
    <dsp:sp modelId="{C0B7FAAD-95D2-46D1-AA6C-C0F6A7CC30A6}">
      <dsp:nvSpPr>
        <dsp:cNvPr id="0" name=""/>
        <dsp:cNvSpPr/>
      </dsp:nvSpPr>
      <dsp:spPr>
        <a:xfrm>
          <a:off x="0" y="1002070"/>
          <a:ext cx="9446764" cy="866970"/>
        </a:xfrm>
        <a:prstGeom prst="roundRect">
          <a:avLst/>
        </a:prstGeom>
        <a:solidFill>
          <a:schemeClr val="accent3">
            <a:hueOff val="-3062409"/>
            <a:satOff val="-4345"/>
            <a:lumOff val="-28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Held virtually, and anyone across the country can participate.</a:t>
          </a:r>
        </a:p>
      </dsp:txBody>
      <dsp:txXfrm>
        <a:off x="42322" y="1044392"/>
        <a:ext cx="9362120" cy="782326"/>
      </dsp:txXfrm>
    </dsp:sp>
    <dsp:sp modelId="{DF1AFB95-FE4B-435A-BAAC-3F56777E8C2D}">
      <dsp:nvSpPr>
        <dsp:cNvPr id="0" name=""/>
        <dsp:cNvSpPr/>
      </dsp:nvSpPr>
      <dsp:spPr>
        <a:xfrm>
          <a:off x="0" y="1923760"/>
          <a:ext cx="9446764" cy="866970"/>
        </a:xfrm>
        <a:prstGeom prst="roundRect">
          <a:avLst/>
        </a:prstGeom>
        <a:solidFill>
          <a:schemeClr val="accent3">
            <a:hueOff val="-6124818"/>
            <a:satOff val="-8691"/>
            <a:lumOff val="-5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Donations come primarily from chapters, business partners, and members.</a:t>
          </a:r>
        </a:p>
      </dsp:txBody>
      <dsp:txXfrm>
        <a:off x="42322" y="1966082"/>
        <a:ext cx="9362120" cy="782326"/>
      </dsp:txXfrm>
    </dsp:sp>
    <dsp:sp modelId="{06794492-01F3-4DE0-B3BB-9D8C0D4E3C14}">
      <dsp:nvSpPr>
        <dsp:cNvPr id="0" name=""/>
        <dsp:cNvSpPr/>
      </dsp:nvSpPr>
      <dsp:spPr>
        <a:xfrm>
          <a:off x="0" y="2838398"/>
          <a:ext cx="9446764" cy="866970"/>
        </a:xfrm>
        <a:prstGeom prst="roundRect">
          <a:avLst/>
        </a:prstGeom>
        <a:solidFill>
          <a:schemeClr val="accent3">
            <a:hueOff val="-9187227"/>
            <a:satOff val="-13036"/>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We will begin accepting donations NOW through March 30!  </a:t>
          </a:r>
          <a:r>
            <a:rPr lang="en-US" sz="1900" b="1" i="1" kern="1200">
              <a:solidFill>
                <a:schemeClr val="tx1"/>
              </a:solidFill>
            </a:rPr>
            <a:t>NAME THAT TUNE!</a:t>
          </a:r>
        </a:p>
      </dsp:txBody>
      <dsp:txXfrm>
        <a:off x="42322" y="2880720"/>
        <a:ext cx="9362120" cy="782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78627-272D-1748-8AE4-544E81B541C1}">
      <dsp:nvSpPr>
        <dsp:cNvPr id="0" name=""/>
        <dsp:cNvSpPr/>
      </dsp:nvSpPr>
      <dsp:spPr>
        <a:xfrm>
          <a:off x="0" y="0"/>
          <a:ext cx="6100876" cy="812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Alignment</a:t>
          </a:r>
        </a:p>
      </dsp:txBody>
      <dsp:txXfrm>
        <a:off x="23804" y="23804"/>
        <a:ext cx="5155214" cy="765110"/>
      </dsp:txXfrm>
    </dsp:sp>
    <dsp:sp modelId="{CD967767-BFE2-FE47-9D2B-BCA215824304}">
      <dsp:nvSpPr>
        <dsp:cNvPr id="0" name=""/>
        <dsp:cNvSpPr/>
      </dsp:nvSpPr>
      <dsp:spPr>
        <a:xfrm>
          <a:off x="510948" y="960485"/>
          <a:ext cx="6100876" cy="812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Fairness</a:t>
          </a:r>
        </a:p>
      </dsp:txBody>
      <dsp:txXfrm>
        <a:off x="534752" y="984289"/>
        <a:ext cx="5014053" cy="765110"/>
      </dsp:txXfrm>
    </dsp:sp>
    <dsp:sp modelId="{AC3CBA21-278E-2844-B6B5-29AB7FA4A24F}">
      <dsp:nvSpPr>
        <dsp:cNvPr id="0" name=""/>
        <dsp:cNvSpPr/>
      </dsp:nvSpPr>
      <dsp:spPr>
        <a:xfrm>
          <a:off x="1014270" y="1920971"/>
          <a:ext cx="6100876" cy="812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Sustainability</a:t>
          </a:r>
        </a:p>
      </dsp:txBody>
      <dsp:txXfrm>
        <a:off x="1038074" y="1944775"/>
        <a:ext cx="5021679" cy="765110"/>
      </dsp:txXfrm>
    </dsp:sp>
    <dsp:sp modelId="{BDF1BB01-0754-6D45-8FFF-94906AA561A9}">
      <dsp:nvSpPr>
        <dsp:cNvPr id="0" name=""/>
        <dsp:cNvSpPr/>
      </dsp:nvSpPr>
      <dsp:spPr>
        <a:xfrm>
          <a:off x="1525219" y="2881457"/>
          <a:ext cx="6100876" cy="8127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Trust</a:t>
          </a:r>
        </a:p>
      </dsp:txBody>
      <dsp:txXfrm>
        <a:off x="1549023" y="2905261"/>
        <a:ext cx="5014053" cy="765110"/>
      </dsp:txXfrm>
    </dsp:sp>
    <dsp:sp modelId="{55953DE9-5FF3-B147-8E9D-BC20D08EDFC0}">
      <dsp:nvSpPr>
        <dsp:cNvPr id="0" name=""/>
        <dsp:cNvSpPr/>
      </dsp:nvSpPr>
      <dsp:spPr>
        <a:xfrm>
          <a:off x="5572609" y="622468"/>
          <a:ext cx="528267" cy="52826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691469" y="622468"/>
        <a:ext cx="290547" cy="397521"/>
      </dsp:txXfrm>
    </dsp:sp>
    <dsp:sp modelId="{37BE7491-0000-D24B-8F32-E6885004CEE9}">
      <dsp:nvSpPr>
        <dsp:cNvPr id="0" name=""/>
        <dsp:cNvSpPr/>
      </dsp:nvSpPr>
      <dsp:spPr>
        <a:xfrm>
          <a:off x="6083558" y="1582954"/>
          <a:ext cx="528267" cy="52826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202418" y="1582954"/>
        <a:ext cx="290547" cy="397521"/>
      </dsp:txXfrm>
    </dsp:sp>
    <dsp:sp modelId="{28DFCB41-BA08-D54E-BDDF-F22E84C08E20}">
      <dsp:nvSpPr>
        <dsp:cNvPr id="0" name=""/>
        <dsp:cNvSpPr/>
      </dsp:nvSpPr>
      <dsp:spPr>
        <a:xfrm>
          <a:off x="6586880" y="2543440"/>
          <a:ext cx="528267" cy="52826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705740" y="2543440"/>
        <a:ext cx="290547" cy="3975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41D4A-C579-414F-B241-6CBCE9C2E6F7}">
      <dsp:nvSpPr>
        <dsp:cNvPr id="0" name=""/>
        <dsp:cNvSpPr/>
      </dsp:nvSpPr>
      <dsp:spPr>
        <a:xfrm>
          <a:off x="0" y="38301"/>
          <a:ext cx="7626096" cy="8394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Time Zone conflicts</a:t>
          </a:r>
        </a:p>
      </dsp:txBody>
      <dsp:txXfrm>
        <a:off x="40980" y="79281"/>
        <a:ext cx="7544136" cy="757514"/>
      </dsp:txXfrm>
    </dsp:sp>
    <dsp:sp modelId="{AC41F456-DDBD-3A4B-B7B5-DF7C871792AD}">
      <dsp:nvSpPr>
        <dsp:cNvPr id="0" name=""/>
        <dsp:cNvSpPr/>
      </dsp:nvSpPr>
      <dsp:spPr>
        <a:xfrm>
          <a:off x="0" y="957213"/>
          <a:ext cx="7626096" cy="8394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Dominating voices</a:t>
          </a:r>
        </a:p>
      </dsp:txBody>
      <dsp:txXfrm>
        <a:off x="40980" y="998193"/>
        <a:ext cx="7544136" cy="757514"/>
      </dsp:txXfrm>
    </dsp:sp>
    <dsp:sp modelId="{AE1D6A44-E05C-0340-B89E-A69858461936}">
      <dsp:nvSpPr>
        <dsp:cNvPr id="0" name=""/>
        <dsp:cNvSpPr/>
      </dsp:nvSpPr>
      <dsp:spPr>
        <a:xfrm>
          <a:off x="0" y="1897488"/>
          <a:ext cx="7626096" cy="8394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Off-track enthusiasm</a:t>
          </a:r>
        </a:p>
      </dsp:txBody>
      <dsp:txXfrm>
        <a:off x="40980" y="1938468"/>
        <a:ext cx="7544136" cy="757514"/>
      </dsp:txXfrm>
    </dsp:sp>
    <dsp:sp modelId="{CC44B12F-C8C0-E446-B214-0A1E8589D90B}">
      <dsp:nvSpPr>
        <dsp:cNvPr id="0" name=""/>
        <dsp:cNvSpPr/>
      </dsp:nvSpPr>
      <dsp:spPr>
        <a:xfrm>
          <a:off x="0" y="2837762"/>
          <a:ext cx="7626096" cy="8394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Quiet but reliable volunteers</a:t>
          </a:r>
        </a:p>
      </dsp:txBody>
      <dsp:txXfrm>
        <a:off x="40980" y="2878742"/>
        <a:ext cx="7544136" cy="7575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4385B-0D35-0343-BD2B-0845F5591C28}">
      <dsp:nvSpPr>
        <dsp:cNvPr id="0" name=""/>
        <dsp:cNvSpPr/>
      </dsp:nvSpPr>
      <dsp:spPr>
        <a:xfrm>
          <a:off x="0" y="193551"/>
          <a:ext cx="710045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Every volunteer deserves</a:t>
          </a:r>
        </a:p>
      </dsp:txBody>
      <dsp:txXfrm>
        <a:off x="59399" y="252950"/>
        <a:ext cx="6981657" cy="1098002"/>
      </dsp:txXfrm>
    </dsp:sp>
    <dsp:sp modelId="{F7F9B2E8-755E-D143-904A-E5052F339DBA}">
      <dsp:nvSpPr>
        <dsp:cNvPr id="0" name=""/>
        <dsp:cNvSpPr/>
      </dsp:nvSpPr>
      <dsp:spPr>
        <a:xfrm>
          <a:off x="0" y="1620572"/>
          <a:ext cx="7100455" cy="21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439"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a:t>Clear expectations</a:t>
          </a:r>
        </a:p>
        <a:p>
          <a:pPr marL="285750" lvl="1" indent="-285750" algn="l" defTabSz="1422400">
            <a:lnSpc>
              <a:spcPct val="90000"/>
            </a:lnSpc>
            <a:spcBef>
              <a:spcPct val="0"/>
            </a:spcBef>
            <a:spcAft>
              <a:spcPct val="20000"/>
            </a:spcAft>
            <a:buChar char="•"/>
          </a:pPr>
          <a:r>
            <a:rPr lang="en-US" sz="3200" kern="1200"/>
            <a:t>Caring feedback</a:t>
          </a:r>
        </a:p>
        <a:p>
          <a:pPr marL="285750" lvl="1" indent="-285750" algn="l" defTabSz="1422400">
            <a:lnSpc>
              <a:spcPct val="90000"/>
            </a:lnSpc>
            <a:spcBef>
              <a:spcPct val="0"/>
            </a:spcBef>
            <a:spcAft>
              <a:spcPct val="20000"/>
            </a:spcAft>
            <a:buChar char="•"/>
          </a:pPr>
          <a:r>
            <a:rPr lang="en-US" sz="3200" kern="1200"/>
            <a:t>Recognition</a:t>
          </a:r>
        </a:p>
        <a:p>
          <a:pPr marL="285750" lvl="1" indent="-285750" algn="l" defTabSz="1422400">
            <a:lnSpc>
              <a:spcPct val="90000"/>
            </a:lnSpc>
            <a:spcBef>
              <a:spcPct val="0"/>
            </a:spcBef>
            <a:spcAft>
              <a:spcPct val="20000"/>
            </a:spcAft>
            <a:buChar char="•"/>
          </a:pPr>
          <a:r>
            <a:rPr lang="en-US" sz="3200" kern="1200"/>
            <a:t>A path to grow</a:t>
          </a:r>
        </a:p>
      </dsp:txBody>
      <dsp:txXfrm>
        <a:off x="0" y="1620572"/>
        <a:ext cx="7100455" cy="2152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2026</a:t>
            </a:fld>
            <a:endParaRPr lang="en-US"/>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99765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8454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508814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31307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64941-8C6B-4F56-D00E-DBB71EE4E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09452-834D-6658-5C3A-56D4F85D3358}"/>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EFA0B928-8960-9152-876D-B3FC0C5C77B1}"/>
              </a:ext>
            </a:extLst>
          </p:cNvPr>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59998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336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hear ‘party,’ you might think FUN- but the best parties are the ones where you leave knowing people, feeling energized, and wanting to come 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ALA volunteers play an important role in at ALA events Your </a:t>
            </a:r>
            <a:r>
              <a:rPr lang="en-US" sz="1200" i="1" u="sng" kern="1200">
                <a:solidFill>
                  <a:schemeClr val="tx1"/>
                </a:solidFill>
                <a:effectLst/>
                <a:latin typeface="+mn-lt"/>
                <a:ea typeface="+mn-ea"/>
                <a:cs typeface="+mn-cs"/>
              </a:rPr>
              <a:t>presence</a:t>
            </a:r>
            <a:r>
              <a:rPr lang="en-US" sz="1200" i="0" u="none" kern="1200">
                <a:solidFill>
                  <a:schemeClr val="tx1"/>
                </a:solidFill>
                <a:effectLst/>
                <a:latin typeface="+mn-lt"/>
                <a:ea typeface="+mn-ea"/>
                <a:cs typeface="+mn-cs"/>
              </a:rPr>
              <a:t> </a:t>
            </a:r>
            <a:r>
              <a:rPr lang="en-US" sz="1200" i="1" kern="1200">
                <a:solidFill>
                  <a:schemeClr val="tx1"/>
                </a:solidFill>
                <a:effectLst/>
                <a:latin typeface="+mn-lt"/>
                <a:ea typeface="+mn-ea"/>
                <a:cs typeface="+mn-cs"/>
              </a:rPr>
              <a:t>+ your </a:t>
            </a:r>
            <a:r>
              <a:rPr lang="en-US" sz="1200" i="1" u="sng" kern="1200">
                <a:solidFill>
                  <a:schemeClr val="tx1"/>
                </a:solidFill>
                <a:effectLst/>
                <a:latin typeface="+mn-lt"/>
                <a:ea typeface="+mn-ea"/>
                <a:cs typeface="+mn-cs"/>
              </a:rPr>
              <a:t>participation</a:t>
            </a:r>
            <a:r>
              <a:rPr lang="en-US" sz="1200" i="1" kern="1200">
                <a:solidFill>
                  <a:schemeClr val="tx1"/>
                </a:solidFill>
                <a:effectLst/>
                <a:latin typeface="+mn-lt"/>
                <a:ea typeface="+mn-ea"/>
                <a:cs typeface="+mn-cs"/>
              </a:rPr>
              <a:t> = your </a:t>
            </a:r>
            <a:r>
              <a:rPr lang="en-US" sz="1200" i="1" u="sng" kern="1200">
                <a:solidFill>
                  <a:schemeClr val="tx1"/>
                </a:solidFill>
                <a:effectLst/>
                <a:latin typeface="+mn-lt"/>
                <a:ea typeface="+mn-ea"/>
                <a:cs typeface="+mn-cs"/>
              </a:rPr>
              <a:t>impact</a:t>
            </a:r>
            <a:r>
              <a:rPr lang="en-US">
                <a:effectLst/>
              </a:rPr>
              <a:t> </a:t>
            </a:r>
            <a:r>
              <a:rPr lang="en-US" sz="1200" i="0" u="none" kern="1200">
                <a:solidFill>
                  <a:schemeClr val="tx1"/>
                </a:solidFill>
                <a:effectLst/>
                <a:latin typeface="+mn-lt"/>
                <a:ea typeface="+mn-ea"/>
                <a:cs typeface="+mn-cs"/>
              </a:rPr>
              <a:t> </a:t>
            </a:r>
            <a:endParaRPr lang="en-US" sz="120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7574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Volunteers sometimes underestimate their impact</a:t>
            </a:r>
          </a:p>
          <a:p>
            <a:pPr marL="228600" indent="-228600">
              <a:buAutoNum type="arabicPeriod"/>
            </a:pPr>
            <a:r>
              <a:rPr lang="en-US"/>
              <a:t>(The Face) Before someone hears a speaker, joins a committee, or decides to join or renew membership- their first real experience with ALA is often a volunteer</a:t>
            </a:r>
          </a:p>
          <a:p>
            <a:pPr marL="171450" indent="-171450">
              <a:buFontTx/>
              <a:buChar char="-"/>
            </a:pPr>
            <a:r>
              <a:rPr lang="en-US"/>
              <a:t>The first smile, “welcome”, the first person to make an introduction- these moments shape whether someone feels: comfortable asking questions, confident they belong, and interested in coming back</a:t>
            </a:r>
          </a:p>
          <a:p>
            <a:pPr marL="171450" indent="-171450">
              <a:buFontTx/>
              <a:buChar char="-"/>
            </a:pPr>
            <a:endParaRPr lang="en-US"/>
          </a:p>
          <a:p>
            <a:pPr marL="0" indent="0">
              <a:buFontTx/>
              <a:buNone/>
            </a:pPr>
            <a:r>
              <a:rPr lang="en-US"/>
              <a:t>2. (Culture) If ALA is welcoming, inclusive, and professional, people should be able to feel that within 5 minutes of walking into an event; not always what we say but HOW- how is it received and how it is perceived</a:t>
            </a:r>
          </a:p>
          <a:p>
            <a:pPr marL="0" indent="0">
              <a:buFontTx/>
              <a:buNone/>
            </a:pPr>
            <a:endParaRPr lang="en-US"/>
          </a:p>
          <a:p>
            <a:pPr marL="0" indent="0">
              <a:buFontTx/>
              <a:buNone/>
            </a:pPr>
            <a:r>
              <a:rPr lang="en-US"/>
              <a:t>3. (Connection) Volunteers are often the first POC/connection, the person who makes the room feel navigable, the first one to ask them about them</a:t>
            </a:r>
          </a:p>
          <a:p>
            <a:pPr marL="0" indent="0">
              <a:buFontTx/>
              <a:buNone/>
            </a:pPr>
            <a:r>
              <a:rPr lang="en-US"/>
              <a:t>    -This makes you incredible impactful – even if you don’t realize it</a:t>
            </a:r>
          </a:p>
          <a:p>
            <a:pPr marL="0" indent="0">
              <a:buFontTx/>
              <a:buNone/>
            </a:pPr>
            <a:r>
              <a:rPr lang="en-US"/>
              <a:t>*You don’t need a title to be influential- you need </a:t>
            </a:r>
            <a:r>
              <a:rPr lang="en-US" b="1" u="sng"/>
              <a:t>intention</a:t>
            </a:r>
            <a:r>
              <a:rPr lang="en-US" b="0" u="none"/>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4312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*Opportunity to demo the steps*</a:t>
            </a:r>
          </a:p>
          <a:p>
            <a:endParaRPr lang="en-US"/>
          </a:p>
          <a:p>
            <a:r>
              <a:rPr lang="en-US"/>
              <a:t>BEFORE: what’s the purpose of this event? (learning, connecting, serving); Prepare your intro, Name, Role at ALA, One sentence of what you are excited about</a:t>
            </a:r>
          </a:p>
          <a:p>
            <a:r>
              <a:rPr lang="en-US"/>
              <a:t>*REMEMBER: if you walk in </a:t>
            </a:r>
            <a:r>
              <a:rPr lang="en-US" i="1" u="sng"/>
              <a:t>hoping</a:t>
            </a:r>
            <a:r>
              <a:rPr lang="en-US" i="0" u="none"/>
              <a:t> something will happen, you miss the chance to </a:t>
            </a:r>
            <a:r>
              <a:rPr lang="en-US" i="1" u="sng"/>
              <a:t>make</a:t>
            </a:r>
            <a:r>
              <a:rPr lang="en-US" i="0" u="none"/>
              <a:t> something happen!*</a:t>
            </a:r>
          </a:p>
          <a:p>
            <a:endParaRPr lang="en-US" i="0" u="none"/>
          </a:p>
          <a:p>
            <a:r>
              <a:rPr lang="en-US" i="0" u="none"/>
              <a:t>DURING: How many real connections can I make? </a:t>
            </a:r>
          </a:p>
          <a:p>
            <a:r>
              <a:rPr lang="en-US" i="0" u="none"/>
              <a:t>Ask what brought you to ALA?, What are you hoping to take back to your organization?</a:t>
            </a:r>
          </a:p>
          <a:p>
            <a:r>
              <a:rPr lang="en-US" i="0" u="none"/>
              <a:t>Be approachable, phone down, smile, badge visible – look for those FTA ribbons and introduce yourself</a:t>
            </a:r>
          </a:p>
          <a:p>
            <a:r>
              <a:rPr lang="en-US" i="0" u="none"/>
              <a:t>REMEMBER: YOU may be their first impression of ALA</a:t>
            </a:r>
          </a:p>
          <a:p>
            <a:endParaRPr lang="en-US" i="0" u="none"/>
          </a:p>
          <a:p>
            <a:r>
              <a:rPr lang="en-US" i="0" u="none"/>
              <a:t>AFTER: The real value of this PARTY starts when the event ends. Connect on LinkedIn – send short follow-ups like, “it was great to meet you at…” or “I came across this article that reminded me of our conversation…”</a:t>
            </a:r>
          </a:p>
          <a:p>
            <a:endParaRPr lang="en-US" i="0" u="none"/>
          </a:p>
          <a:p>
            <a:r>
              <a:rPr lang="en-US" i="0" u="none"/>
              <a:t>(*Setup for next slide – okay, so I am a volunteer leader, but I’m not the type of person who feels comfortable talking to strangers – Introvert v. extrovert)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5160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Reframing networking anxiety: many volunteer leaders feel uncomfortable networking. Reframe as service-based – you are helping others feel welcome, making introductions, and asking thoughtful questions.</a:t>
            </a:r>
          </a:p>
          <a:p>
            <a:r>
              <a:rPr lang="en-US"/>
              <a:t>This is an ensemble – not a solo act.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9003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don’t have to put on a façade – share who you are! Your strengths are what brought you here! Sharing your story of service will inspire others; your leadership role also offers you an opportunity for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574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587736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up. Step in. Reach out. Follow through.</a:t>
            </a:r>
          </a:p>
          <a:p>
            <a:r>
              <a:rPr lang="en-US"/>
              <a:t>Your </a:t>
            </a:r>
            <a:r>
              <a:rPr lang="en-US" err="1"/>
              <a:t>Presence+Your</a:t>
            </a:r>
            <a:r>
              <a:rPr lang="en-US"/>
              <a:t> Participation=Your Impact!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4483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encore isn’t about starting over—it’s about carrying the energy forward.”</a:t>
            </a:r>
          </a:p>
          <a:p>
            <a:r>
              <a:rPr lang="en-US"/>
              <a:t>“If you do nothing else, do these three things:</a:t>
            </a:r>
            <a:br>
              <a:rPr lang="en-US"/>
            </a:br>
            <a:r>
              <a:rPr lang="en-US"/>
              <a:t>set one goal, follow up with one person, and say yes to one opportunity.”</a:t>
            </a:r>
          </a:p>
          <a:p>
            <a:r>
              <a:rPr lang="en-US"/>
              <a:t>“That’s how ALA stays vibrant.</a:t>
            </a:r>
            <a:br>
              <a:rPr lang="en-US"/>
            </a:br>
            <a:r>
              <a:rPr lang="en-US"/>
              <a:t>That’s how leaders are developed.</a:t>
            </a:r>
            <a:br>
              <a:rPr lang="en-US"/>
            </a:br>
            <a:r>
              <a:rPr lang="en-US"/>
              <a:t>And that’s how we keep the party going.”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0896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remember nothing else, remember this:</a:t>
            </a:r>
            <a:br>
              <a:rPr lang="en-US"/>
            </a:br>
            <a:r>
              <a:rPr lang="en-US"/>
              <a:t>your presence matters, connection is leadership, and small actions add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720D0-7359-AE45-A05F-7245352737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5620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lIns="91435" tIns="45717" rIns="91435" bIns="45717"/>
          <a:lstStyle/>
          <a:p>
            <a:pPr fontAlgn="t"/>
            <a:r>
              <a:rPr lang="en-US" sz="1200" b="0" i="0" kern="1200">
                <a:solidFill>
                  <a:schemeClr val="tx1"/>
                </a:solidFill>
                <a:effectLst/>
                <a:latin typeface="+mn-lt"/>
                <a:ea typeface="+mn-ea"/>
                <a:cs typeface="+mn-cs"/>
              </a:rPr>
              <a:t>We’re close to the finish line of ALI, so my goal here is to keep this focused and useful. Think of this session as setting a steady tempo; not rushed, not heavy.</a:t>
            </a:r>
          </a:p>
          <a:p>
            <a:pPr fontAlgn="t"/>
            <a:r>
              <a:rPr lang="en-US" sz="1200" b="0" i="0" kern="1200">
                <a:solidFill>
                  <a:schemeClr val="tx1"/>
                </a:solidFill>
                <a:effectLst/>
                <a:latin typeface="+mn-lt"/>
                <a:ea typeface="+mn-ea"/>
                <a:cs typeface="+mn-cs"/>
              </a:rPr>
              <a:t>When leadership is done well, it creates harmony. Everyone knows the rhythm, the expectations, and how their part fits into the whole.</a:t>
            </a:r>
          </a:p>
          <a:p>
            <a:pPr fontAlgn="t"/>
            <a:r>
              <a:rPr lang="en-US" sz="1200" b="0" i="0" kern="1200">
                <a:solidFill>
                  <a:schemeClr val="tx1"/>
                </a:solidFill>
                <a:effectLst/>
                <a:latin typeface="+mn-lt"/>
                <a:ea typeface="+mn-ea"/>
                <a:cs typeface="+mn-cs"/>
              </a:rPr>
              <a:t>When feedback is unclear or missing, even strong leaders start drifting off‑beat.</a:t>
            </a:r>
          </a:p>
          <a:p>
            <a:pPr fontAlgn="t"/>
            <a:r>
              <a:rPr lang="en-US" sz="1200" b="0" i="0" kern="1200">
                <a:solidFill>
                  <a:schemeClr val="tx1"/>
                </a:solidFill>
                <a:effectLst/>
                <a:latin typeface="+mn-lt"/>
                <a:ea typeface="+mn-ea"/>
                <a:cs typeface="+mn-cs"/>
              </a:rPr>
              <a:t>Today I’ll share a simple framework you can use to keep leadership work in rhythm—clear expectations, steady connection, and meaningful recognition.</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is the count‑in—setting tempo before the music starts.</a:t>
            </a:r>
          </a:p>
          <a:p>
            <a:pPr fontAlgn="t"/>
            <a:endParaRPr lang="en-US" sz="1200" b="0" i="0" kern="1200">
              <a:solidFill>
                <a:schemeClr val="tx1"/>
              </a:solidFill>
              <a:effectLst/>
              <a:latin typeface="+mn-lt"/>
              <a:ea typeface="+mn-ea"/>
              <a:cs typeface="+mn-cs"/>
            </a:endParaRPr>
          </a:p>
          <a:p>
            <a:pPr defTabSz="931774"/>
            <a:endParaRPr lang="en-US"/>
          </a:p>
        </p:txBody>
      </p:sp>
      <p:sp>
        <p:nvSpPr>
          <p:cNvPr id="6148"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896938" eaLnBrk="0" hangingPunct="0">
              <a:defRPr>
                <a:solidFill>
                  <a:schemeClr val="tx1"/>
                </a:solidFill>
                <a:latin typeface="Arial" charset="0"/>
                <a:ea typeface="ＭＳ Ｐゴシック" pitchFamily="-65" charset="-128"/>
              </a:defRPr>
            </a:lvl1pPr>
            <a:lvl2pPr marL="742950" indent="-285750" defTabSz="896938" eaLnBrk="0" hangingPunct="0">
              <a:defRPr>
                <a:solidFill>
                  <a:schemeClr val="tx1"/>
                </a:solidFill>
                <a:latin typeface="Arial" charset="0"/>
                <a:ea typeface="ＭＳ Ｐゴシック" pitchFamily="-65" charset="-128"/>
              </a:defRPr>
            </a:lvl2pPr>
            <a:lvl3pPr marL="1143000" indent="-228600" defTabSz="896938" eaLnBrk="0" hangingPunct="0">
              <a:defRPr>
                <a:solidFill>
                  <a:schemeClr val="tx1"/>
                </a:solidFill>
                <a:latin typeface="Arial" charset="0"/>
                <a:ea typeface="ＭＳ Ｐゴシック" pitchFamily="-65" charset="-128"/>
              </a:defRPr>
            </a:lvl3pPr>
            <a:lvl4pPr marL="1600200" indent="-228600" defTabSz="896938" eaLnBrk="0" hangingPunct="0">
              <a:defRPr>
                <a:solidFill>
                  <a:schemeClr val="tx1"/>
                </a:solidFill>
                <a:latin typeface="Arial" charset="0"/>
                <a:ea typeface="ＭＳ Ｐゴシック" pitchFamily="-65" charset="-128"/>
              </a:defRPr>
            </a:lvl4pPr>
            <a:lvl5pPr marL="2057400" indent="-228600" defTabSz="896938" eaLnBrk="0" hangingPunct="0">
              <a:defRPr>
                <a:solidFill>
                  <a:schemeClr val="tx1"/>
                </a:solidFill>
                <a:latin typeface="Arial" charset="0"/>
                <a:ea typeface="ＭＳ Ｐゴシック" pitchFamily="-65" charset="-128"/>
              </a:defRPr>
            </a:lvl5pPr>
            <a:lvl6pPr marL="2514600" indent="-228600" defTabSz="896938"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896938"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896938"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896938" eaLnBrk="0" fontAlgn="base" hangingPunct="0">
              <a:spcBef>
                <a:spcPct val="0"/>
              </a:spcBef>
              <a:spcAft>
                <a:spcPct val="0"/>
              </a:spcAft>
              <a:defRPr>
                <a:solidFill>
                  <a:schemeClr val="tx1"/>
                </a:solidFill>
                <a:latin typeface="Arial" charset="0"/>
                <a:ea typeface="ＭＳ Ｐゴシック" pitchFamily="-65" charset="-128"/>
              </a:defRPr>
            </a:lvl9pPr>
          </a:lstStyle>
          <a:p>
            <a:pPr marL="0" marR="0" lvl="0" indent="0" algn="r" defTabSz="896938" rtl="0" eaLnBrk="1" fontAlgn="auto" latinLnBrk="0" hangingPunct="1">
              <a:lnSpc>
                <a:spcPct val="100000"/>
              </a:lnSpc>
              <a:spcBef>
                <a:spcPts val="0"/>
              </a:spcBef>
              <a:spcAft>
                <a:spcPts val="0"/>
              </a:spcAft>
              <a:buClrTx/>
              <a:buSzTx/>
              <a:buFontTx/>
              <a:buNone/>
              <a:tabLst/>
              <a:defRPr/>
            </a:pPr>
            <a:fld id="{3CA9AEA3-7548-4D92-ADE5-55B52A693DA3}"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rPr>
              <a:pPr marL="0" marR="0" lvl="0" indent="0" algn="r" defTabSz="896938"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endParaRPr>
          </a:p>
        </p:txBody>
      </p:sp>
    </p:spTree>
    <p:extLst>
      <p:ext uri="{BB962C8B-B14F-4D97-AF65-F5344CB8AC3E}">
        <p14:creationId xmlns:p14="http://schemas.microsoft.com/office/powerpoint/2010/main" val="71326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C652-F4EB-78B3-5ADA-FE63EA01BB41}"/>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E952553-DF56-CCC8-A19C-182BA970EDAA}"/>
              </a:ext>
            </a:extLst>
          </p:cNvPr>
          <p:cNvSpPr>
            <a:spLocks noGrp="1" noRot="1" noChangeAspect="1" noTextEdit="1"/>
          </p:cNvSpPr>
          <p:nvPr>
            <p:ph type="sldImg"/>
          </p:nvPr>
        </p:nvSpPr>
        <p:spPr>
          <a:ln/>
        </p:spPr>
      </p:sp>
      <p:sp>
        <p:nvSpPr>
          <p:cNvPr id="6147" name="Notes Placeholder 2">
            <a:extLst>
              <a:ext uri="{FF2B5EF4-FFF2-40B4-BE49-F238E27FC236}">
                <a16:creationId xmlns:a16="http://schemas.microsoft.com/office/drawing/2014/main" id="{961A1A86-7F1B-DDAC-B0AE-D0EE9C0DAA30}"/>
              </a:ext>
            </a:extLst>
          </p:cNvPr>
          <p:cNvSpPr>
            <a:spLocks noGrp="1"/>
          </p:cNvSpPr>
          <p:nvPr>
            <p:ph type="body" idx="1"/>
          </p:nvPr>
        </p:nvSpPr>
        <p:spPr>
          <a:noFill/>
        </p:spPr>
        <p:txBody>
          <a:bodyPr lIns="91435" tIns="45717" rIns="91435" bIns="45717"/>
          <a:lstStyle/>
          <a:p>
            <a:pPr fontAlgn="t"/>
            <a:r>
              <a:rPr lang="en-US" sz="1200" b="0" i="0" kern="1200">
                <a:solidFill>
                  <a:schemeClr val="tx1"/>
                </a:solidFill>
                <a:effectLst/>
                <a:latin typeface="+mn-lt"/>
                <a:ea typeface="+mn-ea"/>
                <a:cs typeface="+mn-cs"/>
              </a:rPr>
              <a:t>Most leadership strain doesn’t come from lack of effort; it comes from uncertainty.</a:t>
            </a:r>
          </a:p>
          <a:p>
            <a:pPr fontAlgn="t"/>
            <a:r>
              <a:rPr lang="en-US" sz="1200" b="0" i="0" kern="1200">
                <a:solidFill>
                  <a:schemeClr val="tx1"/>
                </a:solidFill>
                <a:effectLst/>
                <a:latin typeface="+mn-lt"/>
                <a:ea typeface="+mn-ea"/>
                <a:cs typeface="+mn-cs"/>
              </a:rPr>
              <a:t>When feedback is unclear, leaders start guessing: </a:t>
            </a:r>
            <a:r>
              <a:rPr lang="en-US" sz="1200" b="0" i="1" kern="1200">
                <a:solidFill>
                  <a:schemeClr val="tx1"/>
                </a:solidFill>
                <a:effectLst/>
                <a:latin typeface="+mn-lt"/>
                <a:ea typeface="+mn-ea"/>
                <a:cs typeface="+mn-cs"/>
              </a:rPr>
              <a:t>Is this the priority? Am I focusing on the right thing? Should I push or pause?</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Guessing creates friction. Over time, that friction leads to disengagement—not because people don’t care, but because they’re unsure how to stay in sync.</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“Feedback sets the tempo. A steady tempo reduces friction.”</a:t>
            </a:r>
          </a:p>
          <a:p>
            <a:pPr fontAlgn="t"/>
            <a:endParaRPr lang="en-US" sz="1200" b="0" i="0" kern="1200">
              <a:solidFill>
                <a:schemeClr val="tx1"/>
              </a:solidFill>
              <a:effectLst/>
              <a:latin typeface="+mn-lt"/>
              <a:ea typeface="+mn-ea"/>
              <a:cs typeface="+mn-cs"/>
            </a:endParaRPr>
          </a:p>
          <a:p>
            <a:pPr defTabSz="931774"/>
            <a:endParaRPr lang="en-US"/>
          </a:p>
        </p:txBody>
      </p:sp>
      <p:sp>
        <p:nvSpPr>
          <p:cNvPr id="6148" name="Slide Number Placeholder 3">
            <a:extLst>
              <a:ext uri="{FF2B5EF4-FFF2-40B4-BE49-F238E27FC236}">
                <a16:creationId xmlns:a16="http://schemas.microsoft.com/office/drawing/2014/main" id="{387E2CAA-E04A-E231-0679-69B02792E2CE}"/>
              </a:ext>
            </a:extLst>
          </p:cNvPr>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896938" eaLnBrk="0" hangingPunct="0">
              <a:defRPr>
                <a:solidFill>
                  <a:schemeClr val="tx1"/>
                </a:solidFill>
                <a:latin typeface="Arial" charset="0"/>
                <a:ea typeface="ＭＳ Ｐゴシック" pitchFamily="-65" charset="-128"/>
              </a:defRPr>
            </a:lvl1pPr>
            <a:lvl2pPr marL="742950" indent="-285750" defTabSz="896938" eaLnBrk="0" hangingPunct="0">
              <a:defRPr>
                <a:solidFill>
                  <a:schemeClr val="tx1"/>
                </a:solidFill>
                <a:latin typeface="Arial" charset="0"/>
                <a:ea typeface="ＭＳ Ｐゴシック" pitchFamily="-65" charset="-128"/>
              </a:defRPr>
            </a:lvl2pPr>
            <a:lvl3pPr marL="1143000" indent="-228600" defTabSz="896938" eaLnBrk="0" hangingPunct="0">
              <a:defRPr>
                <a:solidFill>
                  <a:schemeClr val="tx1"/>
                </a:solidFill>
                <a:latin typeface="Arial" charset="0"/>
                <a:ea typeface="ＭＳ Ｐゴシック" pitchFamily="-65" charset="-128"/>
              </a:defRPr>
            </a:lvl3pPr>
            <a:lvl4pPr marL="1600200" indent="-228600" defTabSz="896938" eaLnBrk="0" hangingPunct="0">
              <a:defRPr>
                <a:solidFill>
                  <a:schemeClr val="tx1"/>
                </a:solidFill>
                <a:latin typeface="Arial" charset="0"/>
                <a:ea typeface="ＭＳ Ｐゴシック" pitchFamily="-65" charset="-128"/>
              </a:defRPr>
            </a:lvl4pPr>
            <a:lvl5pPr marL="2057400" indent="-228600" defTabSz="896938" eaLnBrk="0" hangingPunct="0">
              <a:defRPr>
                <a:solidFill>
                  <a:schemeClr val="tx1"/>
                </a:solidFill>
                <a:latin typeface="Arial" charset="0"/>
                <a:ea typeface="ＭＳ Ｐゴシック" pitchFamily="-65" charset="-128"/>
              </a:defRPr>
            </a:lvl5pPr>
            <a:lvl6pPr marL="2514600" indent="-228600" defTabSz="896938"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896938"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896938"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896938" eaLnBrk="0" fontAlgn="base" hangingPunct="0">
              <a:spcBef>
                <a:spcPct val="0"/>
              </a:spcBef>
              <a:spcAft>
                <a:spcPct val="0"/>
              </a:spcAft>
              <a:defRPr>
                <a:solidFill>
                  <a:schemeClr val="tx1"/>
                </a:solidFill>
                <a:latin typeface="Arial" charset="0"/>
                <a:ea typeface="ＭＳ Ｐゴシック" pitchFamily="-65" charset="-128"/>
              </a:defRPr>
            </a:lvl9pPr>
          </a:lstStyle>
          <a:p>
            <a:pPr marL="0" marR="0" lvl="0" indent="0" algn="r" defTabSz="896938" rtl="0" eaLnBrk="1" fontAlgn="auto" latinLnBrk="0" hangingPunct="1">
              <a:lnSpc>
                <a:spcPct val="100000"/>
              </a:lnSpc>
              <a:spcBef>
                <a:spcPts val="0"/>
              </a:spcBef>
              <a:spcAft>
                <a:spcPts val="0"/>
              </a:spcAft>
              <a:buClrTx/>
              <a:buSzTx/>
              <a:buFontTx/>
              <a:buNone/>
              <a:tabLst/>
              <a:defRPr/>
            </a:pPr>
            <a:fld id="{3CA9AEA3-7548-4D92-ADE5-55B52A693DA3}"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rPr>
              <a:pPr marL="0" marR="0" lvl="0" indent="0" algn="r" defTabSz="896938"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endParaRPr>
          </a:p>
        </p:txBody>
      </p:sp>
    </p:spTree>
    <p:extLst>
      <p:ext uri="{BB962C8B-B14F-4D97-AF65-F5344CB8AC3E}">
        <p14:creationId xmlns:p14="http://schemas.microsoft.com/office/powerpoint/2010/main" val="55549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lIns="91435" tIns="45717" rIns="91435" bIns="45717"/>
          <a:lstStyle/>
          <a:p>
            <a:pPr fontAlgn="t"/>
            <a:r>
              <a:rPr lang="en-US" sz="1200" b="0" i="0" kern="1200">
                <a:solidFill>
                  <a:schemeClr val="tx1"/>
                </a:solidFill>
                <a:effectLst/>
                <a:latin typeface="+mn-lt"/>
                <a:ea typeface="+mn-ea"/>
                <a:cs typeface="+mn-cs"/>
              </a:rPr>
              <a:t>Thoughtful feedback protects four outcomes: alignment, fairness, sustainability, and trust.</a:t>
            </a:r>
          </a:p>
          <a:p>
            <a:pPr fontAlgn="t"/>
            <a:r>
              <a:rPr lang="en-US" sz="1200" b="0" i="0" kern="1200">
                <a:solidFill>
                  <a:schemeClr val="tx1"/>
                </a:solidFill>
                <a:effectLst/>
                <a:latin typeface="+mn-lt"/>
                <a:ea typeface="+mn-ea"/>
                <a:cs typeface="+mn-cs"/>
              </a:rPr>
              <a:t>Alignment keeps everyone playing the same song. Fairness ensures expectations feel consistent. Sustainability prevents burnout. And trust grows when people know where they stand.</a:t>
            </a:r>
          </a:p>
          <a:p>
            <a:pPr fontAlgn="t"/>
            <a:r>
              <a:rPr lang="en-US" sz="1200" b="0" i="0" kern="1200">
                <a:solidFill>
                  <a:schemeClr val="tx1"/>
                </a:solidFill>
                <a:effectLst/>
                <a:latin typeface="+mn-lt"/>
                <a:ea typeface="+mn-ea"/>
                <a:cs typeface="+mn-cs"/>
              </a:rPr>
              <a:t>In a distributed volunteer structure, feedback is what keeps everyone reading from the same sheet of music; even when different parts are being played.</a:t>
            </a:r>
          </a:p>
          <a:p>
            <a:pPr defTabSz="931774"/>
            <a:endParaRPr lang="en-US"/>
          </a:p>
        </p:txBody>
      </p:sp>
      <p:sp>
        <p:nvSpPr>
          <p:cNvPr id="6148"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896938" eaLnBrk="0" hangingPunct="0">
              <a:defRPr>
                <a:solidFill>
                  <a:schemeClr val="tx1"/>
                </a:solidFill>
                <a:latin typeface="Arial" charset="0"/>
                <a:ea typeface="ＭＳ Ｐゴシック" pitchFamily="-65" charset="-128"/>
              </a:defRPr>
            </a:lvl1pPr>
            <a:lvl2pPr marL="742950" indent="-285750" defTabSz="896938" eaLnBrk="0" hangingPunct="0">
              <a:defRPr>
                <a:solidFill>
                  <a:schemeClr val="tx1"/>
                </a:solidFill>
                <a:latin typeface="Arial" charset="0"/>
                <a:ea typeface="ＭＳ Ｐゴシック" pitchFamily="-65" charset="-128"/>
              </a:defRPr>
            </a:lvl2pPr>
            <a:lvl3pPr marL="1143000" indent="-228600" defTabSz="896938" eaLnBrk="0" hangingPunct="0">
              <a:defRPr>
                <a:solidFill>
                  <a:schemeClr val="tx1"/>
                </a:solidFill>
                <a:latin typeface="Arial" charset="0"/>
                <a:ea typeface="ＭＳ Ｐゴシック" pitchFamily="-65" charset="-128"/>
              </a:defRPr>
            </a:lvl3pPr>
            <a:lvl4pPr marL="1600200" indent="-228600" defTabSz="896938" eaLnBrk="0" hangingPunct="0">
              <a:defRPr>
                <a:solidFill>
                  <a:schemeClr val="tx1"/>
                </a:solidFill>
                <a:latin typeface="Arial" charset="0"/>
                <a:ea typeface="ＭＳ Ｐゴシック" pitchFamily="-65" charset="-128"/>
              </a:defRPr>
            </a:lvl4pPr>
            <a:lvl5pPr marL="2057400" indent="-228600" defTabSz="896938" eaLnBrk="0" hangingPunct="0">
              <a:defRPr>
                <a:solidFill>
                  <a:schemeClr val="tx1"/>
                </a:solidFill>
                <a:latin typeface="Arial" charset="0"/>
                <a:ea typeface="ＭＳ Ｐゴシック" pitchFamily="-65" charset="-128"/>
              </a:defRPr>
            </a:lvl5pPr>
            <a:lvl6pPr marL="2514600" indent="-228600" defTabSz="896938"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896938"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896938"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896938" eaLnBrk="0" fontAlgn="base" hangingPunct="0">
              <a:spcBef>
                <a:spcPct val="0"/>
              </a:spcBef>
              <a:spcAft>
                <a:spcPct val="0"/>
              </a:spcAft>
              <a:defRPr>
                <a:solidFill>
                  <a:schemeClr val="tx1"/>
                </a:solidFill>
                <a:latin typeface="Arial" charset="0"/>
                <a:ea typeface="ＭＳ Ｐゴシック" pitchFamily="-65" charset="-128"/>
              </a:defRPr>
            </a:lvl9pPr>
          </a:lstStyle>
          <a:p>
            <a:pPr marL="0" marR="0" lvl="0" indent="0" algn="r" defTabSz="896938" rtl="0" eaLnBrk="1" fontAlgn="auto" latinLnBrk="0" hangingPunct="1">
              <a:lnSpc>
                <a:spcPct val="100000"/>
              </a:lnSpc>
              <a:spcBef>
                <a:spcPts val="0"/>
              </a:spcBef>
              <a:spcAft>
                <a:spcPts val="0"/>
              </a:spcAft>
              <a:buClrTx/>
              <a:buSzTx/>
              <a:buFontTx/>
              <a:buNone/>
              <a:tabLst/>
              <a:defRPr/>
            </a:pPr>
            <a:fld id="{3CA9AEA3-7548-4D92-ADE5-55B52A693DA3}"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rPr>
              <a:pPr marL="0" marR="0" lvl="0" indent="0" algn="r" defTabSz="896938"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endParaRPr>
          </a:p>
        </p:txBody>
      </p:sp>
    </p:spTree>
    <p:extLst>
      <p:ext uri="{BB962C8B-B14F-4D97-AF65-F5344CB8AC3E}">
        <p14:creationId xmlns:p14="http://schemas.microsoft.com/office/powerpoint/2010/main" val="1730853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894E-A3F4-D2A7-C19A-FC98BDFDD665}"/>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DD5F19B-8C19-4094-B684-398617E01914}"/>
              </a:ext>
            </a:extLst>
          </p:cNvPr>
          <p:cNvSpPr>
            <a:spLocks noGrp="1" noRot="1" noChangeAspect="1" noTextEdit="1"/>
          </p:cNvSpPr>
          <p:nvPr>
            <p:ph type="sldImg"/>
          </p:nvPr>
        </p:nvSpPr>
        <p:spPr>
          <a:ln/>
        </p:spPr>
      </p:sp>
      <p:sp>
        <p:nvSpPr>
          <p:cNvPr id="6147" name="Notes Placeholder 2">
            <a:extLst>
              <a:ext uri="{FF2B5EF4-FFF2-40B4-BE49-F238E27FC236}">
                <a16:creationId xmlns:a16="http://schemas.microsoft.com/office/drawing/2014/main" id="{51B4D6E3-1820-16F7-0CB5-E3844B2D543E}"/>
              </a:ext>
            </a:extLst>
          </p:cNvPr>
          <p:cNvSpPr>
            <a:spLocks noGrp="1"/>
          </p:cNvSpPr>
          <p:nvPr>
            <p:ph type="body" idx="1"/>
          </p:nvPr>
        </p:nvSpPr>
        <p:spPr>
          <a:noFill/>
        </p:spPr>
        <p:txBody>
          <a:bodyPr lIns="91435" tIns="45717" rIns="91435" bIns="45717"/>
          <a:lstStyle/>
          <a:p>
            <a:pPr fontAlgn="t"/>
            <a:r>
              <a:rPr lang="en-US" sz="1200" b="0" i="0" kern="1200">
                <a:solidFill>
                  <a:schemeClr val="tx1"/>
                </a:solidFill>
                <a:effectLst/>
                <a:latin typeface="+mn-lt"/>
                <a:ea typeface="+mn-ea"/>
                <a:cs typeface="+mn-cs"/>
              </a:rPr>
              <a:t>This framework is intentionally simple: Clarify, Observe, Support, Celebrate.</a:t>
            </a:r>
          </a:p>
          <a:p>
            <a:pPr fontAlgn="t"/>
            <a:r>
              <a:rPr lang="en-US" sz="1200" b="0" i="0" kern="1200">
                <a:solidFill>
                  <a:schemeClr val="tx1"/>
                </a:solidFill>
                <a:effectLst/>
                <a:latin typeface="+mn-lt"/>
                <a:ea typeface="+mn-ea"/>
                <a:cs typeface="+mn-cs"/>
              </a:rPr>
              <a:t>Clarify sets the key and tempo. Observe listens for patterns—not just outcomes, but energy and engagement. Support removes barriers or redirects effort. Celebrate reinforces what’s working.</a:t>
            </a:r>
          </a:p>
          <a:p>
            <a:pPr fontAlgn="t"/>
            <a:r>
              <a:rPr lang="en-US" sz="1200" b="0" i="0" kern="1200">
                <a:solidFill>
                  <a:schemeClr val="tx1"/>
                </a:solidFill>
                <a:effectLst/>
                <a:latin typeface="+mn-lt"/>
                <a:ea typeface="+mn-ea"/>
                <a:cs typeface="+mn-cs"/>
              </a:rPr>
              <a:t>This loop runs best when you use your liaisons well; staff help hold continuity, board liaisons help ensure you’re still playing in the right key.</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loop is your rhythm section. If it’s steady, everything else holds.”</a:t>
            </a:r>
          </a:p>
          <a:p>
            <a:pPr fontAlgn="t"/>
            <a:endParaRPr lang="en-US" sz="1200" b="0" i="0" kern="1200">
              <a:solidFill>
                <a:schemeClr val="tx1"/>
              </a:solidFill>
              <a:effectLst/>
              <a:latin typeface="+mn-lt"/>
              <a:ea typeface="+mn-ea"/>
              <a:cs typeface="+mn-cs"/>
            </a:endParaRPr>
          </a:p>
          <a:p>
            <a:endParaRPr lang="en-US"/>
          </a:p>
        </p:txBody>
      </p:sp>
      <p:sp>
        <p:nvSpPr>
          <p:cNvPr id="6148" name="Slide Number Placeholder 3">
            <a:extLst>
              <a:ext uri="{FF2B5EF4-FFF2-40B4-BE49-F238E27FC236}">
                <a16:creationId xmlns:a16="http://schemas.microsoft.com/office/drawing/2014/main" id="{0C98A5B7-AFE0-B5F3-3D16-21D4E49C0157}"/>
              </a:ext>
            </a:extLst>
          </p:cNvPr>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896938" eaLnBrk="0" hangingPunct="0">
              <a:defRPr>
                <a:solidFill>
                  <a:schemeClr val="tx1"/>
                </a:solidFill>
                <a:latin typeface="Arial" charset="0"/>
                <a:ea typeface="ＭＳ Ｐゴシック" pitchFamily="-65" charset="-128"/>
              </a:defRPr>
            </a:lvl1pPr>
            <a:lvl2pPr marL="742950" indent="-285750" defTabSz="896938" eaLnBrk="0" hangingPunct="0">
              <a:defRPr>
                <a:solidFill>
                  <a:schemeClr val="tx1"/>
                </a:solidFill>
                <a:latin typeface="Arial" charset="0"/>
                <a:ea typeface="ＭＳ Ｐゴシック" pitchFamily="-65" charset="-128"/>
              </a:defRPr>
            </a:lvl2pPr>
            <a:lvl3pPr marL="1143000" indent="-228600" defTabSz="896938" eaLnBrk="0" hangingPunct="0">
              <a:defRPr>
                <a:solidFill>
                  <a:schemeClr val="tx1"/>
                </a:solidFill>
                <a:latin typeface="Arial" charset="0"/>
                <a:ea typeface="ＭＳ Ｐゴシック" pitchFamily="-65" charset="-128"/>
              </a:defRPr>
            </a:lvl3pPr>
            <a:lvl4pPr marL="1600200" indent="-228600" defTabSz="896938" eaLnBrk="0" hangingPunct="0">
              <a:defRPr>
                <a:solidFill>
                  <a:schemeClr val="tx1"/>
                </a:solidFill>
                <a:latin typeface="Arial" charset="0"/>
                <a:ea typeface="ＭＳ Ｐゴシック" pitchFamily="-65" charset="-128"/>
              </a:defRPr>
            </a:lvl4pPr>
            <a:lvl5pPr marL="2057400" indent="-228600" defTabSz="896938" eaLnBrk="0" hangingPunct="0">
              <a:defRPr>
                <a:solidFill>
                  <a:schemeClr val="tx1"/>
                </a:solidFill>
                <a:latin typeface="Arial" charset="0"/>
                <a:ea typeface="ＭＳ Ｐゴシック" pitchFamily="-65" charset="-128"/>
              </a:defRPr>
            </a:lvl5pPr>
            <a:lvl6pPr marL="2514600" indent="-228600" defTabSz="896938"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896938"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896938"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896938" eaLnBrk="0" fontAlgn="base" hangingPunct="0">
              <a:spcBef>
                <a:spcPct val="0"/>
              </a:spcBef>
              <a:spcAft>
                <a:spcPct val="0"/>
              </a:spcAft>
              <a:defRPr>
                <a:solidFill>
                  <a:schemeClr val="tx1"/>
                </a:solidFill>
                <a:latin typeface="Arial" charset="0"/>
                <a:ea typeface="ＭＳ Ｐゴシック" pitchFamily="-65" charset="-128"/>
              </a:defRPr>
            </a:lvl9pPr>
          </a:lstStyle>
          <a:p>
            <a:pPr marL="0" marR="0" lvl="0" indent="0" algn="r" defTabSz="896938" rtl="0" eaLnBrk="1" fontAlgn="auto" latinLnBrk="0" hangingPunct="1">
              <a:lnSpc>
                <a:spcPct val="100000"/>
              </a:lnSpc>
              <a:spcBef>
                <a:spcPts val="0"/>
              </a:spcBef>
              <a:spcAft>
                <a:spcPts val="0"/>
              </a:spcAft>
              <a:buClrTx/>
              <a:buSzTx/>
              <a:buFontTx/>
              <a:buNone/>
              <a:tabLst/>
              <a:defRPr/>
            </a:pPr>
            <a:fld id="{3CA9AEA3-7548-4D92-ADE5-55B52A693DA3}"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rPr>
              <a:pPr marL="0" marR="0" lvl="0" indent="0" algn="r" defTabSz="896938"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endParaRPr>
          </a:p>
        </p:txBody>
      </p:sp>
    </p:spTree>
    <p:extLst>
      <p:ext uri="{BB962C8B-B14F-4D97-AF65-F5344CB8AC3E}">
        <p14:creationId xmlns:p14="http://schemas.microsoft.com/office/powerpoint/2010/main" val="2814114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Volunteer feedback sounds different than employee feedback. You’re leading peers.</a:t>
            </a:r>
          </a:p>
          <a:p>
            <a:pPr fontAlgn="t"/>
            <a:r>
              <a:rPr lang="en-US" sz="1200" b="0" i="0" kern="1200">
                <a:solidFill>
                  <a:schemeClr val="tx1"/>
                </a:solidFill>
                <a:effectLst/>
                <a:latin typeface="+mn-lt"/>
                <a:ea typeface="+mn-ea"/>
                <a:cs typeface="+mn-cs"/>
              </a:rPr>
              <a:t>Being specific and timely helps people adjust without feeling corrected. Offering direction answers the question, </a:t>
            </a:r>
            <a:r>
              <a:rPr lang="en-US" sz="1200" b="0" i="1" kern="1200">
                <a:solidFill>
                  <a:schemeClr val="tx1"/>
                </a:solidFill>
                <a:effectLst/>
                <a:latin typeface="+mn-lt"/>
                <a:ea typeface="+mn-ea"/>
                <a:cs typeface="+mn-cs"/>
              </a:rPr>
              <a:t>what does success look like next time?</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When feedback is delivered with care, it builds confidence instead of defensiveness.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“You’re not changing the song—you’re helping someone stay in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32BE-5813-4025-B5F3-9B44C2BB52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51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77431-855A-4DEA-68A5-60492A8C6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29485C-B455-5157-B5E3-48714A870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8B330-2444-C0B4-F05B-7709FD299704}"/>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These phrases work because they lower defensiveness and raise openness.</a:t>
            </a:r>
          </a:p>
          <a:p>
            <a:pPr fontAlgn="t"/>
            <a:r>
              <a:rPr lang="en-US" sz="1200" b="0" i="0" kern="1200">
                <a:solidFill>
                  <a:schemeClr val="tx1"/>
                </a:solidFill>
                <a:effectLst/>
                <a:latin typeface="+mn-lt"/>
                <a:ea typeface="+mn-ea"/>
                <a:cs typeface="+mn-cs"/>
              </a:rPr>
              <a:t>Think of them as go‑to chords you can play under pressure-language you can rely on when feedback matters but time is tight.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422F848D-B9BE-C1D8-0D61-41D27D8AE8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32BE-5813-4025-B5F3-9B44C2BB52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94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Most leadership challenges don’t start with conflict—they start with assumptions.</a:t>
            </a:r>
          </a:p>
          <a:p>
            <a:pPr fontAlgn="t"/>
            <a:r>
              <a:rPr lang="en-US" sz="1200" b="0" i="0" kern="1200">
                <a:solidFill>
                  <a:schemeClr val="tx1"/>
                </a:solidFill>
                <a:effectLst/>
                <a:latin typeface="+mn-lt"/>
                <a:ea typeface="+mn-ea"/>
                <a:cs typeface="+mn-cs"/>
              </a:rPr>
              <a:t>Clear expectations around deliverables, timelines, tools, and communication rhythm prevent rework and frustration.</a:t>
            </a:r>
          </a:p>
          <a:p>
            <a:pPr fontAlgn="t"/>
            <a:r>
              <a:rPr lang="en-US" sz="1200" b="0" i="0" kern="1200">
                <a:solidFill>
                  <a:schemeClr val="tx1"/>
                </a:solidFill>
                <a:effectLst/>
                <a:latin typeface="+mn-lt"/>
                <a:ea typeface="+mn-ea"/>
                <a:cs typeface="+mn-cs"/>
              </a:rPr>
              <a:t>If participation is slipping, instead of guessing why, try offering options: </a:t>
            </a:r>
            <a:r>
              <a:rPr lang="en-US" sz="1200" b="0" i="1" kern="1200">
                <a:solidFill>
                  <a:schemeClr val="tx1"/>
                </a:solidFill>
                <a:effectLst/>
                <a:latin typeface="+mn-lt"/>
                <a:ea typeface="+mn-ea"/>
                <a:cs typeface="+mn-cs"/>
              </a:rPr>
              <a:t>Would meeting every other week help? Should we adjust the time?</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Clarity isn’t rigid—it’s what allows people to stay engaged.</a:t>
            </a:r>
          </a:p>
          <a:p>
            <a:pPr fontAlgn="t"/>
            <a:r>
              <a:rPr lang="en-US" sz="1200" b="0" i="0" kern="1200">
                <a:solidFill>
                  <a:schemeClr val="tx1"/>
                </a:solidFill>
                <a:effectLst/>
                <a:latin typeface="+mn-lt"/>
                <a:ea typeface="+mn-ea"/>
                <a:cs typeface="+mn-cs"/>
              </a:rPr>
              <a:t>“Signed is the count‑in. Everyone knows when to come in and how fast to play.”</a:t>
            </a: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32BE-5813-4025-B5F3-9B44C2BB52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72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294931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Staying connected doesn’t require more meetings. Structure creates freedom.</a:t>
            </a:r>
          </a:p>
          <a:p>
            <a:pPr fontAlgn="t"/>
            <a:r>
              <a:rPr lang="en-US" sz="1200" b="0" i="0" kern="1200">
                <a:solidFill>
                  <a:schemeClr val="tx1"/>
                </a:solidFill>
                <a:effectLst/>
                <a:latin typeface="+mn-lt"/>
                <a:ea typeface="+mn-ea"/>
                <a:cs typeface="+mn-cs"/>
              </a:rPr>
              <a:t>When schedules don’t align, seal the work by using the online community—post recaps, confirm action items, invite async input.</a:t>
            </a:r>
          </a:p>
          <a:p>
            <a:pPr fontAlgn="t"/>
            <a:r>
              <a:rPr lang="en-US" sz="1200" b="0" i="0" kern="1200">
                <a:solidFill>
                  <a:schemeClr val="tx1"/>
                </a:solidFill>
                <a:effectLst/>
                <a:latin typeface="+mn-lt"/>
                <a:ea typeface="+mn-ea"/>
                <a:cs typeface="+mn-cs"/>
              </a:rPr>
              <a:t>If energy drifts mid‑meeting, it’s okay to say: </a:t>
            </a:r>
            <a:r>
              <a:rPr lang="en-US" sz="1200" b="0" i="1" kern="1200">
                <a:solidFill>
                  <a:schemeClr val="tx1"/>
                </a:solidFill>
                <a:effectLst/>
                <a:latin typeface="+mn-lt"/>
                <a:ea typeface="+mn-ea"/>
                <a:cs typeface="+mn-cs"/>
              </a:rPr>
              <a:t>I’m hearing great ideas—let’s capture a few and come back to the agenda so we finish strong.</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is how you keep the groove going between rehearsals.”</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32BE-5813-4025-B5F3-9B44C2BB52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7646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Recognition is how the work lands. It’s not fluff—it’s fuel.</a:t>
            </a:r>
          </a:p>
          <a:p>
            <a:pPr fontAlgn="t"/>
            <a:r>
              <a:rPr lang="en-US" sz="1200" b="0" i="0" kern="1200">
                <a:solidFill>
                  <a:schemeClr val="tx1"/>
                </a:solidFill>
                <a:effectLst/>
                <a:latin typeface="+mn-lt"/>
                <a:ea typeface="+mn-ea"/>
                <a:cs typeface="+mn-cs"/>
              </a:rPr>
              <a:t>Short, sincere recognition reinforces what matters and connects effort back to purpose.</a:t>
            </a:r>
          </a:p>
          <a:p>
            <a:pPr fontAlgn="t"/>
            <a:r>
              <a:rPr lang="en-US" sz="1200" b="0" i="0" kern="1200">
                <a:solidFill>
                  <a:schemeClr val="tx1"/>
                </a:solidFill>
                <a:effectLst/>
                <a:latin typeface="+mn-lt"/>
                <a:ea typeface="+mn-ea"/>
                <a:cs typeface="+mn-cs"/>
              </a:rPr>
              <a:t>People stay engaged when they feel seen—even briefly.</a:t>
            </a:r>
          </a:p>
          <a:p>
            <a:pPr fontAlgn="t"/>
            <a:r>
              <a:rPr lang="en-US" sz="1200" b="0" i="0" kern="1200">
                <a:solidFill>
                  <a:schemeClr val="tx1"/>
                </a:solidFill>
                <a:effectLst/>
                <a:latin typeface="+mn-lt"/>
                <a:ea typeface="+mn-ea"/>
                <a:cs typeface="+mn-cs"/>
              </a:rPr>
              <a:t>“Recognition is the applause. It tells people the performance mattered.”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32BE-5813-4025-B5F3-9B44C2BB52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5001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These situations are normal rhythm disruptions.</a:t>
            </a:r>
          </a:p>
          <a:p>
            <a:pPr fontAlgn="t"/>
            <a:r>
              <a:rPr lang="en-US" sz="1200" b="0" i="0" kern="1200">
                <a:solidFill>
                  <a:schemeClr val="tx1"/>
                </a:solidFill>
                <a:effectLst/>
                <a:latin typeface="+mn-lt"/>
                <a:ea typeface="+mn-ea"/>
                <a:cs typeface="+mn-cs"/>
              </a:rPr>
              <a:t>If one voice dominates: </a:t>
            </a:r>
            <a:r>
              <a:rPr lang="en-US" sz="1200" b="0" i="1" kern="1200">
                <a:solidFill>
                  <a:schemeClr val="tx1"/>
                </a:solidFill>
                <a:effectLst/>
                <a:latin typeface="+mn-lt"/>
                <a:ea typeface="+mn-ea"/>
                <a:cs typeface="+mn-cs"/>
              </a:rPr>
              <a:t>Let’s pause and hear from someone we haven’t heard from yet.</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If enthusiasm goes off‑track: </a:t>
            </a:r>
            <a:r>
              <a:rPr lang="en-US" sz="1200" b="0" i="1" kern="1200">
                <a:solidFill>
                  <a:schemeClr val="tx1"/>
                </a:solidFill>
                <a:effectLst/>
                <a:latin typeface="+mn-lt"/>
                <a:ea typeface="+mn-ea"/>
                <a:cs typeface="+mn-cs"/>
              </a:rPr>
              <a:t>This is great energy—let’s capture it and return to today’s goal.</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If someone is quiet but reliable: </a:t>
            </a:r>
            <a:r>
              <a:rPr lang="en-US" sz="1200" b="0" i="1" kern="1200">
                <a:solidFill>
                  <a:schemeClr val="tx1"/>
                </a:solidFill>
                <a:effectLst/>
                <a:latin typeface="+mn-lt"/>
                <a:ea typeface="+mn-ea"/>
                <a:cs typeface="+mn-cs"/>
              </a:rPr>
              <a:t>I’d really value your perspective here.</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is bringing the group back in time when someone rushes the tempo.”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32BE-5813-4025-B5F3-9B44C2BB52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626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Feedback isn’t just about today—it’s how we develop future leaders.</a:t>
            </a:r>
          </a:p>
          <a:p>
            <a:pPr fontAlgn="t"/>
            <a:r>
              <a:rPr lang="en-US" sz="1200" b="0" i="0" kern="1200">
                <a:solidFill>
                  <a:schemeClr val="tx1"/>
                </a:solidFill>
                <a:effectLst/>
                <a:latin typeface="+mn-lt"/>
                <a:ea typeface="+mn-ea"/>
                <a:cs typeface="+mn-cs"/>
              </a:rPr>
              <a:t>Naming strengths out loud and offering stretch opportunities helps people see themselves as leaders before they’re asked to step up.</a:t>
            </a:r>
          </a:p>
          <a:p>
            <a:pPr fontAlgn="t"/>
            <a:r>
              <a:rPr lang="en-US" i="1"/>
              <a:t>Would you be willing to introduce the speaker for this session? Would you be willing to take the lead on this next agenda topic? </a:t>
            </a:r>
            <a:endParaRPr lang="en-US" sz="1200" b="0" i="1"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Most leaders don’t self‑nominate—they’re invited.</a:t>
            </a:r>
          </a:p>
          <a:p>
            <a:pPr fontAlgn="t"/>
            <a:r>
              <a:rPr lang="en-US"/>
              <a:t>One additional resource I want to name—new this year—is ALA’s </a:t>
            </a:r>
            <a:r>
              <a:rPr lang="en-US" b="1"/>
              <a:t>Volunteer Development and Experience Advisory Council</a:t>
            </a:r>
            <a:r>
              <a:rPr lang="en-US"/>
              <a:t>.</a:t>
            </a:r>
          </a:p>
          <a:p>
            <a:pPr fontAlgn="t"/>
            <a:r>
              <a:rPr lang="en-US"/>
              <a:t>This group is focused specifically on the volunteer journey: how we train, support, and sustain leaders over time. They work with staff to assess what’s working, identify gaps, and recommend scalable training and tools that complement what you’re doing day‑to‑day.</a:t>
            </a:r>
          </a:p>
          <a:p>
            <a:pPr fontAlgn="t"/>
            <a:r>
              <a:rPr lang="en-US"/>
              <a:t>Think of them as helping design the long‑term leadership score—so Chairs and Vice Chairs aren’t reinventing the music every year.</a:t>
            </a:r>
          </a:p>
          <a:p>
            <a:pPr fontAlgn="t"/>
            <a:r>
              <a:rPr lang="en-US"/>
              <a:t>Then land it musically:</a:t>
            </a:r>
          </a:p>
          <a:p>
            <a:pPr fontAlgn="t"/>
            <a:r>
              <a:rPr lang="en-US"/>
              <a:t>“They help make sure we’re not just filling roles, but developing leaders who want to stay engaged.”</a:t>
            </a:r>
          </a:p>
          <a:p>
            <a:pPr fontAlgn="t"/>
            <a:r>
              <a:rPr lang="en-US"/>
              <a:t>“They’re helping write the score, not conduct the meeting.”</a:t>
            </a:r>
          </a:p>
          <a:p>
            <a:pPr fontAlgn="t"/>
            <a:endParaRPr lang="en-US"/>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632BE-5813-4025-B5F3-9B44C2BB52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164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532F-F5CB-2F0D-8C4E-18449E1DBA11}"/>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63DB42A-F719-FB09-D9FC-B3659DFD208C}"/>
              </a:ext>
            </a:extLst>
          </p:cNvPr>
          <p:cNvSpPr>
            <a:spLocks noGrp="1" noRot="1" noChangeAspect="1" noTextEdit="1"/>
          </p:cNvSpPr>
          <p:nvPr>
            <p:ph type="sldImg"/>
          </p:nvPr>
        </p:nvSpPr>
        <p:spPr>
          <a:ln/>
        </p:spPr>
      </p:sp>
      <p:sp>
        <p:nvSpPr>
          <p:cNvPr id="6147" name="Notes Placeholder 2">
            <a:extLst>
              <a:ext uri="{FF2B5EF4-FFF2-40B4-BE49-F238E27FC236}">
                <a16:creationId xmlns:a16="http://schemas.microsoft.com/office/drawing/2014/main" id="{00FB95C6-2686-66E0-52D6-14D493CC92AD}"/>
              </a:ext>
            </a:extLst>
          </p:cNvPr>
          <p:cNvSpPr>
            <a:spLocks noGrp="1"/>
          </p:cNvSpPr>
          <p:nvPr>
            <p:ph type="body" idx="1"/>
          </p:nvPr>
        </p:nvSpPr>
        <p:spPr>
          <a:noFill/>
        </p:spPr>
        <p:txBody>
          <a:bodyPr lIns="91435" tIns="45717" rIns="91435" bIns="45717"/>
          <a:lstStyle/>
          <a:p>
            <a:pPr fontAlgn="t"/>
            <a:r>
              <a:rPr lang="en-US" sz="1200" b="0" i="0" kern="1200">
                <a:solidFill>
                  <a:schemeClr val="tx1"/>
                </a:solidFill>
                <a:effectLst/>
                <a:latin typeface="+mn-lt"/>
                <a:ea typeface="+mn-ea"/>
                <a:cs typeface="+mn-cs"/>
              </a:rPr>
              <a:t>Clear expectations. Caring feedback. Meaningful recognition.</a:t>
            </a:r>
          </a:p>
          <a:p>
            <a:pPr fontAlgn="t"/>
            <a:r>
              <a:rPr lang="en-US" sz="1200" b="0" i="0" kern="1200">
                <a:solidFill>
                  <a:schemeClr val="tx1"/>
                </a:solidFill>
                <a:effectLst/>
                <a:latin typeface="+mn-lt"/>
                <a:ea typeface="+mn-ea"/>
                <a:cs typeface="+mn-cs"/>
              </a:rPr>
              <a:t>When those are delivered consistently, leadership feels purposeful rather than draining.</a:t>
            </a:r>
          </a:p>
          <a:p>
            <a:pPr fontAlgn="t"/>
            <a:r>
              <a:rPr lang="en-US" sz="1200" b="0" i="0" kern="1200">
                <a:solidFill>
                  <a:schemeClr val="tx1"/>
                </a:solidFill>
                <a:effectLst/>
                <a:latin typeface="+mn-lt"/>
                <a:ea typeface="+mn-ea"/>
                <a:cs typeface="+mn-cs"/>
              </a:rPr>
              <a:t>A good encore doesn’t need volume; just intention.</a:t>
            </a:r>
          </a:p>
          <a:p>
            <a:pPr fontAlgn="t"/>
            <a:r>
              <a:rPr lang="en-US" sz="1200" b="0" i="0" kern="1200">
                <a:solidFill>
                  <a:schemeClr val="tx1"/>
                </a:solidFill>
                <a:effectLst/>
                <a:latin typeface="+mn-lt"/>
                <a:ea typeface="+mn-ea"/>
                <a:cs typeface="+mn-cs"/>
              </a:rPr>
              <a:t>That’s how volunteer leaders feel truly signed, sealed, and delivered.</a:t>
            </a:r>
          </a:p>
          <a:p>
            <a:pPr defTabSz="931774"/>
            <a:endParaRPr lang="en-US"/>
          </a:p>
        </p:txBody>
      </p:sp>
      <p:sp>
        <p:nvSpPr>
          <p:cNvPr id="6148" name="Slide Number Placeholder 3">
            <a:extLst>
              <a:ext uri="{FF2B5EF4-FFF2-40B4-BE49-F238E27FC236}">
                <a16:creationId xmlns:a16="http://schemas.microsoft.com/office/drawing/2014/main" id="{164718A3-1BC9-C003-3A38-B659C8309314}"/>
              </a:ext>
            </a:extLst>
          </p:cNvPr>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b"/>
          <a:lstStyle>
            <a:lvl1pPr defTabSz="896938" eaLnBrk="0" hangingPunct="0">
              <a:defRPr>
                <a:solidFill>
                  <a:schemeClr val="tx1"/>
                </a:solidFill>
                <a:latin typeface="Arial" charset="0"/>
                <a:ea typeface="ＭＳ Ｐゴシック" pitchFamily="-65" charset="-128"/>
              </a:defRPr>
            </a:lvl1pPr>
            <a:lvl2pPr marL="742950" indent="-285750" defTabSz="896938" eaLnBrk="0" hangingPunct="0">
              <a:defRPr>
                <a:solidFill>
                  <a:schemeClr val="tx1"/>
                </a:solidFill>
                <a:latin typeface="Arial" charset="0"/>
                <a:ea typeface="ＭＳ Ｐゴシック" pitchFamily="-65" charset="-128"/>
              </a:defRPr>
            </a:lvl2pPr>
            <a:lvl3pPr marL="1143000" indent="-228600" defTabSz="896938" eaLnBrk="0" hangingPunct="0">
              <a:defRPr>
                <a:solidFill>
                  <a:schemeClr val="tx1"/>
                </a:solidFill>
                <a:latin typeface="Arial" charset="0"/>
                <a:ea typeface="ＭＳ Ｐゴシック" pitchFamily="-65" charset="-128"/>
              </a:defRPr>
            </a:lvl3pPr>
            <a:lvl4pPr marL="1600200" indent="-228600" defTabSz="896938" eaLnBrk="0" hangingPunct="0">
              <a:defRPr>
                <a:solidFill>
                  <a:schemeClr val="tx1"/>
                </a:solidFill>
                <a:latin typeface="Arial" charset="0"/>
                <a:ea typeface="ＭＳ Ｐゴシック" pitchFamily="-65" charset="-128"/>
              </a:defRPr>
            </a:lvl4pPr>
            <a:lvl5pPr marL="2057400" indent="-228600" defTabSz="896938" eaLnBrk="0" hangingPunct="0">
              <a:defRPr>
                <a:solidFill>
                  <a:schemeClr val="tx1"/>
                </a:solidFill>
                <a:latin typeface="Arial" charset="0"/>
                <a:ea typeface="ＭＳ Ｐゴシック" pitchFamily="-65" charset="-128"/>
              </a:defRPr>
            </a:lvl5pPr>
            <a:lvl6pPr marL="2514600" indent="-228600" defTabSz="896938"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defTabSz="896938"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defTabSz="896938"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defTabSz="896938" eaLnBrk="0" fontAlgn="base" hangingPunct="0">
              <a:spcBef>
                <a:spcPct val="0"/>
              </a:spcBef>
              <a:spcAft>
                <a:spcPct val="0"/>
              </a:spcAft>
              <a:defRPr>
                <a:solidFill>
                  <a:schemeClr val="tx1"/>
                </a:solidFill>
                <a:latin typeface="Arial" charset="0"/>
                <a:ea typeface="ＭＳ Ｐゴシック" pitchFamily="-65" charset="-128"/>
              </a:defRPr>
            </a:lvl9pPr>
          </a:lstStyle>
          <a:p>
            <a:pPr marL="0" marR="0" lvl="0" indent="0" algn="r" defTabSz="896938" rtl="0" eaLnBrk="1" fontAlgn="auto" latinLnBrk="0" hangingPunct="1">
              <a:lnSpc>
                <a:spcPct val="100000"/>
              </a:lnSpc>
              <a:spcBef>
                <a:spcPts val="0"/>
              </a:spcBef>
              <a:spcAft>
                <a:spcPts val="0"/>
              </a:spcAft>
              <a:buClrTx/>
              <a:buSzTx/>
              <a:buFontTx/>
              <a:buNone/>
              <a:tabLst/>
              <a:defRPr/>
            </a:pPr>
            <a:fld id="{3CA9AEA3-7548-4D92-ADE5-55B52A693DA3}"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rPr>
              <a:pPr marL="0" marR="0" lvl="0" indent="0" algn="r" defTabSz="896938"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65" charset="-128"/>
              <a:cs typeface="+mn-cs"/>
            </a:endParaRPr>
          </a:p>
        </p:txBody>
      </p:sp>
    </p:spTree>
    <p:extLst>
      <p:ext uri="{BB962C8B-B14F-4D97-AF65-F5344CB8AC3E}">
        <p14:creationId xmlns:p14="http://schemas.microsoft.com/office/powerpoint/2010/main" val="4247248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01939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86520-287B-8727-11FA-2BBE0EBF0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EFFC4-1E3A-4F1F-B700-8459D472E1BF}"/>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3FC86E53-89B1-47C4-E0E6-929A2DB9DDD7}"/>
              </a:ext>
            </a:extLst>
          </p:cNvPr>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224193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8766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64974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411013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047668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4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4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4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4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p:txBody>
          <a:bodyPr anchor="ctr" anchorCtr="0"/>
          <a:lstStyle>
            <a:lvl1pPr>
              <a:defRPr sz="3400"/>
            </a:lvl1pPr>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391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61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40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842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285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1318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988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8710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642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916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273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608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0562-832C-4F3C-187C-BECB5385CF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5437FA-81B9-52B7-8FB9-ECD905BCE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D9B46D-E370-0281-E841-B98792FC4E9B}"/>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5" name="Footer Placeholder 4">
            <a:extLst>
              <a:ext uri="{FF2B5EF4-FFF2-40B4-BE49-F238E27FC236}">
                <a16:creationId xmlns:a16="http://schemas.microsoft.com/office/drawing/2014/main" id="{47F478D8-B302-B9E2-40B1-F1C5173A6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265DF-8797-0A4A-0EDC-F75638EC888D}"/>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265700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0BD0-7F0F-66AA-022D-3D899D2A9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A8155-1983-C0F5-D356-F771B1DD44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EDFE5-0DB6-F80B-A8A0-C1E66EDE21C4}"/>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5" name="Footer Placeholder 4">
            <a:extLst>
              <a:ext uri="{FF2B5EF4-FFF2-40B4-BE49-F238E27FC236}">
                <a16:creationId xmlns:a16="http://schemas.microsoft.com/office/drawing/2014/main" id="{12979E7E-780D-34D6-FC69-FAB19A704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39686C-FD8B-B10B-892F-877928FA977B}"/>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2587143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9424-CD7B-A58D-1A40-BCDD0A8597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0A4FFB-2BD1-9A0F-9E1D-72812CEEFE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B89C92-3EC3-F7EA-9EF2-12A854D4E4BF}"/>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5" name="Footer Placeholder 4">
            <a:extLst>
              <a:ext uri="{FF2B5EF4-FFF2-40B4-BE49-F238E27FC236}">
                <a16:creationId xmlns:a16="http://schemas.microsoft.com/office/drawing/2014/main" id="{F38E5DF7-A9AF-F241-12B2-A70490E8F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35B9F-4D11-B81E-C13B-B9D7BF918B19}"/>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2367979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4948-2B8B-FDB6-4E83-516CDF1EB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87A84-B5D5-04B6-AE0E-8165F26E8D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41FEA0-0665-5C13-CD91-A0F12911A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AD088-6536-B433-DC4F-E564FAE83463}"/>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6" name="Footer Placeholder 5">
            <a:extLst>
              <a:ext uri="{FF2B5EF4-FFF2-40B4-BE49-F238E27FC236}">
                <a16:creationId xmlns:a16="http://schemas.microsoft.com/office/drawing/2014/main" id="{36D2BA97-65C0-A1E9-0BE6-D254CAD98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5A1184-107F-8A25-A7B5-6E8312892F21}"/>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252117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F5AC-8CFB-C76D-B27D-B8419B4C7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F2470F-55DD-C70A-163D-65916B890C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47AE1-C35C-6A22-C5E8-F7D23FE9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D1D630-E74C-821F-795A-652AD3B4A0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7DF977-C85D-D753-B53C-C438D1F9A7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5B2FEA-8ACA-C87A-02C5-A6291B2DD710}"/>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8" name="Footer Placeholder 7">
            <a:extLst>
              <a:ext uri="{FF2B5EF4-FFF2-40B4-BE49-F238E27FC236}">
                <a16:creationId xmlns:a16="http://schemas.microsoft.com/office/drawing/2014/main" id="{BC4B258A-0903-9FDC-3CAD-C729AEA457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B8811-E116-23AB-6D4B-3D3923C812B3}"/>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3936473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B056-448F-A2D4-750A-A634DA4D01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95DDD-B0CB-B2B3-1C4C-8BBBE29080CB}"/>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4" name="Footer Placeholder 3">
            <a:extLst>
              <a:ext uri="{FF2B5EF4-FFF2-40B4-BE49-F238E27FC236}">
                <a16:creationId xmlns:a16="http://schemas.microsoft.com/office/drawing/2014/main" id="{0273248F-C44B-D87E-EF75-88B3F5C03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C3833-B7E1-3F8C-3401-B6AF7A8F06EA}"/>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3614446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1B241-2444-CCF8-6C93-348E9A3C0136}"/>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3" name="Footer Placeholder 2">
            <a:extLst>
              <a:ext uri="{FF2B5EF4-FFF2-40B4-BE49-F238E27FC236}">
                <a16:creationId xmlns:a16="http://schemas.microsoft.com/office/drawing/2014/main" id="{D2EB6394-1A70-8F93-D72C-1DA7E54D5E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5BF44B-20E3-5451-9974-B18219F90D21}"/>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418456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C325-8648-4B6B-8C62-2698A6DE84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92C7F4-1F6D-ABF1-11F4-FEDDE93A5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182ADC-E9BA-E12D-E904-08C13A0EC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F1E16-8E23-9E7F-6739-96E48D0EE81B}"/>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6" name="Footer Placeholder 5">
            <a:extLst>
              <a:ext uri="{FF2B5EF4-FFF2-40B4-BE49-F238E27FC236}">
                <a16:creationId xmlns:a16="http://schemas.microsoft.com/office/drawing/2014/main" id="{23274882-3BCE-7B45-02D1-C60F235FB9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5E8B6-8056-EB8D-59A4-D2461ABAB1C9}"/>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3144585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022A-80E6-4376-505C-0998CFABA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0E9CDA-61B6-40AF-5A3C-C3C1CD2CD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FA5E0D-2BAB-E5E7-262F-3357A20DE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566D4-78D5-ECC2-B00F-42DB9160047F}"/>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6" name="Footer Placeholder 5">
            <a:extLst>
              <a:ext uri="{FF2B5EF4-FFF2-40B4-BE49-F238E27FC236}">
                <a16:creationId xmlns:a16="http://schemas.microsoft.com/office/drawing/2014/main" id="{3E264F83-E7FA-68E8-00D3-EA228E0AA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14F27-C417-B1AC-E2A6-349CEBC24E08}"/>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3046379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74EFD-533D-875D-F1EA-72989B6557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D2B054-9CCC-6901-605C-FC09C0F9C0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E6D49-5BE2-E8AD-7B2B-427BCAFC41E9}"/>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5" name="Footer Placeholder 4">
            <a:extLst>
              <a:ext uri="{FF2B5EF4-FFF2-40B4-BE49-F238E27FC236}">
                <a16:creationId xmlns:a16="http://schemas.microsoft.com/office/drawing/2014/main" id="{380C818B-0FEC-4D5B-2302-0E7B7ACDF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53548-67D1-D7A3-DDC7-E5408F19AB1E}"/>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891538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C424A-3B3D-69D4-119C-5D4B475CE0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2D5815-7455-3D5D-5851-8DCA78B77D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C8BE-1E88-8DFB-B5B3-E8A530547F3B}"/>
              </a:ext>
            </a:extLst>
          </p:cNvPr>
          <p:cNvSpPr>
            <a:spLocks noGrp="1"/>
          </p:cNvSpPr>
          <p:nvPr>
            <p:ph type="dt" sz="half" idx="10"/>
          </p:nvPr>
        </p:nvSpPr>
        <p:spPr/>
        <p:txBody>
          <a:bodyPr/>
          <a:lstStyle/>
          <a:p>
            <a:fld id="{7180DD9E-F0F8-4DB6-9FD2-6ED57832130D}" type="datetimeFigureOut">
              <a:rPr lang="en-US" smtClean="0"/>
              <a:t>2/28/2026</a:t>
            </a:fld>
            <a:endParaRPr lang="en-US"/>
          </a:p>
        </p:txBody>
      </p:sp>
      <p:sp>
        <p:nvSpPr>
          <p:cNvPr id="5" name="Footer Placeholder 4">
            <a:extLst>
              <a:ext uri="{FF2B5EF4-FFF2-40B4-BE49-F238E27FC236}">
                <a16:creationId xmlns:a16="http://schemas.microsoft.com/office/drawing/2014/main" id="{20D91B26-A2F0-C9B6-884B-AC2958C7C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63864-1EC8-9105-0729-DB2B49C7632E}"/>
              </a:ext>
            </a:extLst>
          </p:cNvPr>
          <p:cNvSpPr>
            <a:spLocks noGrp="1"/>
          </p:cNvSpPr>
          <p:nvPr>
            <p:ph type="sldNum" sz="quarter" idx="12"/>
          </p:nvPr>
        </p:nvSpPr>
        <p:spPr/>
        <p:txBody>
          <a:bodyPr/>
          <a:lstStyle/>
          <a:p>
            <a:fld id="{5823F2DF-532C-4894-B939-401E35CB78B6}" type="slidenum">
              <a:rPr lang="en-US" smtClean="0"/>
              <a:t>‹#›</a:t>
            </a:fld>
            <a:endParaRPr lang="en-US"/>
          </a:p>
        </p:txBody>
      </p:sp>
    </p:spTree>
    <p:extLst>
      <p:ext uri="{BB962C8B-B14F-4D97-AF65-F5344CB8AC3E}">
        <p14:creationId xmlns:p14="http://schemas.microsoft.com/office/powerpoint/2010/main" val="306569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a:prstGeom prst="rect">
            <a:avLst/>
          </a:prstGeom>
        </p:spPr>
        <p:txBody>
          <a:bodyPr anchor="b">
            <a:normAutofit/>
          </a:bodyPr>
          <a:lstStyle>
            <a:lvl1pPr algn="l">
              <a:defRPr sz="10666"/>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3733"/>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2"/>
            <a:ext cx="2743200" cy="365125"/>
          </a:xfrm>
        </p:spPr>
        <p:txBody>
          <a:bodyPr/>
          <a:lstStyle/>
          <a:p>
            <a:fld id="{965A7A7B-B71A-428D-833F-0F3507A6DB13}" type="datetimeFigureOut">
              <a:rPr lang="en-US" dirty="0"/>
              <a:t>2/28/2026</a:t>
            </a:fld>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2"/>
            <a:ext cx="2743200" cy="365125"/>
          </a:xfrm>
        </p:spPr>
        <p:txBody>
          <a:bodyPr/>
          <a:lstStyle/>
          <a:p>
            <a:fld id="{A65A5C87-DF58-40C8-B092-1DE63DB4547E}" type="slidenum">
              <a:rPr lang="en-US" dirty="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73870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9A6DB05-9FB5-4B07-8675-74C23D4FD89D}"/>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a:prstGeom prst="rect">
            <a:avLst/>
          </a:prstGeom>
        </p:spPr>
        <p:txBody>
          <a:bodyPr>
            <a:normAutofit/>
          </a:bodyPr>
          <a:lstStyle>
            <a:lvl1pPr>
              <a:defRPr sz="5333"/>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2"/>
            <a:ext cx="2743200" cy="365125"/>
          </a:xfrm>
        </p:spPr>
        <p:txBody>
          <a:bodyPr/>
          <a:lstStyle/>
          <a:p>
            <a:fld id="{5CF65307-640F-4AE7-B0BE-50C709AD86C5}" type="datetimeFigureOut">
              <a:rPr lang="en-US" dirty="0"/>
              <a:t>2/28/2026</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2"/>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788719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1"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498835"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a:prstGeom prst="rect">
            <a:avLst/>
          </a:prstGeom>
        </p:spPr>
        <p:txBody>
          <a:bodyPr anchor="b">
            <a:normAutofit/>
          </a:bodyPr>
          <a:lstStyle>
            <a:lvl1pPr>
              <a:defRPr sz="88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667">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2/28/2026</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218944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a:prstGeom prst="rect">
            <a:avLst/>
          </a:prstGeom>
        </p:spPr>
        <p:txBody>
          <a:bodyPr>
            <a:normAutofit/>
          </a:bodyPr>
          <a:lstStyle>
            <a:lvl1pPr>
              <a:defRPr sz="5333"/>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2"/>
            <a:ext cx="2743200" cy="365125"/>
          </a:xfrm>
        </p:spPr>
        <p:txBody>
          <a:bodyPr/>
          <a:lstStyle/>
          <a:p>
            <a:fld id="{202278E8-5F4B-47D5-A617-8CCDF75D6A33}" type="datetimeFigureOut">
              <a:rPr lang="en-US" dirty="0"/>
              <a:t>2/28/2026</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2"/>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772428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10"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498835"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a:prstGeom prst="rect">
            <a:avLst/>
          </a:prstGeom>
        </p:spPr>
        <p:txBody>
          <a:bodyPr>
            <a:normAutofit/>
          </a:bodyPr>
          <a:lstStyle>
            <a:lvl1pPr>
              <a:defRPr sz="5333"/>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3200" b="1" cap="none"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3200"/>
            </a:lvl1pPr>
            <a:lvl2pPr>
              <a:defRPr sz="2667"/>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3200" b="1" cap="none"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9"/>
            <a:ext cx="4937760" cy="2968511"/>
          </a:xfrm>
        </p:spPr>
        <p:txBody>
          <a:bodyPr/>
          <a:lstStyle>
            <a:lvl1pPr>
              <a:defRPr sz="3200"/>
            </a:lvl1pPr>
            <a:lvl2pPr>
              <a:defRPr sz="2667"/>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2"/>
            <a:ext cx="2743200" cy="365125"/>
          </a:xfrm>
        </p:spPr>
        <p:txBody>
          <a:bodyPr/>
          <a:lstStyle/>
          <a:p>
            <a:fld id="{16AAFA52-7A21-407F-8339-40DF182D7460}" type="datetimeFigureOut">
              <a:rPr lang="en-US" dirty="0"/>
              <a:t>2/28/2026</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2"/>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752662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4"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a:prstGeom prst="rect">
            <a:avLst/>
          </a:prstGeom>
        </p:spPr>
        <p:txBody>
          <a:bodyPr>
            <a:normAutofit/>
          </a:bodyPr>
          <a:lstStyle>
            <a:lvl1pPr>
              <a:defRPr sz="72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2/28/2026</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905093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37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1"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498835"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a:prstGeom prst="rect">
            <a:avLst/>
          </a:prstGeom>
        </p:spPr>
        <p:txBody>
          <a:bodyPr tIns="45720" anchor="t">
            <a:normAutofit/>
          </a:bodyPr>
          <a:lstStyle>
            <a:lvl1pPr>
              <a:lnSpc>
                <a:spcPct val="100000"/>
              </a:lnSpc>
              <a:defRPr sz="4533"/>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3733"/>
            </a:lvl1pPr>
            <a:lvl2pPr>
              <a:defRPr sz="3200"/>
            </a:lvl2pPr>
            <a:lvl3pPr>
              <a:defRPr sz="2667"/>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2400"/>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2"/>
            <a:ext cx="2743200" cy="365125"/>
          </a:xfrm>
        </p:spPr>
        <p:txBody>
          <a:bodyPr/>
          <a:lstStyle/>
          <a:p>
            <a:fld id="{6E6483A1-31A8-47A2-AB0A-53A7803D5EBF}" type="datetimeFigureOut">
              <a:rPr lang="en-US" dirty="0"/>
              <a:t>2/28/2026</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855032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1"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498835"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a:prstGeom prst="rect">
            <a:avLst/>
          </a:prstGeom>
        </p:spPr>
        <p:txBody>
          <a:bodyPr tIns="45720" anchor="t">
            <a:normAutofit/>
          </a:bodyPr>
          <a:lstStyle>
            <a:lvl1pPr>
              <a:lnSpc>
                <a:spcPct val="100000"/>
              </a:lnSpc>
              <a:defRPr sz="4533"/>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4965192" y="1161288"/>
            <a:ext cx="6729984" cy="4645152"/>
          </a:xfrm>
        </p:spPr>
        <p:txBody>
          <a:bodyPr anchor="t">
            <a:normAutofit/>
          </a:bodyPr>
          <a:lstStyle>
            <a:lvl1pPr marL="0" indent="0">
              <a:buNone/>
              <a:defRPr sz="3733"/>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2400"/>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2"/>
            <a:ext cx="2743200" cy="365125"/>
          </a:xfrm>
        </p:spPr>
        <p:txBody>
          <a:bodyPr/>
          <a:lstStyle/>
          <a:p>
            <a:fld id="{6D8810B9-2C7C-4CAF-99E2-617AE20BA331}" type="datetimeFigureOut">
              <a:rPr lang="en-US" dirty="0"/>
              <a:t>2/28/2026</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932092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2/28/2026</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33724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52850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2/28/2026</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09734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4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400" b="1"/>
            </a:lvl1pPr>
          </a:lstStyle>
          <a:p>
            <a:r>
              <a:rPr lang="en-US"/>
              <a:t>Click to edit Master title style</a:t>
            </a:r>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579178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333DC8-9396-88A6-EB61-167C78375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B00334-644D-4716-AA68-650A38AB59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D49F7-0C72-ECDC-E211-42AEEE76E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80DD9E-F0F8-4DB6-9FD2-6ED57832130D}" type="datetimeFigureOut">
              <a:rPr lang="en-US" smtClean="0"/>
              <a:t>2/28/2026</a:t>
            </a:fld>
            <a:endParaRPr lang="en-US"/>
          </a:p>
        </p:txBody>
      </p:sp>
      <p:sp>
        <p:nvSpPr>
          <p:cNvPr id="5" name="Footer Placeholder 4">
            <a:extLst>
              <a:ext uri="{FF2B5EF4-FFF2-40B4-BE49-F238E27FC236}">
                <a16:creationId xmlns:a16="http://schemas.microsoft.com/office/drawing/2014/main" id="{341F1A16-187D-4702-B707-C63D0424D8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2214E8-6275-EB40-5FB3-AC9F718CA4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23F2DF-532C-4894-B939-401E35CB78B6}" type="slidenum">
              <a:rPr lang="en-US" smtClean="0"/>
              <a:t>‹#›</a:t>
            </a:fld>
            <a:endParaRPr lang="en-US"/>
          </a:p>
        </p:txBody>
      </p:sp>
    </p:spTree>
    <p:extLst>
      <p:ext uri="{BB962C8B-B14F-4D97-AF65-F5344CB8AC3E}">
        <p14:creationId xmlns:p14="http://schemas.microsoft.com/office/powerpoint/2010/main" val="184965652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7E93E0A-5177-400C-87C9-C93AF466EC49}" type="datetimeFigureOut">
              <a:rPr lang="en-US" dirty="0"/>
              <a:t>2/28/2026</a:t>
            </a:fld>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4917615-2DB4-4DAA-9DE3-B2B689A846E0}" type="slidenum">
              <a:rPr lang="en-US" dirty="0"/>
              <a:t>‹#›</a:t>
            </a:fld>
            <a:endParaRPr lang="en-US"/>
          </a:p>
        </p:txBody>
      </p:sp>
    </p:spTree>
    <p:extLst>
      <p:ext uri="{BB962C8B-B14F-4D97-AF65-F5344CB8AC3E}">
        <p14:creationId xmlns:p14="http://schemas.microsoft.com/office/powerpoint/2010/main" val="387407227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Layout" Target="../diagrams/layout2.xml"/><Relationship Id="rId7" Type="http://schemas.openxmlformats.org/officeDocument/2006/relationships/image" Target="../media/image43.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3.xml"/><Relationship Id="rId7" Type="http://schemas.openxmlformats.org/officeDocument/2006/relationships/image" Target="../media/image78.pn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5.png"/><Relationship Id="rId3" Type="http://schemas.openxmlformats.org/officeDocument/2006/relationships/image" Target="../media/image39.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83.svg"/><Relationship Id="rId4" Type="http://schemas.openxmlformats.org/officeDocument/2006/relationships/image" Target="../media/image40.sv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16.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25.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0.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0.pn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46.xml"/><Relationship Id="rId4" Type="http://schemas.openxmlformats.org/officeDocument/2006/relationships/image" Target="../media/image124.jpeg"/></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5.png"/><Relationship Id="rId7" Type="http://schemas.openxmlformats.org/officeDocument/2006/relationships/diagramColors" Target="../diagrams/colors5.xml"/><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0.png"/><Relationship Id="rId7" Type="http://schemas.openxmlformats.org/officeDocument/2006/relationships/diagramColors" Target="../diagrams/colors6.xml"/><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8.png"/><Relationship Id="rId4" Type="http://schemas.openxmlformats.org/officeDocument/2006/relationships/diagramLayout" Target="../diagrams/layout1.xml"/><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FF65-A536-F639-8591-ED024C223308}"/>
              </a:ext>
            </a:extLst>
          </p:cNvPr>
          <p:cNvSpPr>
            <a:spLocks noGrp="1"/>
          </p:cNvSpPr>
          <p:nvPr>
            <p:ph type="ctrTitle"/>
          </p:nvPr>
        </p:nvSpPr>
        <p:spPr>
          <a:xfrm>
            <a:off x="2825435" y="975355"/>
            <a:ext cx="6392421" cy="3396762"/>
          </a:xfrm>
        </p:spPr>
        <p:txBody>
          <a:bodyPr anchor="ctr"/>
          <a:lstStyle/>
          <a:p>
            <a:r>
              <a:rPr lang="en-US"/>
              <a:t>Put a Little Love in Your Heart</a:t>
            </a:r>
            <a:br>
              <a:rPr lang="en-US"/>
            </a:br>
            <a:r>
              <a:rPr lang="en-US"/>
              <a:t>The Foundation of </a:t>
            </a:r>
            <a:r>
              <a:rPr lang="en-US" err="1"/>
              <a:t>ALA’s</a:t>
            </a:r>
            <a:r>
              <a:rPr lang="en-US"/>
              <a:t> Journey</a:t>
            </a:r>
            <a:br>
              <a:rPr lang="en-US"/>
            </a:br>
            <a:r>
              <a:rPr lang="en-US"/>
              <a:t> </a:t>
            </a:r>
            <a:br>
              <a:rPr lang="en-US"/>
            </a:br>
            <a:r>
              <a:rPr lang="en-US" sz="2000" i="1"/>
              <a:t>Orchestrated by:</a:t>
            </a:r>
            <a:br>
              <a:rPr lang="en-US" sz="2000" i="1"/>
            </a:br>
            <a:r>
              <a:rPr lang="en-US" sz="1800" i="1"/>
              <a:t>Frederick J. Esposito, Jr., CLM, MBA</a:t>
            </a:r>
            <a:br>
              <a:rPr lang="en-US" sz="1800" i="1"/>
            </a:br>
            <a:r>
              <a:rPr lang="en-US" sz="1800" i="1"/>
              <a:t>Vice President, ALA Foundation</a:t>
            </a:r>
          </a:p>
        </p:txBody>
      </p:sp>
      <p:pic>
        <p:nvPicPr>
          <p:cNvPr id="6" name="Graphic 5" descr="Music notation outline">
            <a:extLst>
              <a:ext uri="{FF2B5EF4-FFF2-40B4-BE49-F238E27FC236}">
                <a16:creationId xmlns:a16="http://schemas.microsoft.com/office/drawing/2014/main" id="{CB3BB7CA-BF3A-078F-71CB-CC363EA748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77976">
            <a:off x="9377929" y="-457319"/>
            <a:ext cx="2865347" cy="2865347"/>
          </a:xfrm>
          <a:prstGeom prst="rect">
            <a:avLst/>
          </a:prstGeom>
        </p:spPr>
      </p:pic>
      <p:pic>
        <p:nvPicPr>
          <p:cNvPr id="7" name="Picture 6">
            <a:extLst>
              <a:ext uri="{FF2B5EF4-FFF2-40B4-BE49-F238E27FC236}">
                <a16:creationId xmlns:a16="http://schemas.microsoft.com/office/drawing/2014/main" id="{E4623B12-8F4C-FB91-B6B1-28638F4097A7}"/>
              </a:ext>
            </a:extLst>
          </p:cNvPr>
          <p:cNvPicPr>
            <a:picLocks noChangeAspect="1"/>
          </p:cNvPicPr>
          <p:nvPr/>
        </p:nvPicPr>
        <p:blipFill>
          <a:blip r:embed="rId5"/>
          <a:srcRect r="24226"/>
          <a:stretch>
            <a:fillRect/>
          </a:stretch>
        </p:blipFill>
        <p:spPr>
          <a:xfrm rot="21026597">
            <a:off x="-196068" y="4489962"/>
            <a:ext cx="1681349" cy="3131084"/>
          </a:xfrm>
          <a:prstGeom prst="rect">
            <a:avLst/>
          </a:prstGeom>
        </p:spPr>
      </p:pic>
      <p:pic>
        <p:nvPicPr>
          <p:cNvPr id="5" name="Picture 4">
            <a:extLst>
              <a:ext uri="{FF2B5EF4-FFF2-40B4-BE49-F238E27FC236}">
                <a16:creationId xmlns:a16="http://schemas.microsoft.com/office/drawing/2014/main" id="{D8247C2A-1467-7B7B-6C66-BC724E582A31}"/>
              </a:ext>
            </a:extLst>
          </p:cNvPr>
          <p:cNvPicPr>
            <a:picLocks noChangeAspect="1"/>
          </p:cNvPicPr>
          <p:nvPr/>
        </p:nvPicPr>
        <p:blipFill>
          <a:blip r:embed="rId6"/>
          <a:stretch>
            <a:fillRect/>
          </a:stretch>
        </p:blipFill>
        <p:spPr>
          <a:xfrm>
            <a:off x="4988285" y="180696"/>
            <a:ext cx="2066723" cy="627942"/>
          </a:xfrm>
          <a:prstGeom prst="rect">
            <a:avLst/>
          </a:prstGeom>
        </p:spPr>
      </p:pic>
      <p:pic>
        <p:nvPicPr>
          <p:cNvPr id="3" name="Picture 2">
            <a:extLst>
              <a:ext uri="{FF2B5EF4-FFF2-40B4-BE49-F238E27FC236}">
                <a16:creationId xmlns:a16="http://schemas.microsoft.com/office/drawing/2014/main" id="{B58F6352-471F-36A4-55A8-BF72BDCA4084}"/>
              </a:ext>
            </a:extLst>
          </p:cNvPr>
          <p:cNvPicPr>
            <a:picLocks noChangeAspect="1"/>
          </p:cNvPicPr>
          <p:nvPr/>
        </p:nvPicPr>
        <p:blipFill>
          <a:blip r:embed="rId7"/>
          <a:stretch>
            <a:fillRect/>
          </a:stretch>
        </p:blipFill>
        <p:spPr>
          <a:xfrm>
            <a:off x="9199701" y="3415445"/>
            <a:ext cx="2857500" cy="1685191"/>
          </a:xfrm>
          <a:prstGeom prst="rect">
            <a:avLst/>
          </a:prstGeom>
        </p:spPr>
      </p:pic>
      <p:pic>
        <p:nvPicPr>
          <p:cNvPr id="4" name="Picture 3">
            <a:extLst>
              <a:ext uri="{FF2B5EF4-FFF2-40B4-BE49-F238E27FC236}">
                <a16:creationId xmlns:a16="http://schemas.microsoft.com/office/drawing/2014/main" id="{E986A59A-1AFD-06AB-09A4-663222FC3CD3}"/>
              </a:ext>
            </a:extLst>
          </p:cNvPr>
          <p:cNvPicPr>
            <a:picLocks noChangeAspect="1"/>
          </p:cNvPicPr>
          <p:nvPr/>
        </p:nvPicPr>
        <p:blipFill>
          <a:blip r:embed="rId8"/>
          <a:stretch>
            <a:fillRect/>
          </a:stretch>
        </p:blipFill>
        <p:spPr>
          <a:xfrm>
            <a:off x="134799" y="3357562"/>
            <a:ext cx="2619375" cy="1743075"/>
          </a:xfrm>
          <a:prstGeom prst="rect">
            <a:avLst/>
          </a:prstGeom>
        </p:spPr>
      </p:pic>
    </p:spTree>
    <p:extLst>
      <p:ext uri="{BB962C8B-B14F-4D97-AF65-F5344CB8AC3E}">
        <p14:creationId xmlns:p14="http://schemas.microsoft.com/office/powerpoint/2010/main" val="22024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D6FC8FC-AA1A-604C-CFBB-8C71A640516B}"/>
              </a:ext>
            </a:extLst>
          </p:cNvPr>
          <p:cNvSpPr>
            <a:spLocks noGrp="1"/>
          </p:cNvSpPr>
          <p:nvPr>
            <p:ph type="title"/>
          </p:nvPr>
        </p:nvSpPr>
        <p:spPr>
          <a:xfrm>
            <a:off x="413468" y="734805"/>
            <a:ext cx="7631709" cy="1091627"/>
          </a:xfrm>
        </p:spPr>
        <p:txBody>
          <a:bodyPr/>
          <a:lstStyle/>
          <a:p>
            <a:r>
              <a:rPr lang="en-US"/>
              <a:t>Our Initiatives</a:t>
            </a:r>
          </a:p>
        </p:txBody>
      </p:sp>
      <p:sp>
        <p:nvSpPr>
          <p:cNvPr id="6" name="Content Placeholder 7">
            <a:extLst>
              <a:ext uri="{FF2B5EF4-FFF2-40B4-BE49-F238E27FC236}">
                <a16:creationId xmlns:a16="http://schemas.microsoft.com/office/drawing/2014/main" id="{F46AE66D-67AC-C09F-2370-7E3F62A4F5A9}"/>
              </a:ext>
            </a:extLst>
          </p:cNvPr>
          <p:cNvSpPr txBox="1">
            <a:spLocks/>
          </p:cNvSpPr>
          <p:nvPr/>
        </p:nvSpPr>
        <p:spPr>
          <a:xfrm>
            <a:off x="413468" y="2072875"/>
            <a:ext cx="6734755" cy="4143375"/>
          </a:xfrm>
          <a:prstGeom prst="rect">
            <a:avLst/>
          </a:prstGeom>
        </p:spPr>
        <p:txBody>
          <a:bodyPr>
            <a:norm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t>Member Tribute Cards</a:t>
            </a:r>
            <a:br>
              <a:rPr lang="en-US" sz="2400" b="1"/>
            </a:br>
            <a:endParaRPr lang="en-US" sz="2400" b="1"/>
          </a:p>
          <a:p>
            <a:pPr lvl="1">
              <a:buFont typeface="Wingdings" panose="05000000000000000000" pitchFamily="2" charset="2"/>
              <a:buChar char="§"/>
            </a:pPr>
            <a:r>
              <a:rPr lang="en-US"/>
              <a:t>Members can make a tax-deductible contribution to acknowledge a colleague/friend or to honor a loved one’s memory with a tribute card.</a:t>
            </a:r>
            <a:br>
              <a:rPr lang="en-US"/>
            </a:br>
            <a:endParaRPr lang="en-US"/>
          </a:p>
          <a:p>
            <a:pPr lvl="1">
              <a:buFont typeface="Wingdings" panose="05000000000000000000" pitchFamily="2" charset="2"/>
              <a:buChar char="§"/>
            </a:pPr>
            <a:r>
              <a:rPr lang="en-US"/>
              <a:t>The recipient will receive a personalized card acknowledging the donation.</a:t>
            </a:r>
          </a:p>
        </p:txBody>
      </p:sp>
      <p:pic>
        <p:nvPicPr>
          <p:cNvPr id="2" name="Picture 1">
            <a:extLst>
              <a:ext uri="{FF2B5EF4-FFF2-40B4-BE49-F238E27FC236}">
                <a16:creationId xmlns:a16="http://schemas.microsoft.com/office/drawing/2014/main" id="{3D7EF050-9DEC-8DC8-90FD-91C2BDF40762}"/>
              </a:ext>
            </a:extLst>
          </p:cNvPr>
          <p:cNvPicPr>
            <a:picLocks noChangeAspect="1"/>
          </p:cNvPicPr>
          <p:nvPr/>
        </p:nvPicPr>
        <p:blipFill>
          <a:blip r:embed="rId2"/>
          <a:stretch>
            <a:fillRect/>
          </a:stretch>
        </p:blipFill>
        <p:spPr>
          <a:xfrm>
            <a:off x="164634" y="128464"/>
            <a:ext cx="1689361" cy="513286"/>
          </a:xfrm>
          <a:prstGeom prst="rect">
            <a:avLst/>
          </a:prstGeom>
        </p:spPr>
      </p:pic>
      <p:pic>
        <p:nvPicPr>
          <p:cNvPr id="4" name="Picture 3">
            <a:extLst>
              <a:ext uri="{FF2B5EF4-FFF2-40B4-BE49-F238E27FC236}">
                <a16:creationId xmlns:a16="http://schemas.microsoft.com/office/drawing/2014/main" id="{82CA2A48-6E5A-E77D-2709-2A5BC86098A0}"/>
              </a:ext>
            </a:extLst>
          </p:cNvPr>
          <p:cNvPicPr>
            <a:picLocks noChangeAspect="1"/>
          </p:cNvPicPr>
          <p:nvPr/>
        </p:nvPicPr>
        <p:blipFill>
          <a:blip r:embed="rId3"/>
          <a:stretch>
            <a:fillRect/>
          </a:stretch>
        </p:blipFill>
        <p:spPr>
          <a:xfrm>
            <a:off x="5162191" y="990801"/>
            <a:ext cx="1948910" cy="1467326"/>
          </a:xfrm>
          <a:prstGeom prst="rect">
            <a:avLst/>
          </a:prstGeom>
        </p:spPr>
      </p:pic>
      <p:pic>
        <p:nvPicPr>
          <p:cNvPr id="7" name="Picture 6">
            <a:extLst>
              <a:ext uri="{FF2B5EF4-FFF2-40B4-BE49-F238E27FC236}">
                <a16:creationId xmlns:a16="http://schemas.microsoft.com/office/drawing/2014/main" id="{991473CD-A18E-9F2D-CE4B-115270DA49B6}"/>
              </a:ext>
            </a:extLst>
          </p:cNvPr>
          <p:cNvPicPr>
            <a:picLocks noChangeAspect="1"/>
          </p:cNvPicPr>
          <p:nvPr/>
        </p:nvPicPr>
        <p:blipFill>
          <a:blip r:embed="rId4"/>
          <a:stretch>
            <a:fillRect/>
          </a:stretch>
        </p:blipFill>
        <p:spPr>
          <a:xfrm>
            <a:off x="9383268" y="1718701"/>
            <a:ext cx="2808732" cy="3749802"/>
          </a:xfrm>
          <a:prstGeom prst="rect">
            <a:avLst/>
          </a:prstGeom>
        </p:spPr>
      </p:pic>
    </p:spTree>
    <p:extLst>
      <p:ext uri="{BB962C8B-B14F-4D97-AF65-F5344CB8AC3E}">
        <p14:creationId xmlns:p14="http://schemas.microsoft.com/office/powerpoint/2010/main" val="227138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A026-1F81-AAAD-A097-96251749E643}"/>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728FC4-0520-DD96-58F1-340D6BCDE9DC}"/>
              </a:ext>
            </a:extLst>
          </p:cNvPr>
          <p:cNvSpPr>
            <a:spLocks noGrp="1"/>
          </p:cNvSpPr>
          <p:nvPr>
            <p:ph type="title"/>
          </p:nvPr>
        </p:nvSpPr>
        <p:spPr>
          <a:xfrm>
            <a:off x="413468" y="734805"/>
            <a:ext cx="7631709" cy="1091627"/>
          </a:xfrm>
        </p:spPr>
        <p:txBody>
          <a:bodyPr/>
          <a:lstStyle/>
          <a:p>
            <a:r>
              <a:rPr lang="en-US"/>
              <a:t>Our Initiatives</a:t>
            </a:r>
          </a:p>
        </p:txBody>
      </p:sp>
      <p:sp>
        <p:nvSpPr>
          <p:cNvPr id="6" name="Content Placeholder 7">
            <a:extLst>
              <a:ext uri="{FF2B5EF4-FFF2-40B4-BE49-F238E27FC236}">
                <a16:creationId xmlns:a16="http://schemas.microsoft.com/office/drawing/2014/main" id="{7D690502-3DF7-820E-DB94-E8210A2BF4D7}"/>
              </a:ext>
            </a:extLst>
          </p:cNvPr>
          <p:cNvSpPr txBox="1">
            <a:spLocks/>
          </p:cNvSpPr>
          <p:nvPr/>
        </p:nvSpPr>
        <p:spPr>
          <a:xfrm>
            <a:off x="164635" y="1919487"/>
            <a:ext cx="7420910" cy="4576729"/>
          </a:xfrm>
          <a:prstGeom prst="rect">
            <a:avLst/>
          </a:prstGeom>
        </p:spPr>
        <p:txBody>
          <a:bodyPr>
            <a:norm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David W. Brezina Memorial Session</a:t>
            </a:r>
            <a:br>
              <a:rPr lang="en-US" b="1"/>
            </a:br>
            <a:endParaRPr lang="en-US" b="1"/>
          </a:p>
          <a:p>
            <a:pPr lvl="1">
              <a:buFont typeface="Wingdings" panose="05000000000000000000" pitchFamily="2" charset="2"/>
              <a:buChar char="§"/>
            </a:pPr>
            <a:r>
              <a:rPr lang="en-US" sz="2200"/>
              <a:t>At Annual Conference, we sponsor a speaker who personifies the spirit of community, professional ethics, personal fortitude, and high personal standards of human civility that David represented.</a:t>
            </a:r>
            <a:br>
              <a:rPr lang="en-US" sz="2200"/>
            </a:br>
            <a:endParaRPr lang="en-US" sz="2200"/>
          </a:p>
          <a:p>
            <a:pPr lvl="1"/>
            <a:r>
              <a:rPr lang="en-US" sz="2200"/>
              <a:t>This year’s speaker, J.R. Martinez, is presenting his signature session </a:t>
            </a:r>
            <a:r>
              <a:rPr lang="en-US" sz="2200" b="1"/>
              <a:t>Facing Adversity with Optimism and Resilience</a:t>
            </a:r>
            <a:r>
              <a:rPr lang="en-US" sz="2200"/>
              <a:t>. By embracing resilience, we uncover our strength, adaptability and potential to become our best selves. </a:t>
            </a:r>
          </a:p>
        </p:txBody>
      </p:sp>
      <p:pic>
        <p:nvPicPr>
          <p:cNvPr id="2" name="Picture 1">
            <a:extLst>
              <a:ext uri="{FF2B5EF4-FFF2-40B4-BE49-F238E27FC236}">
                <a16:creationId xmlns:a16="http://schemas.microsoft.com/office/drawing/2014/main" id="{962F129B-CCAE-6730-CD35-E660580C16B0}"/>
              </a:ext>
            </a:extLst>
          </p:cNvPr>
          <p:cNvPicPr>
            <a:picLocks noChangeAspect="1"/>
          </p:cNvPicPr>
          <p:nvPr/>
        </p:nvPicPr>
        <p:blipFill>
          <a:blip r:embed="rId2"/>
          <a:stretch>
            <a:fillRect/>
          </a:stretch>
        </p:blipFill>
        <p:spPr>
          <a:xfrm>
            <a:off x="164634" y="128464"/>
            <a:ext cx="1689361" cy="513286"/>
          </a:xfrm>
          <a:prstGeom prst="rect">
            <a:avLst/>
          </a:prstGeom>
        </p:spPr>
      </p:pic>
      <p:pic>
        <p:nvPicPr>
          <p:cNvPr id="3" name="Picture 2">
            <a:extLst>
              <a:ext uri="{FF2B5EF4-FFF2-40B4-BE49-F238E27FC236}">
                <a16:creationId xmlns:a16="http://schemas.microsoft.com/office/drawing/2014/main" id="{229F475E-6915-8DDD-A177-284EA3D5AFCD}"/>
              </a:ext>
            </a:extLst>
          </p:cNvPr>
          <p:cNvPicPr>
            <a:picLocks noChangeAspect="1"/>
          </p:cNvPicPr>
          <p:nvPr/>
        </p:nvPicPr>
        <p:blipFill>
          <a:blip r:embed="rId3"/>
          <a:stretch>
            <a:fillRect/>
          </a:stretch>
        </p:blipFill>
        <p:spPr>
          <a:xfrm>
            <a:off x="8140024" y="1350351"/>
            <a:ext cx="2857500" cy="2857500"/>
          </a:xfrm>
          <a:prstGeom prst="rect">
            <a:avLst/>
          </a:prstGeom>
        </p:spPr>
      </p:pic>
    </p:spTree>
    <p:extLst>
      <p:ext uri="{BB962C8B-B14F-4D97-AF65-F5344CB8AC3E}">
        <p14:creationId xmlns:p14="http://schemas.microsoft.com/office/powerpoint/2010/main" val="1327639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18C7D-F77B-D885-E48A-1AF5C90610C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2A7BC5-AA21-0458-E8C8-F6E10E40B864}"/>
              </a:ext>
            </a:extLst>
          </p:cNvPr>
          <p:cNvSpPr>
            <a:spLocks noGrp="1"/>
          </p:cNvSpPr>
          <p:nvPr>
            <p:ph type="title"/>
          </p:nvPr>
        </p:nvSpPr>
        <p:spPr>
          <a:xfrm>
            <a:off x="413467" y="767821"/>
            <a:ext cx="7631709" cy="729152"/>
          </a:xfrm>
        </p:spPr>
        <p:txBody>
          <a:bodyPr/>
          <a:lstStyle/>
          <a:p>
            <a:r>
              <a:rPr lang="en-US"/>
              <a:t>Our Initiatives</a:t>
            </a:r>
          </a:p>
        </p:txBody>
      </p:sp>
      <p:sp>
        <p:nvSpPr>
          <p:cNvPr id="6" name="Content Placeholder 7">
            <a:extLst>
              <a:ext uri="{FF2B5EF4-FFF2-40B4-BE49-F238E27FC236}">
                <a16:creationId xmlns:a16="http://schemas.microsoft.com/office/drawing/2014/main" id="{D6AD1858-BCF0-267F-BE41-1BCE9C6BA2F7}"/>
              </a:ext>
            </a:extLst>
          </p:cNvPr>
          <p:cNvSpPr txBox="1">
            <a:spLocks/>
          </p:cNvSpPr>
          <p:nvPr/>
        </p:nvSpPr>
        <p:spPr>
          <a:xfrm>
            <a:off x="164634" y="1627657"/>
            <a:ext cx="7373204" cy="5101880"/>
          </a:xfrm>
          <a:prstGeom prst="rect">
            <a:avLst/>
          </a:prstGeom>
        </p:spPr>
        <p:txBody>
          <a:bodyPr>
            <a:normAutofit fontScale="92500" lnSpcReduction="20000"/>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t>Student Scholarship and Visibility</a:t>
            </a:r>
            <a:br>
              <a:rPr lang="en-US" sz="2600" b="1"/>
            </a:br>
            <a:endParaRPr lang="en-US" sz="2600" b="1"/>
          </a:p>
          <a:p>
            <a:pPr lvl="1">
              <a:buFont typeface="Wingdings" panose="05000000000000000000" pitchFamily="2" charset="2"/>
              <a:buChar char="§"/>
            </a:pPr>
            <a:r>
              <a:rPr lang="en-US" sz="2600"/>
              <a:t>We believe that students are the future of our profession.</a:t>
            </a:r>
            <a:br>
              <a:rPr lang="en-US" sz="2600"/>
            </a:br>
            <a:endParaRPr lang="en-US" sz="2600"/>
          </a:p>
          <a:p>
            <a:pPr lvl="1">
              <a:buFont typeface="Wingdings" panose="05000000000000000000" pitchFamily="2" charset="2"/>
              <a:buChar char="§"/>
            </a:pPr>
            <a:r>
              <a:rPr lang="en-US" sz="2600"/>
              <a:t>We offer scholarships for college and post-graduate students that have an interest in pursuing research or a career in legal management, including any role supporting the management functions in a law firm or legal service organization.</a:t>
            </a:r>
            <a:br>
              <a:rPr lang="en-US" sz="2600"/>
            </a:br>
            <a:endParaRPr lang="en-US" sz="2600"/>
          </a:p>
          <a:p>
            <a:pPr lvl="1">
              <a:buFont typeface="Wingdings" panose="05000000000000000000" pitchFamily="2" charset="2"/>
              <a:buChar char="§"/>
            </a:pPr>
            <a:r>
              <a:rPr lang="en-US" sz="2600"/>
              <a:t>A mentor is assigned to each scholarship recipient.</a:t>
            </a:r>
            <a:br>
              <a:rPr lang="en-US" sz="2600"/>
            </a:br>
            <a:endParaRPr lang="en-US" sz="2600"/>
          </a:p>
          <a:p>
            <a:pPr lvl="1">
              <a:buFont typeface="Wingdings" panose="05000000000000000000" pitchFamily="2" charset="2"/>
              <a:buChar char="§"/>
            </a:pPr>
            <a:r>
              <a:rPr lang="en-US" sz="2600"/>
              <a:t>Awarded a total of $15,000 to three students in 2025; recipients for 2026 soon to be selected!</a:t>
            </a:r>
          </a:p>
          <a:p>
            <a:pPr marL="0" indent="0">
              <a:buNone/>
            </a:pPr>
            <a:endParaRPr lang="en-US"/>
          </a:p>
        </p:txBody>
      </p:sp>
      <p:pic>
        <p:nvPicPr>
          <p:cNvPr id="2" name="Picture 1">
            <a:extLst>
              <a:ext uri="{FF2B5EF4-FFF2-40B4-BE49-F238E27FC236}">
                <a16:creationId xmlns:a16="http://schemas.microsoft.com/office/drawing/2014/main" id="{14C7A26D-8AB2-9F88-6ED3-3087AFD4092A}"/>
              </a:ext>
            </a:extLst>
          </p:cNvPr>
          <p:cNvPicPr>
            <a:picLocks noChangeAspect="1"/>
          </p:cNvPicPr>
          <p:nvPr/>
        </p:nvPicPr>
        <p:blipFill>
          <a:blip r:embed="rId2"/>
          <a:stretch>
            <a:fillRect/>
          </a:stretch>
        </p:blipFill>
        <p:spPr>
          <a:xfrm>
            <a:off x="164634" y="128464"/>
            <a:ext cx="1689361" cy="513286"/>
          </a:xfrm>
          <a:prstGeom prst="rect">
            <a:avLst/>
          </a:prstGeom>
        </p:spPr>
      </p:pic>
      <p:pic>
        <p:nvPicPr>
          <p:cNvPr id="3" name="Picture 2">
            <a:extLst>
              <a:ext uri="{FF2B5EF4-FFF2-40B4-BE49-F238E27FC236}">
                <a16:creationId xmlns:a16="http://schemas.microsoft.com/office/drawing/2014/main" id="{ACB5D50D-963C-DAD1-3C8F-10BD3EDCC5F9}"/>
              </a:ext>
            </a:extLst>
          </p:cNvPr>
          <p:cNvPicPr>
            <a:picLocks noChangeAspect="1"/>
          </p:cNvPicPr>
          <p:nvPr/>
        </p:nvPicPr>
        <p:blipFill>
          <a:blip r:embed="rId3"/>
          <a:stretch>
            <a:fillRect/>
          </a:stretch>
        </p:blipFill>
        <p:spPr>
          <a:xfrm>
            <a:off x="8828113" y="739005"/>
            <a:ext cx="2619375" cy="1743075"/>
          </a:xfrm>
          <a:prstGeom prst="rect">
            <a:avLst/>
          </a:prstGeom>
        </p:spPr>
      </p:pic>
      <p:pic>
        <p:nvPicPr>
          <p:cNvPr id="7" name="Picture 6">
            <a:extLst>
              <a:ext uri="{FF2B5EF4-FFF2-40B4-BE49-F238E27FC236}">
                <a16:creationId xmlns:a16="http://schemas.microsoft.com/office/drawing/2014/main" id="{319C289D-809A-8927-5383-C8E65A91786D}"/>
              </a:ext>
            </a:extLst>
          </p:cNvPr>
          <p:cNvPicPr>
            <a:picLocks noChangeAspect="1"/>
          </p:cNvPicPr>
          <p:nvPr/>
        </p:nvPicPr>
        <p:blipFill>
          <a:blip r:embed="rId4"/>
          <a:stretch>
            <a:fillRect/>
          </a:stretch>
        </p:blipFill>
        <p:spPr>
          <a:xfrm>
            <a:off x="8828113" y="4375921"/>
            <a:ext cx="2857500" cy="1600200"/>
          </a:xfrm>
          <a:prstGeom prst="rect">
            <a:avLst/>
          </a:prstGeom>
        </p:spPr>
      </p:pic>
    </p:spTree>
    <p:extLst>
      <p:ext uri="{BB962C8B-B14F-4D97-AF65-F5344CB8AC3E}">
        <p14:creationId xmlns:p14="http://schemas.microsoft.com/office/powerpoint/2010/main" val="132693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263E4-6331-F9B5-BF13-6321105ED3C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E5C5658D-5733-8871-A88C-D4F4D10F4322}"/>
              </a:ext>
            </a:extLst>
          </p:cNvPr>
          <p:cNvSpPr>
            <a:spLocks noGrp="1"/>
          </p:cNvSpPr>
          <p:nvPr>
            <p:ph type="title"/>
          </p:nvPr>
        </p:nvSpPr>
        <p:spPr>
          <a:xfrm>
            <a:off x="413467" y="683812"/>
            <a:ext cx="7631709" cy="729152"/>
          </a:xfrm>
        </p:spPr>
        <p:txBody>
          <a:bodyPr/>
          <a:lstStyle/>
          <a:p>
            <a:r>
              <a:rPr lang="en-US"/>
              <a:t>Our Initiatives</a:t>
            </a:r>
          </a:p>
        </p:txBody>
      </p:sp>
      <p:sp>
        <p:nvSpPr>
          <p:cNvPr id="6" name="Content Placeholder 7">
            <a:extLst>
              <a:ext uri="{FF2B5EF4-FFF2-40B4-BE49-F238E27FC236}">
                <a16:creationId xmlns:a16="http://schemas.microsoft.com/office/drawing/2014/main" id="{1014D9CF-CB1A-A95A-5CC0-35DE0B697888}"/>
              </a:ext>
            </a:extLst>
          </p:cNvPr>
          <p:cNvSpPr txBox="1">
            <a:spLocks/>
          </p:cNvSpPr>
          <p:nvPr/>
        </p:nvSpPr>
        <p:spPr>
          <a:xfrm>
            <a:off x="413467" y="1518699"/>
            <a:ext cx="7013051" cy="5288308"/>
          </a:xfrm>
          <a:prstGeom prst="rect">
            <a:avLst/>
          </a:prstGeom>
        </p:spPr>
        <p:txBody>
          <a:bodyPr>
            <a:normAutofit fontScale="92500"/>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Susan L. French Emerging Leader Fellowship Program</a:t>
            </a:r>
            <a:br>
              <a:rPr lang="en-US" sz="2400" b="1"/>
            </a:br>
            <a:endParaRPr lang="en-US" sz="2400" b="1"/>
          </a:p>
          <a:p>
            <a:pPr lvl="1">
              <a:buFont typeface="Wingdings" panose="05000000000000000000" pitchFamily="2" charset="2"/>
              <a:buChar char="§"/>
            </a:pPr>
            <a:r>
              <a:rPr lang="en-US"/>
              <a:t>Two-year fellowship developed to assist up to three ALA members who have a strong desire to enhance their personal and professional leadership skills.</a:t>
            </a:r>
          </a:p>
          <a:p>
            <a:pPr lvl="2">
              <a:buFont typeface="Wingdings" panose="05000000000000000000" pitchFamily="2" charset="2"/>
              <a:buChar char="§"/>
            </a:pPr>
            <a:r>
              <a:rPr lang="en-US" sz="2400"/>
              <a:t>Registration and travel stipend to CLI (1</a:t>
            </a:r>
            <a:r>
              <a:rPr lang="en-US" sz="2400" baseline="30000"/>
              <a:t>st</a:t>
            </a:r>
            <a:r>
              <a:rPr lang="en-US" sz="2400"/>
              <a:t> and 2</a:t>
            </a:r>
            <a:r>
              <a:rPr lang="en-US" sz="2400" baseline="30000"/>
              <a:t>nd</a:t>
            </a:r>
            <a:r>
              <a:rPr lang="en-US" sz="2400"/>
              <a:t> year in the Fellowship)</a:t>
            </a:r>
          </a:p>
          <a:p>
            <a:pPr lvl="2">
              <a:buFont typeface="Wingdings" panose="05000000000000000000" pitchFamily="2" charset="2"/>
              <a:buChar char="§"/>
            </a:pPr>
            <a:r>
              <a:rPr lang="en-US" sz="2400"/>
              <a:t>Leadership and mentorship coaching sessions</a:t>
            </a:r>
          </a:p>
          <a:p>
            <a:pPr lvl="2">
              <a:buFont typeface="Wingdings" panose="05000000000000000000" pitchFamily="2" charset="2"/>
              <a:buChar char="§"/>
            </a:pPr>
            <a:r>
              <a:rPr lang="en-US" sz="2400"/>
              <a:t>Fellows receive an assigned mentor in their first year and become mentors in their second year</a:t>
            </a:r>
          </a:p>
          <a:p>
            <a:pPr lvl="2">
              <a:buFont typeface="Wingdings" panose="05000000000000000000" pitchFamily="2" charset="2"/>
              <a:buChar char="§"/>
            </a:pPr>
            <a:endParaRPr lang="en-US" sz="2400"/>
          </a:p>
          <a:p>
            <a:pPr lvl="1">
              <a:buFont typeface="Wingdings" panose="05000000000000000000" pitchFamily="2" charset="2"/>
              <a:buChar char="§"/>
            </a:pPr>
            <a:r>
              <a:rPr lang="en-US"/>
              <a:t>2026 applications will open in April!</a:t>
            </a:r>
          </a:p>
        </p:txBody>
      </p:sp>
      <p:pic>
        <p:nvPicPr>
          <p:cNvPr id="2" name="Picture 1">
            <a:extLst>
              <a:ext uri="{FF2B5EF4-FFF2-40B4-BE49-F238E27FC236}">
                <a16:creationId xmlns:a16="http://schemas.microsoft.com/office/drawing/2014/main" id="{22E29FF7-3C6C-23A4-C8FD-97D1E3B6874F}"/>
              </a:ext>
            </a:extLst>
          </p:cNvPr>
          <p:cNvPicPr>
            <a:picLocks noChangeAspect="1"/>
          </p:cNvPicPr>
          <p:nvPr/>
        </p:nvPicPr>
        <p:blipFill>
          <a:blip r:embed="rId2"/>
          <a:stretch>
            <a:fillRect/>
          </a:stretch>
        </p:blipFill>
        <p:spPr>
          <a:xfrm>
            <a:off x="99186" y="111693"/>
            <a:ext cx="1688738" cy="512108"/>
          </a:xfrm>
          <a:prstGeom prst="rect">
            <a:avLst/>
          </a:prstGeom>
        </p:spPr>
      </p:pic>
      <p:pic>
        <p:nvPicPr>
          <p:cNvPr id="4" name="Picture 3">
            <a:extLst>
              <a:ext uri="{FF2B5EF4-FFF2-40B4-BE49-F238E27FC236}">
                <a16:creationId xmlns:a16="http://schemas.microsoft.com/office/drawing/2014/main" id="{CF5036F5-27B3-87C0-97EB-08BE11A4B5C6}"/>
              </a:ext>
            </a:extLst>
          </p:cNvPr>
          <p:cNvPicPr>
            <a:picLocks noChangeAspect="1"/>
          </p:cNvPicPr>
          <p:nvPr/>
        </p:nvPicPr>
        <p:blipFill>
          <a:blip r:embed="rId3"/>
          <a:stretch>
            <a:fillRect/>
          </a:stretch>
        </p:blipFill>
        <p:spPr>
          <a:xfrm>
            <a:off x="7533230" y="3644411"/>
            <a:ext cx="3629025" cy="2032254"/>
          </a:xfrm>
          <a:prstGeom prst="rect">
            <a:avLst/>
          </a:prstGeom>
        </p:spPr>
      </p:pic>
      <p:pic>
        <p:nvPicPr>
          <p:cNvPr id="7" name="Picture 6" descr="Yellow and blue tapes">
            <a:extLst>
              <a:ext uri="{FF2B5EF4-FFF2-40B4-BE49-F238E27FC236}">
                <a16:creationId xmlns:a16="http://schemas.microsoft.com/office/drawing/2014/main" id="{3AA831B2-331A-4166-5F4B-9C2699810AEB}"/>
              </a:ext>
            </a:extLst>
          </p:cNvPr>
          <p:cNvPicPr>
            <a:picLocks noChangeAspect="1"/>
          </p:cNvPicPr>
          <p:nvPr/>
        </p:nvPicPr>
        <p:blipFill>
          <a:blip r:embed="rId4"/>
          <a:stretch>
            <a:fillRect/>
          </a:stretch>
        </p:blipFill>
        <p:spPr>
          <a:xfrm>
            <a:off x="7773776" y="280994"/>
            <a:ext cx="3147931" cy="2099676"/>
          </a:xfrm>
          <a:prstGeom prst="rect">
            <a:avLst/>
          </a:prstGeom>
        </p:spPr>
      </p:pic>
    </p:spTree>
    <p:extLst>
      <p:ext uri="{BB962C8B-B14F-4D97-AF65-F5344CB8AC3E}">
        <p14:creationId xmlns:p14="http://schemas.microsoft.com/office/powerpoint/2010/main" val="1103167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88122-4CE7-EF9C-45FC-BE94F79937E5}"/>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861836C-DB4C-C76C-545C-92910B537E87}"/>
              </a:ext>
            </a:extLst>
          </p:cNvPr>
          <p:cNvSpPr>
            <a:spLocks noGrp="1"/>
          </p:cNvSpPr>
          <p:nvPr>
            <p:ph type="title"/>
          </p:nvPr>
        </p:nvSpPr>
        <p:spPr>
          <a:xfrm>
            <a:off x="413467" y="763325"/>
            <a:ext cx="7631709" cy="578077"/>
          </a:xfrm>
        </p:spPr>
        <p:txBody>
          <a:bodyPr/>
          <a:lstStyle/>
          <a:p>
            <a:r>
              <a:rPr lang="en-US"/>
              <a:t>Our Initiatives</a:t>
            </a:r>
          </a:p>
        </p:txBody>
      </p:sp>
      <p:sp>
        <p:nvSpPr>
          <p:cNvPr id="6" name="Content Placeholder 7">
            <a:extLst>
              <a:ext uri="{FF2B5EF4-FFF2-40B4-BE49-F238E27FC236}">
                <a16:creationId xmlns:a16="http://schemas.microsoft.com/office/drawing/2014/main" id="{5613A534-F35F-7CA2-1E62-E03C66165D1D}"/>
              </a:ext>
            </a:extLst>
          </p:cNvPr>
          <p:cNvSpPr txBox="1">
            <a:spLocks/>
          </p:cNvSpPr>
          <p:nvPr/>
        </p:nvSpPr>
        <p:spPr>
          <a:xfrm>
            <a:off x="413467" y="1341402"/>
            <a:ext cx="7593495" cy="5662943"/>
          </a:xfrm>
          <a:prstGeom prst="rect">
            <a:avLst/>
          </a:prstGeom>
        </p:spPr>
        <p:txBody>
          <a:bodyPr>
            <a:norm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Growing Seeds</a:t>
            </a:r>
          </a:p>
          <a:p>
            <a:pPr lvl="1">
              <a:buFont typeface="Wingdings" panose="05000000000000000000" pitchFamily="2" charset="2"/>
              <a:buChar char="§"/>
            </a:pPr>
            <a:r>
              <a:rPr lang="en-US"/>
              <a:t>Growing Seeds creates a program accessible and inclusive to all members, whether independent or belonging to a chapter.</a:t>
            </a:r>
            <a:br>
              <a:rPr lang="en-US"/>
            </a:br>
            <a:endParaRPr lang="en-US"/>
          </a:p>
          <a:p>
            <a:pPr lvl="1">
              <a:buFont typeface="Wingdings" panose="05000000000000000000" pitchFamily="2" charset="2"/>
              <a:buChar char="§"/>
            </a:pPr>
            <a:r>
              <a:rPr lang="en-US"/>
              <a:t>Each year up to $1,000 is awarded to chapters and members proposing new programs needing “seed” money.</a:t>
            </a:r>
            <a:br>
              <a:rPr lang="en-US"/>
            </a:br>
            <a:endParaRPr lang="en-US"/>
          </a:p>
          <a:p>
            <a:pPr lvl="1">
              <a:buFont typeface="Wingdings" panose="05000000000000000000" pitchFamily="2" charset="2"/>
              <a:buChar char="§"/>
            </a:pPr>
            <a:r>
              <a:rPr lang="en-US"/>
              <a:t>In 2025, grants were awarded to the Golden Gate Chapter and Kevin S. Lee, J.D., M.Div., FMP</a:t>
            </a:r>
            <a:br>
              <a:rPr lang="en-US"/>
            </a:br>
            <a:endParaRPr lang="en-US"/>
          </a:p>
          <a:p>
            <a:pPr lvl="1">
              <a:buFont typeface="Wingdings" panose="05000000000000000000" pitchFamily="2" charset="2"/>
              <a:buChar char="§"/>
            </a:pPr>
            <a:r>
              <a:rPr lang="en-US"/>
              <a:t>We hope to support even more great ideas </a:t>
            </a:r>
          </a:p>
          <a:p>
            <a:pPr marL="338328" lvl="1" indent="0">
              <a:buNone/>
            </a:pPr>
            <a:r>
              <a:rPr lang="en-US"/>
              <a:t>     in 2026!</a:t>
            </a:r>
          </a:p>
        </p:txBody>
      </p:sp>
      <p:pic>
        <p:nvPicPr>
          <p:cNvPr id="2" name="Picture 1">
            <a:extLst>
              <a:ext uri="{FF2B5EF4-FFF2-40B4-BE49-F238E27FC236}">
                <a16:creationId xmlns:a16="http://schemas.microsoft.com/office/drawing/2014/main" id="{79D28AFC-BC18-E166-AF7A-DF385BCE9475}"/>
              </a:ext>
            </a:extLst>
          </p:cNvPr>
          <p:cNvPicPr>
            <a:picLocks noChangeAspect="1"/>
          </p:cNvPicPr>
          <p:nvPr/>
        </p:nvPicPr>
        <p:blipFill>
          <a:blip r:embed="rId2"/>
          <a:stretch>
            <a:fillRect/>
          </a:stretch>
        </p:blipFill>
        <p:spPr>
          <a:xfrm>
            <a:off x="91234" y="111693"/>
            <a:ext cx="1688738" cy="512108"/>
          </a:xfrm>
          <a:prstGeom prst="rect">
            <a:avLst/>
          </a:prstGeom>
        </p:spPr>
      </p:pic>
      <p:pic>
        <p:nvPicPr>
          <p:cNvPr id="4" name="Picture 3" descr="Plant sprouting from soil">
            <a:extLst>
              <a:ext uri="{FF2B5EF4-FFF2-40B4-BE49-F238E27FC236}">
                <a16:creationId xmlns:a16="http://schemas.microsoft.com/office/drawing/2014/main" id="{450664D8-530D-85FE-7AD4-9CDC3E5A5017}"/>
              </a:ext>
            </a:extLst>
          </p:cNvPr>
          <p:cNvPicPr>
            <a:picLocks noChangeAspect="1"/>
          </p:cNvPicPr>
          <p:nvPr/>
        </p:nvPicPr>
        <p:blipFill>
          <a:blip r:embed="rId3">
            <a:grayscl/>
          </a:blip>
          <a:stretch>
            <a:fillRect/>
          </a:stretch>
        </p:blipFill>
        <p:spPr>
          <a:xfrm>
            <a:off x="8640851" y="4624083"/>
            <a:ext cx="3098594" cy="1914718"/>
          </a:xfrm>
          <a:prstGeom prst="rect">
            <a:avLst/>
          </a:prstGeom>
        </p:spPr>
      </p:pic>
      <p:pic>
        <p:nvPicPr>
          <p:cNvPr id="3" name="Picture 2">
            <a:extLst>
              <a:ext uri="{FF2B5EF4-FFF2-40B4-BE49-F238E27FC236}">
                <a16:creationId xmlns:a16="http://schemas.microsoft.com/office/drawing/2014/main" id="{22C5D3EE-987A-EAA1-7353-46C69EF6D97E}"/>
              </a:ext>
            </a:extLst>
          </p:cNvPr>
          <p:cNvPicPr>
            <a:picLocks noChangeAspect="1"/>
          </p:cNvPicPr>
          <p:nvPr/>
        </p:nvPicPr>
        <p:blipFill>
          <a:blip r:embed="rId4"/>
          <a:stretch>
            <a:fillRect/>
          </a:stretch>
        </p:blipFill>
        <p:spPr>
          <a:xfrm>
            <a:off x="8640850" y="899539"/>
            <a:ext cx="2932430" cy="1877731"/>
          </a:xfrm>
          <a:prstGeom prst="rect">
            <a:avLst/>
          </a:prstGeom>
        </p:spPr>
      </p:pic>
    </p:spTree>
    <p:extLst>
      <p:ext uri="{BB962C8B-B14F-4D97-AF65-F5344CB8AC3E}">
        <p14:creationId xmlns:p14="http://schemas.microsoft.com/office/powerpoint/2010/main" val="2643443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6FCF6-982C-CC37-9625-3EBFC7E7DD13}"/>
              </a:ext>
            </a:extLst>
          </p:cNvPr>
          <p:cNvSpPr>
            <a:spLocks noGrp="1"/>
          </p:cNvSpPr>
          <p:nvPr>
            <p:ph type="title"/>
          </p:nvPr>
        </p:nvSpPr>
        <p:spPr>
          <a:xfrm>
            <a:off x="1546589" y="598791"/>
            <a:ext cx="9879437" cy="980844"/>
          </a:xfrm>
        </p:spPr>
        <p:txBody>
          <a:bodyPr/>
          <a:lstStyle/>
          <a:p>
            <a:r>
              <a:rPr lang="en-US"/>
              <a:t>Our Initiatives</a:t>
            </a:r>
          </a:p>
        </p:txBody>
      </p:sp>
      <p:sp>
        <p:nvSpPr>
          <p:cNvPr id="10" name="Content Placeholder 2">
            <a:extLst>
              <a:ext uri="{FF2B5EF4-FFF2-40B4-BE49-F238E27FC236}">
                <a16:creationId xmlns:a16="http://schemas.microsoft.com/office/drawing/2014/main" id="{B2872924-AB42-9FAA-C519-1C98E07AD742}"/>
              </a:ext>
            </a:extLst>
          </p:cNvPr>
          <p:cNvSpPr>
            <a:spLocks noGrp="1"/>
          </p:cNvSpPr>
          <p:nvPr>
            <p:ph idx="1"/>
          </p:nvPr>
        </p:nvSpPr>
        <p:spPr>
          <a:xfrm>
            <a:off x="1872637" y="1709541"/>
            <a:ext cx="9450631" cy="4858236"/>
          </a:xfrm>
        </p:spPr>
        <p:txBody>
          <a:bodyPr>
            <a:noAutofit/>
          </a:bodyPr>
          <a:lstStyle/>
          <a:p>
            <a:pPr marL="0" indent="0">
              <a:buNone/>
            </a:pPr>
            <a:r>
              <a:rPr lang="en-US" sz="2400"/>
              <a:t>Corporate Donor Program</a:t>
            </a:r>
          </a:p>
          <a:p>
            <a:pPr lvl="1">
              <a:buFont typeface="Wingdings" panose="05000000000000000000" pitchFamily="2" charset="2"/>
              <a:buChar char="§"/>
            </a:pPr>
            <a:r>
              <a:rPr lang="en-US" sz="2400"/>
              <a:t>This program provides corporations an opportunity to establish and build their support of educational, leadership development and inspirational initiatives led by ALA’s charitable organization.</a:t>
            </a:r>
          </a:p>
          <a:p>
            <a:pPr lvl="1">
              <a:buFont typeface="Wingdings" panose="05000000000000000000" pitchFamily="2" charset="2"/>
              <a:buChar char="§"/>
            </a:pPr>
            <a:r>
              <a:rPr lang="en-US" sz="2400"/>
              <a:t>Our 2026 levels are:</a:t>
            </a:r>
          </a:p>
          <a:p>
            <a:pPr lvl="2">
              <a:buFont typeface="Wingdings" panose="05000000000000000000" pitchFamily="2" charset="2"/>
              <a:buChar char="§"/>
            </a:pPr>
            <a:r>
              <a:rPr lang="en-US" sz="2400"/>
              <a:t>Visionary ($15,000) </a:t>
            </a:r>
          </a:p>
          <a:p>
            <a:pPr lvl="2">
              <a:buFont typeface="Wingdings" panose="05000000000000000000" pitchFamily="2" charset="2"/>
              <a:buChar char="§"/>
            </a:pPr>
            <a:r>
              <a:rPr lang="en-US" sz="2400"/>
              <a:t>Champion ($10,000) </a:t>
            </a:r>
          </a:p>
          <a:p>
            <a:pPr lvl="2">
              <a:buFont typeface="Wingdings" panose="05000000000000000000" pitchFamily="2" charset="2"/>
              <a:buChar char="§"/>
            </a:pPr>
            <a:r>
              <a:rPr lang="en-US" sz="2400"/>
              <a:t>Advocate ($5,000) </a:t>
            </a:r>
          </a:p>
          <a:p>
            <a:pPr lvl="2">
              <a:buFont typeface="Wingdings" panose="05000000000000000000" pitchFamily="2" charset="2"/>
              <a:buChar char="§"/>
            </a:pPr>
            <a:r>
              <a:rPr lang="en-US" sz="2400"/>
              <a:t>Friend ($2,500) </a:t>
            </a:r>
          </a:p>
          <a:p>
            <a:pPr lvl="1">
              <a:buFont typeface="Wingdings" panose="05000000000000000000" pitchFamily="2" charset="2"/>
              <a:buChar char="§"/>
            </a:pPr>
            <a:r>
              <a:rPr lang="en-US" sz="2400"/>
              <a:t>The majority of inaugural donors are back for 2026, and we also have some new faces in our program!</a:t>
            </a:r>
          </a:p>
        </p:txBody>
      </p:sp>
      <p:pic>
        <p:nvPicPr>
          <p:cNvPr id="2" name="Picture 1">
            <a:extLst>
              <a:ext uri="{FF2B5EF4-FFF2-40B4-BE49-F238E27FC236}">
                <a16:creationId xmlns:a16="http://schemas.microsoft.com/office/drawing/2014/main" id="{734100DB-F23D-B263-823B-8A8657C323F4}"/>
              </a:ext>
            </a:extLst>
          </p:cNvPr>
          <p:cNvPicPr>
            <a:picLocks noChangeAspect="1"/>
          </p:cNvPicPr>
          <p:nvPr/>
        </p:nvPicPr>
        <p:blipFill>
          <a:blip r:embed="rId3"/>
          <a:stretch>
            <a:fillRect/>
          </a:stretch>
        </p:blipFill>
        <p:spPr>
          <a:xfrm>
            <a:off x="10390925" y="150535"/>
            <a:ext cx="1688738" cy="512108"/>
          </a:xfrm>
          <a:prstGeom prst="rect">
            <a:avLst/>
          </a:prstGeom>
        </p:spPr>
      </p:pic>
      <p:pic>
        <p:nvPicPr>
          <p:cNvPr id="8" name="Picture 7" descr="Jazz band illustration">
            <a:extLst>
              <a:ext uri="{FF2B5EF4-FFF2-40B4-BE49-F238E27FC236}">
                <a16:creationId xmlns:a16="http://schemas.microsoft.com/office/drawing/2014/main" id="{1A092745-25CA-5EAB-A130-191823322F92}"/>
              </a:ext>
            </a:extLst>
          </p:cNvPr>
          <p:cNvPicPr>
            <a:picLocks noChangeAspect="1"/>
          </p:cNvPicPr>
          <p:nvPr/>
        </p:nvPicPr>
        <p:blipFill>
          <a:blip r:embed="rId4"/>
          <a:stretch>
            <a:fillRect/>
          </a:stretch>
        </p:blipFill>
        <p:spPr>
          <a:xfrm>
            <a:off x="376118" y="3359727"/>
            <a:ext cx="1649002" cy="2171199"/>
          </a:xfrm>
          <a:prstGeom prst="rect">
            <a:avLst/>
          </a:prstGeom>
        </p:spPr>
      </p:pic>
      <p:pic>
        <p:nvPicPr>
          <p:cNvPr id="3" name="Picture 2">
            <a:extLst>
              <a:ext uri="{FF2B5EF4-FFF2-40B4-BE49-F238E27FC236}">
                <a16:creationId xmlns:a16="http://schemas.microsoft.com/office/drawing/2014/main" id="{C1026300-B891-5A16-DF8A-F0363CADED63}"/>
              </a:ext>
            </a:extLst>
          </p:cNvPr>
          <p:cNvPicPr>
            <a:picLocks noChangeAspect="1"/>
          </p:cNvPicPr>
          <p:nvPr/>
        </p:nvPicPr>
        <p:blipFill>
          <a:blip r:embed="rId5"/>
          <a:stretch>
            <a:fillRect/>
          </a:stretch>
        </p:blipFill>
        <p:spPr>
          <a:xfrm>
            <a:off x="7017044" y="3595884"/>
            <a:ext cx="2952750" cy="1552575"/>
          </a:xfrm>
          <a:prstGeom prst="rect">
            <a:avLst/>
          </a:prstGeom>
        </p:spPr>
      </p:pic>
    </p:spTree>
    <p:extLst>
      <p:ext uri="{BB962C8B-B14F-4D97-AF65-F5344CB8AC3E}">
        <p14:creationId xmlns:p14="http://schemas.microsoft.com/office/powerpoint/2010/main" val="396999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62608-F5E4-7EC0-5EF0-4F988DDDEC5B}"/>
              </a:ext>
            </a:extLst>
          </p:cNvPr>
          <p:cNvSpPr>
            <a:spLocks noGrp="1"/>
          </p:cNvSpPr>
          <p:nvPr>
            <p:ph type="title"/>
          </p:nvPr>
        </p:nvSpPr>
        <p:spPr>
          <a:xfrm>
            <a:off x="1550564" y="1057274"/>
            <a:ext cx="9875463" cy="999746"/>
          </a:xfrm>
        </p:spPr>
        <p:txBody>
          <a:bodyPr/>
          <a:lstStyle/>
          <a:p>
            <a:r>
              <a:rPr lang="en-US"/>
              <a:t>Our Initiatives</a:t>
            </a:r>
          </a:p>
        </p:txBody>
      </p:sp>
      <p:sp>
        <p:nvSpPr>
          <p:cNvPr id="12" name="Content Placeholder 3">
            <a:extLst>
              <a:ext uri="{FF2B5EF4-FFF2-40B4-BE49-F238E27FC236}">
                <a16:creationId xmlns:a16="http://schemas.microsoft.com/office/drawing/2014/main" id="{288BD9B8-D6A6-D55A-830D-4D3CC2DC3933}"/>
              </a:ext>
            </a:extLst>
          </p:cNvPr>
          <p:cNvSpPr>
            <a:spLocks noGrp="1"/>
          </p:cNvSpPr>
          <p:nvPr>
            <p:ph sz="half" idx="2"/>
          </p:nvPr>
        </p:nvSpPr>
        <p:spPr>
          <a:xfrm>
            <a:off x="1550564" y="2671861"/>
            <a:ext cx="10018584" cy="3961593"/>
          </a:xfrm>
        </p:spPr>
        <p:txBody>
          <a:bodyPr>
            <a:normAutofit/>
          </a:bodyPr>
          <a:lstStyle/>
          <a:p>
            <a:pPr marL="0" indent="0">
              <a:buNone/>
            </a:pPr>
            <a:r>
              <a:rPr lang="en-US" sz="2400" b="1"/>
              <a:t>The Foundation Heart of ALA Award</a:t>
            </a:r>
          </a:p>
          <a:p>
            <a:pPr lvl="1">
              <a:buFont typeface="Wingdings" panose="05000000000000000000" pitchFamily="2" charset="2"/>
              <a:buChar char="§"/>
            </a:pPr>
            <a:r>
              <a:rPr lang="en-US" sz="2400"/>
              <a:t>Originally brainstormed at ALI 2023, this award recognizes </a:t>
            </a:r>
            <a:r>
              <a:rPr lang="en-US" sz="2400" b="1"/>
              <a:t>two</a:t>
            </a:r>
            <a:r>
              <a:rPr lang="en-US" sz="2400"/>
              <a:t> member of the ALA community who promotes and/or embodies the Foundation’s mission to educate, mentor and inspire people in inclusive ways.</a:t>
            </a:r>
          </a:p>
          <a:p>
            <a:pPr lvl="1">
              <a:buFont typeface="Wingdings" panose="05000000000000000000" pitchFamily="2" charset="2"/>
              <a:buChar char="§"/>
            </a:pPr>
            <a:endParaRPr lang="en-US" sz="2400"/>
          </a:p>
          <a:p>
            <a:pPr lvl="1">
              <a:buFont typeface="Wingdings" panose="05000000000000000000" pitchFamily="2" charset="2"/>
              <a:buChar char="§"/>
            </a:pPr>
            <a:r>
              <a:rPr lang="en-US" sz="2400"/>
              <a:t>Will be awarded during the Brezina Memorial Session at the 2026 Annual Conference to two members with outstanding community service in 2025 outside of ALA.</a:t>
            </a:r>
          </a:p>
        </p:txBody>
      </p:sp>
      <p:pic>
        <p:nvPicPr>
          <p:cNvPr id="2" name="Picture 1">
            <a:extLst>
              <a:ext uri="{FF2B5EF4-FFF2-40B4-BE49-F238E27FC236}">
                <a16:creationId xmlns:a16="http://schemas.microsoft.com/office/drawing/2014/main" id="{F43EF11B-DC05-3069-4310-FDEC44C0EECA}"/>
              </a:ext>
            </a:extLst>
          </p:cNvPr>
          <p:cNvPicPr>
            <a:picLocks noChangeAspect="1"/>
          </p:cNvPicPr>
          <p:nvPr/>
        </p:nvPicPr>
        <p:blipFill>
          <a:blip r:embed="rId3"/>
          <a:stretch>
            <a:fillRect/>
          </a:stretch>
        </p:blipFill>
        <p:spPr>
          <a:xfrm>
            <a:off x="7938519" y="623763"/>
            <a:ext cx="2485168" cy="2518601"/>
          </a:xfrm>
          <a:prstGeom prst="rect">
            <a:avLst/>
          </a:prstGeom>
        </p:spPr>
      </p:pic>
    </p:spTree>
    <p:extLst>
      <p:ext uri="{BB962C8B-B14F-4D97-AF65-F5344CB8AC3E}">
        <p14:creationId xmlns:p14="http://schemas.microsoft.com/office/powerpoint/2010/main" val="2498021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43EC8A-1733-CCF7-081F-EB4667CB3285}"/>
              </a:ext>
            </a:extLst>
          </p:cNvPr>
          <p:cNvSpPr>
            <a:spLocks noGrp="1"/>
          </p:cNvSpPr>
          <p:nvPr>
            <p:ph type="title"/>
          </p:nvPr>
        </p:nvSpPr>
        <p:spPr>
          <a:xfrm>
            <a:off x="914400" y="256310"/>
            <a:ext cx="7843837" cy="1371600"/>
          </a:xfrm>
        </p:spPr>
        <p:txBody>
          <a:bodyPr/>
          <a:lstStyle/>
          <a:p>
            <a:r>
              <a:rPr lang="en-US">
                <a:solidFill>
                  <a:srgbClr val="202C8F"/>
                </a:solidFill>
              </a:rPr>
              <a:t>Remix:  What’s Coming….</a:t>
            </a:r>
            <a:br>
              <a:rPr lang="en-US">
                <a:solidFill>
                  <a:srgbClr val="202C8F"/>
                </a:solidFill>
              </a:rPr>
            </a:br>
            <a:r>
              <a:rPr lang="en-US">
                <a:solidFill>
                  <a:srgbClr val="202C8F"/>
                </a:solidFill>
              </a:rPr>
              <a:t>Composing the future…..</a:t>
            </a:r>
          </a:p>
        </p:txBody>
      </p:sp>
      <p:sp>
        <p:nvSpPr>
          <p:cNvPr id="4" name="Content Placeholder 3">
            <a:extLst>
              <a:ext uri="{FF2B5EF4-FFF2-40B4-BE49-F238E27FC236}">
                <a16:creationId xmlns:a16="http://schemas.microsoft.com/office/drawing/2014/main" id="{ACE55D3D-AA24-CF53-6679-29B3C83F7646}"/>
              </a:ext>
            </a:extLst>
          </p:cNvPr>
          <p:cNvSpPr>
            <a:spLocks noGrp="1"/>
          </p:cNvSpPr>
          <p:nvPr>
            <p:ph idx="13"/>
          </p:nvPr>
        </p:nvSpPr>
        <p:spPr>
          <a:xfrm>
            <a:off x="973037" y="1995055"/>
            <a:ext cx="6903076" cy="4058553"/>
          </a:xfrm>
        </p:spPr>
        <p:txBody>
          <a:bodyPr>
            <a:normAutofit/>
          </a:bodyPr>
          <a:lstStyle/>
          <a:p>
            <a:r>
              <a:rPr lang="en-US" sz="3600"/>
              <a:t>“</a:t>
            </a:r>
            <a:r>
              <a:rPr lang="en-US" sz="3600" b="1" i="1"/>
              <a:t>Ok, Jan, Let’s Jam!.....”</a:t>
            </a:r>
          </a:p>
        </p:txBody>
      </p:sp>
      <p:pic>
        <p:nvPicPr>
          <p:cNvPr id="7" name="Picture 6">
            <a:extLst>
              <a:ext uri="{FF2B5EF4-FFF2-40B4-BE49-F238E27FC236}">
                <a16:creationId xmlns:a16="http://schemas.microsoft.com/office/drawing/2014/main" id="{EF4A2945-72E4-66A4-02C7-F8E976370A5D}"/>
              </a:ext>
            </a:extLst>
          </p:cNvPr>
          <p:cNvPicPr>
            <a:picLocks noChangeAspect="1"/>
          </p:cNvPicPr>
          <p:nvPr/>
        </p:nvPicPr>
        <p:blipFill>
          <a:blip r:embed="rId3"/>
          <a:stretch>
            <a:fillRect/>
          </a:stretch>
        </p:blipFill>
        <p:spPr>
          <a:xfrm>
            <a:off x="4679174" y="2851989"/>
            <a:ext cx="3196939" cy="2149501"/>
          </a:xfrm>
          <a:prstGeom prst="rect">
            <a:avLst/>
          </a:prstGeom>
        </p:spPr>
      </p:pic>
      <p:pic>
        <p:nvPicPr>
          <p:cNvPr id="9" name="Picture 8">
            <a:extLst>
              <a:ext uri="{FF2B5EF4-FFF2-40B4-BE49-F238E27FC236}">
                <a16:creationId xmlns:a16="http://schemas.microsoft.com/office/drawing/2014/main" id="{BB2C76DD-B849-EB6F-9CF4-2920E69DDBE8}"/>
              </a:ext>
            </a:extLst>
          </p:cNvPr>
          <p:cNvPicPr>
            <a:picLocks noChangeAspect="1"/>
          </p:cNvPicPr>
          <p:nvPr/>
        </p:nvPicPr>
        <p:blipFill>
          <a:blip r:embed="rId4"/>
          <a:stretch>
            <a:fillRect/>
          </a:stretch>
        </p:blipFill>
        <p:spPr>
          <a:xfrm>
            <a:off x="1044738" y="2851988"/>
            <a:ext cx="3020291" cy="2149502"/>
          </a:xfrm>
          <a:prstGeom prst="rect">
            <a:avLst/>
          </a:prstGeom>
        </p:spPr>
      </p:pic>
      <p:pic>
        <p:nvPicPr>
          <p:cNvPr id="2" name="Picture 1">
            <a:extLst>
              <a:ext uri="{FF2B5EF4-FFF2-40B4-BE49-F238E27FC236}">
                <a16:creationId xmlns:a16="http://schemas.microsoft.com/office/drawing/2014/main" id="{7996E27C-3583-76D5-C534-2425FB31B727}"/>
              </a:ext>
            </a:extLst>
          </p:cNvPr>
          <p:cNvPicPr>
            <a:picLocks noChangeAspect="1"/>
          </p:cNvPicPr>
          <p:nvPr/>
        </p:nvPicPr>
        <p:blipFill>
          <a:blip r:embed="rId5"/>
          <a:stretch>
            <a:fillRect/>
          </a:stretch>
        </p:blipFill>
        <p:spPr>
          <a:xfrm>
            <a:off x="10503262" y="256"/>
            <a:ext cx="1688738" cy="512108"/>
          </a:xfrm>
          <a:prstGeom prst="rect">
            <a:avLst/>
          </a:prstGeom>
        </p:spPr>
      </p:pic>
      <p:pic>
        <p:nvPicPr>
          <p:cNvPr id="5" name="Picture 4">
            <a:extLst>
              <a:ext uri="{FF2B5EF4-FFF2-40B4-BE49-F238E27FC236}">
                <a16:creationId xmlns:a16="http://schemas.microsoft.com/office/drawing/2014/main" id="{B984CE48-1D65-5829-6A3A-24110CD96FED}"/>
              </a:ext>
            </a:extLst>
          </p:cNvPr>
          <p:cNvPicPr>
            <a:picLocks noChangeAspect="1"/>
          </p:cNvPicPr>
          <p:nvPr/>
        </p:nvPicPr>
        <p:blipFill>
          <a:blip r:embed="rId6"/>
          <a:stretch>
            <a:fillRect/>
          </a:stretch>
        </p:blipFill>
        <p:spPr>
          <a:xfrm>
            <a:off x="9005687" y="3488551"/>
            <a:ext cx="3072682" cy="3387087"/>
          </a:xfrm>
          <a:prstGeom prst="rect">
            <a:avLst/>
          </a:prstGeom>
        </p:spPr>
      </p:pic>
      <p:pic>
        <p:nvPicPr>
          <p:cNvPr id="8" name="Picture 7">
            <a:extLst>
              <a:ext uri="{FF2B5EF4-FFF2-40B4-BE49-F238E27FC236}">
                <a16:creationId xmlns:a16="http://schemas.microsoft.com/office/drawing/2014/main" id="{2ECF47FD-0540-5D1F-3CD3-6E8FBB3C043F}"/>
              </a:ext>
            </a:extLst>
          </p:cNvPr>
          <p:cNvPicPr>
            <a:picLocks noChangeAspect="1"/>
          </p:cNvPicPr>
          <p:nvPr/>
        </p:nvPicPr>
        <p:blipFill>
          <a:blip r:embed="rId7"/>
          <a:stretch>
            <a:fillRect/>
          </a:stretch>
        </p:blipFill>
        <p:spPr>
          <a:xfrm>
            <a:off x="9113278" y="1251789"/>
            <a:ext cx="2857500" cy="1600200"/>
          </a:xfrm>
          <a:prstGeom prst="rect">
            <a:avLst/>
          </a:prstGeom>
        </p:spPr>
      </p:pic>
    </p:spTree>
    <p:extLst>
      <p:ext uri="{BB962C8B-B14F-4D97-AF65-F5344CB8AC3E}">
        <p14:creationId xmlns:p14="http://schemas.microsoft.com/office/powerpoint/2010/main" val="407210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A70AB-B937-ED39-B98D-83D8A50A9A85}"/>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4D9433B-616A-5470-FA32-FEDD003B758D}"/>
              </a:ext>
            </a:extLst>
          </p:cNvPr>
          <p:cNvSpPr>
            <a:spLocks noGrp="1"/>
          </p:cNvSpPr>
          <p:nvPr>
            <p:ph type="title"/>
          </p:nvPr>
        </p:nvSpPr>
        <p:spPr>
          <a:xfrm>
            <a:off x="413467" y="763325"/>
            <a:ext cx="7631709" cy="578077"/>
          </a:xfrm>
        </p:spPr>
        <p:txBody>
          <a:bodyPr/>
          <a:lstStyle/>
          <a:p>
            <a:r>
              <a:rPr lang="en-US"/>
              <a:t>Turning up the Tempo</a:t>
            </a:r>
          </a:p>
        </p:txBody>
      </p:sp>
      <p:sp>
        <p:nvSpPr>
          <p:cNvPr id="6" name="Content Placeholder 7">
            <a:extLst>
              <a:ext uri="{FF2B5EF4-FFF2-40B4-BE49-F238E27FC236}">
                <a16:creationId xmlns:a16="http://schemas.microsoft.com/office/drawing/2014/main" id="{1361765D-EEE2-B855-D71C-E8B84798E335}"/>
              </a:ext>
            </a:extLst>
          </p:cNvPr>
          <p:cNvSpPr txBox="1">
            <a:spLocks/>
          </p:cNvSpPr>
          <p:nvPr/>
        </p:nvSpPr>
        <p:spPr>
          <a:xfrm>
            <a:off x="200025" y="1341402"/>
            <a:ext cx="7593495" cy="5662943"/>
          </a:xfrm>
          <a:prstGeom prst="rect">
            <a:avLst/>
          </a:prstGeom>
        </p:spPr>
        <p:txBody>
          <a:bodyPr>
            <a:normAutofit fontScale="92500" lnSpcReduction="20000"/>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a:p>
          <a:p>
            <a:pPr marL="0" indent="0">
              <a:buNone/>
            </a:pPr>
            <a:r>
              <a:rPr lang="en-US" sz="2400" b="1"/>
              <a:t>CLM Exam Support</a:t>
            </a:r>
          </a:p>
          <a:p>
            <a:pPr lvl="1">
              <a:buFont typeface="Wingdings" panose="05000000000000000000" pitchFamily="2" charset="2"/>
              <a:buChar char="§"/>
            </a:pPr>
            <a:r>
              <a:rPr lang="en-US"/>
              <a:t>Collective efforts to create monetary support for those sitting for the CLM exam last Fall </a:t>
            </a:r>
            <a:r>
              <a:rPr lang="en-US" b="1" i="1"/>
              <a:t>and</a:t>
            </a:r>
            <a:r>
              <a:rPr lang="en-US"/>
              <a:t> this Spring!</a:t>
            </a:r>
          </a:p>
          <a:p>
            <a:pPr marL="338328" lvl="1" indent="0">
              <a:buNone/>
            </a:pPr>
            <a:endParaRPr lang="en-US"/>
          </a:p>
          <a:p>
            <a:pPr lvl="1">
              <a:buFont typeface="Wingdings" panose="05000000000000000000" pitchFamily="2" charset="2"/>
              <a:buChar char="§"/>
            </a:pPr>
            <a:r>
              <a:rPr lang="en-US"/>
              <a:t>Excited to collaborate with ALA Marketing Team regarding the CLM’s 30</a:t>
            </a:r>
            <a:r>
              <a:rPr lang="en-US" baseline="30000"/>
              <a:t>th</a:t>
            </a:r>
            <a:r>
              <a:rPr lang="en-US"/>
              <a:t> Anniversary!</a:t>
            </a:r>
            <a:br>
              <a:rPr lang="en-US"/>
            </a:br>
            <a:endParaRPr lang="en-US"/>
          </a:p>
          <a:p>
            <a:pPr marL="0" indent="0">
              <a:buNone/>
            </a:pPr>
            <a:r>
              <a:rPr lang="en-US" sz="2400" b="1"/>
              <a:t>Annual Conference –National Harbor</a:t>
            </a:r>
            <a:endParaRPr lang="en-US" sz="1200" b="1"/>
          </a:p>
          <a:p>
            <a:pPr lvl="1">
              <a:buFont typeface="Wingdings" panose="05000000000000000000" pitchFamily="2" charset="2"/>
              <a:buChar char="§"/>
            </a:pPr>
            <a:r>
              <a:rPr lang="en-US"/>
              <a:t>Visit us at the ALA Foundation Booth and meet our trustees!  </a:t>
            </a:r>
            <a:r>
              <a:rPr lang="en-US" b="1" i="1"/>
              <a:t>“Listen to the Music”</a:t>
            </a:r>
          </a:p>
          <a:p>
            <a:pPr marL="338328" lvl="1" indent="0">
              <a:buNone/>
            </a:pPr>
            <a:endParaRPr lang="en-US"/>
          </a:p>
          <a:p>
            <a:pPr lvl="1">
              <a:buFont typeface="Wingdings" panose="05000000000000000000" pitchFamily="2" charset="2"/>
              <a:buChar char="§"/>
            </a:pPr>
            <a:r>
              <a:rPr lang="en-US"/>
              <a:t>Check out our Foundation Shout Out tree!</a:t>
            </a:r>
          </a:p>
          <a:p>
            <a:pPr marL="338328" lvl="1" indent="0">
              <a:buNone/>
            </a:pPr>
            <a:endParaRPr lang="en-US"/>
          </a:p>
          <a:p>
            <a:pPr lvl="1">
              <a:buFont typeface="Wingdings" panose="05000000000000000000" pitchFamily="2" charset="2"/>
              <a:buChar char="§"/>
            </a:pPr>
            <a:r>
              <a:rPr lang="en-US"/>
              <a:t>Enjoy the excitement of our Silent Auction!</a:t>
            </a:r>
            <a:br>
              <a:rPr lang="en-US"/>
            </a:br>
            <a:endParaRPr lang="en-US"/>
          </a:p>
          <a:p>
            <a:pPr lvl="1">
              <a:buFont typeface="Wingdings" panose="05000000000000000000" pitchFamily="2" charset="2"/>
              <a:buChar char="§"/>
            </a:pPr>
            <a:r>
              <a:rPr lang="en-US"/>
              <a:t>Meet and support our corporate donors!</a:t>
            </a:r>
            <a:br>
              <a:rPr lang="en-US"/>
            </a:br>
            <a:endParaRPr lang="en-US"/>
          </a:p>
        </p:txBody>
      </p:sp>
      <p:pic>
        <p:nvPicPr>
          <p:cNvPr id="2" name="Picture 1">
            <a:extLst>
              <a:ext uri="{FF2B5EF4-FFF2-40B4-BE49-F238E27FC236}">
                <a16:creationId xmlns:a16="http://schemas.microsoft.com/office/drawing/2014/main" id="{EDD71163-06ED-F1C4-B469-CEB7029E28E0}"/>
              </a:ext>
            </a:extLst>
          </p:cNvPr>
          <p:cNvPicPr>
            <a:picLocks noChangeAspect="1"/>
          </p:cNvPicPr>
          <p:nvPr/>
        </p:nvPicPr>
        <p:blipFill>
          <a:blip r:embed="rId2"/>
          <a:stretch>
            <a:fillRect/>
          </a:stretch>
        </p:blipFill>
        <p:spPr>
          <a:xfrm>
            <a:off x="91234" y="111693"/>
            <a:ext cx="1688738" cy="512108"/>
          </a:xfrm>
          <a:prstGeom prst="rect">
            <a:avLst/>
          </a:prstGeom>
        </p:spPr>
      </p:pic>
      <p:pic>
        <p:nvPicPr>
          <p:cNvPr id="1028" name="Picture 4" descr="Certification">
            <a:extLst>
              <a:ext uri="{FF2B5EF4-FFF2-40B4-BE49-F238E27FC236}">
                <a16:creationId xmlns:a16="http://schemas.microsoft.com/office/drawing/2014/main" id="{3B5BE72C-FE0F-4A9C-B015-DAD4D5A081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551"/>
          <a:stretch>
            <a:fillRect/>
          </a:stretch>
        </p:blipFill>
        <p:spPr bwMode="auto">
          <a:xfrm>
            <a:off x="8344327" y="533124"/>
            <a:ext cx="353943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1E095B8-F15A-9B91-642A-0614B2A318F5}"/>
              </a:ext>
            </a:extLst>
          </p:cNvPr>
          <p:cNvPicPr>
            <a:picLocks noChangeAspect="1"/>
          </p:cNvPicPr>
          <p:nvPr/>
        </p:nvPicPr>
        <p:blipFill>
          <a:blip r:embed="rId4"/>
          <a:stretch>
            <a:fillRect/>
          </a:stretch>
        </p:blipFill>
        <p:spPr>
          <a:xfrm>
            <a:off x="8569058" y="3308340"/>
            <a:ext cx="3314700" cy="2724150"/>
          </a:xfrm>
          <a:prstGeom prst="rect">
            <a:avLst/>
          </a:prstGeom>
        </p:spPr>
      </p:pic>
    </p:spTree>
    <p:extLst>
      <p:ext uri="{BB962C8B-B14F-4D97-AF65-F5344CB8AC3E}">
        <p14:creationId xmlns:p14="http://schemas.microsoft.com/office/powerpoint/2010/main" val="62826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0A324-0737-F0DA-1F7D-10CBE06D7C3F}"/>
              </a:ext>
            </a:extLst>
          </p:cNvPr>
          <p:cNvSpPr>
            <a:spLocks noGrp="1"/>
          </p:cNvSpPr>
          <p:nvPr>
            <p:ph type="title"/>
          </p:nvPr>
        </p:nvSpPr>
        <p:spPr>
          <a:xfrm>
            <a:off x="295521" y="615471"/>
            <a:ext cx="11600956" cy="1012785"/>
          </a:xfrm>
        </p:spPr>
        <p:txBody>
          <a:bodyPr/>
          <a:lstStyle/>
          <a:p>
            <a:r>
              <a:rPr lang="en-US" sz="3200"/>
              <a:t>What Will Keep us on </a:t>
            </a:r>
            <a:br>
              <a:rPr lang="en-US" sz="3200"/>
            </a:br>
            <a:r>
              <a:rPr lang="en-US" sz="3200"/>
              <a:t>the Billboard top 10?</a:t>
            </a:r>
          </a:p>
        </p:txBody>
      </p:sp>
      <p:pic>
        <p:nvPicPr>
          <p:cNvPr id="3" name="Picture 2">
            <a:extLst>
              <a:ext uri="{FF2B5EF4-FFF2-40B4-BE49-F238E27FC236}">
                <a16:creationId xmlns:a16="http://schemas.microsoft.com/office/drawing/2014/main" id="{1FC3CB6F-FFCA-F30F-6F5C-FE709DA3E221}"/>
              </a:ext>
            </a:extLst>
          </p:cNvPr>
          <p:cNvPicPr>
            <a:picLocks noChangeAspect="1"/>
          </p:cNvPicPr>
          <p:nvPr/>
        </p:nvPicPr>
        <p:blipFill>
          <a:blip r:embed="rId3"/>
          <a:stretch>
            <a:fillRect/>
          </a:stretch>
        </p:blipFill>
        <p:spPr>
          <a:xfrm>
            <a:off x="75332" y="6194442"/>
            <a:ext cx="1688738" cy="512108"/>
          </a:xfrm>
          <a:prstGeom prst="rect">
            <a:avLst/>
          </a:prstGeom>
        </p:spPr>
      </p:pic>
      <p:pic>
        <p:nvPicPr>
          <p:cNvPr id="7" name="Picture 6">
            <a:extLst>
              <a:ext uri="{FF2B5EF4-FFF2-40B4-BE49-F238E27FC236}">
                <a16:creationId xmlns:a16="http://schemas.microsoft.com/office/drawing/2014/main" id="{28EF3F19-9414-AE8D-A8D4-A1D3FC00FB8A}"/>
              </a:ext>
            </a:extLst>
          </p:cNvPr>
          <p:cNvPicPr>
            <a:picLocks noChangeAspect="1"/>
          </p:cNvPicPr>
          <p:nvPr/>
        </p:nvPicPr>
        <p:blipFill>
          <a:blip r:embed="rId4"/>
          <a:stretch>
            <a:fillRect/>
          </a:stretch>
        </p:blipFill>
        <p:spPr>
          <a:xfrm>
            <a:off x="3950266" y="4958168"/>
            <a:ext cx="4097792" cy="1812992"/>
          </a:xfrm>
          <a:prstGeom prst="rect">
            <a:avLst/>
          </a:prstGeom>
        </p:spPr>
      </p:pic>
      <p:pic>
        <p:nvPicPr>
          <p:cNvPr id="9" name="Picture 8">
            <a:extLst>
              <a:ext uri="{FF2B5EF4-FFF2-40B4-BE49-F238E27FC236}">
                <a16:creationId xmlns:a16="http://schemas.microsoft.com/office/drawing/2014/main" id="{D317D2B4-5C6B-2B26-AAE1-609EB523CE4F}"/>
              </a:ext>
            </a:extLst>
          </p:cNvPr>
          <p:cNvPicPr>
            <a:picLocks noChangeAspect="1"/>
          </p:cNvPicPr>
          <p:nvPr/>
        </p:nvPicPr>
        <p:blipFill>
          <a:blip r:embed="rId5"/>
          <a:stretch>
            <a:fillRect/>
          </a:stretch>
        </p:blipFill>
        <p:spPr>
          <a:xfrm>
            <a:off x="6963532" y="1715096"/>
            <a:ext cx="2495645" cy="3243072"/>
          </a:xfrm>
          <a:prstGeom prst="rect">
            <a:avLst/>
          </a:prstGeom>
        </p:spPr>
      </p:pic>
      <p:pic>
        <p:nvPicPr>
          <p:cNvPr id="10" name="Picture 9">
            <a:extLst>
              <a:ext uri="{FF2B5EF4-FFF2-40B4-BE49-F238E27FC236}">
                <a16:creationId xmlns:a16="http://schemas.microsoft.com/office/drawing/2014/main" id="{637ECAF3-B0B6-7D15-EA47-51A2694F7190}"/>
              </a:ext>
            </a:extLst>
          </p:cNvPr>
          <p:cNvPicPr>
            <a:picLocks noChangeAspect="1"/>
          </p:cNvPicPr>
          <p:nvPr/>
        </p:nvPicPr>
        <p:blipFill>
          <a:blip r:embed="rId6"/>
          <a:stretch>
            <a:fillRect/>
          </a:stretch>
        </p:blipFill>
        <p:spPr>
          <a:xfrm>
            <a:off x="1764070" y="1862539"/>
            <a:ext cx="2687669" cy="3026427"/>
          </a:xfrm>
          <a:prstGeom prst="rect">
            <a:avLst/>
          </a:prstGeom>
        </p:spPr>
      </p:pic>
    </p:spTree>
    <p:extLst>
      <p:ext uri="{BB962C8B-B14F-4D97-AF65-F5344CB8AC3E}">
        <p14:creationId xmlns:p14="http://schemas.microsoft.com/office/powerpoint/2010/main" val="168621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339866" y="449566"/>
            <a:ext cx="9556694" cy="2273042"/>
          </a:xfrm>
        </p:spPr>
        <p:txBody>
          <a:bodyPr/>
          <a:lstStyle/>
          <a:p>
            <a:r>
              <a:rPr lang="en-US" sz="3400"/>
              <a:t>The Foundation of the Association of Legal Administrators is the </a:t>
            </a:r>
            <a:br>
              <a:rPr lang="en-US" sz="3400"/>
            </a:br>
            <a:r>
              <a:rPr lang="en-US" sz="3400"/>
              <a:t>Heart of ALA. </a:t>
            </a:r>
          </a:p>
        </p:txBody>
      </p:sp>
      <p:sp>
        <p:nvSpPr>
          <p:cNvPr id="3" name="Content Placeholder 2">
            <a:extLst>
              <a:ext uri="{FF2B5EF4-FFF2-40B4-BE49-F238E27FC236}">
                <a16:creationId xmlns:a16="http://schemas.microsoft.com/office/drawing/2014/main" id="{D4D22962-3C7F-E480-5C35-7F4860A098E1}"/>
              </a:ext>
            </a:extLst>
          </p:cNvPr>
          <p:cNvSpPr>
            <a:spLocks noGrp="1"/>
          </p:cNvSpPr>
          <p:nvPr>
            <p:ph idx="1"/>
          </p:nvPr>
        </p:nvSpPr>
        <p:spPr>
          <a:xfrm>
            <a:off x="914400" y="3201090"/>
            <a:ext cx="6583680" cy="3207344"/>
          </a:xfrm>
        </p:spPr>
        <p:txBody>
          <a:bodyPr>
            <a:normAutofit/>
          </a:bodyPr>
          <a:lstStyle/>
          <a:p>
            <a:pPr>
              <a:lnSpc>
                <a:spcPct val="110000"/>
              </a:lnSpc>
            </a:pPr>
            <a:r>
              <a:rPr lang="en-US"/>
              <a:t>Our mission is to help educate, mentor and inspire current and future legal management professionals in inclusive ways that foster the development and increase awareness of the profession within the legal industry and our communities.</a:t>
            </a:r>
          </a:p>
        </p:txBody>
      </p:sp>
      <p:pic>
        <p:nvPicPr>
          <p:cNvPr id="7" name="Picture 6">
            <a:extLst>
              <a:ext uri="{FF2B5EF4-FFF2-40B4-BE49-F238E27FC236}">
                <a16:creationId xmlns:a16="http://schemas.microsoft.com/office/drawing/2014/main" id="{A42EBA07-BA4F-5A9E-E701-B69106CFB25E}"/>
              </a:ext>
            </a:extLst>
          </p:cNvPr>
          <p:cNvPicPr>
            <a:picLocks noChangeAspect="1"/>
          </p:cNvPicPr>
          <p:nvPr/>
        </p:nvPicPr>
        <p:blipFill>
          <a:blip r:embed="rId3"/>
          <a:stretch>
            <a:fillRect/>
          </a:stretch>
        </p:blipFill>
        <p:spPr>
          <a:xfrm>
            <a:off x="176731" y="6093858"/>
            <a:ext cx="2064764" cy="629152"/>
          </a:xfrm>
          <a:prstGeom prst="rect">
            <a:avLst/>
          </a:prstGeom>
        </p:spPr>
      </p:pic>
      <p:pic>
        <p:nvPicPr>
          <p:cNvPr id="5" name="Picture 4">
            <a:extLst>
              <a:ext uri="{FF2B5EF4-FFF2-40B4-BE49-F238E27FC236}">
                <a16:creationId xmlns:a16="http://schemas.microsoft.com/office/drawing/2014/main" id="{83453B19-D364-8691-2559-8C2D31328564}"/>
              </a:ext>
            </a:extLst>
          </p:cNvPr>
          <p:cNvPicPr>
            <a:picLocks noChangeAspect="1"/>
          </p:cNvPicPr>
          <p:nvPr/>
        </p:nvPicPr>
        <p:blipFill>
          <a:blip r:embed="rId4"/>
          <a:srcRect l="37040"/>
          <a:stretch>
            <a:fillRect/>
          </a:stretch>
        </p:blipFill>
        <p:spPr>
          <a:xfrm>
            <a:off x="6940500" y="2245153"/>
            <a:ext cx="4837043" cy="4321534"/>
          </a:xfrm>
          <a:prstGeom prst="rect">
            <a:avLst/>
          </a:prstGeom>
        </p:spPr>
      </p:pic>
      <p:pic>
        <p:nvPicPr>
          <p:cNvPr id="4" name="Picture 3">
            <a:extLst>
              <a:ext uri="{FF2B5EF4-FFF2-40B4-BE49-F238E27FC236}">
                <a16:creationId xmlns:a16="http://schemas.microsoft.com/office/drawing/2014/main" id="{6B7C784B-835A-F45C-F2BD-3C28F7D7A676}"/>
              </a:ext>
            </a:extLst>
          </p:cNvPr>
          <p:cNvPicPr>
            <a:picLocks noChangeAspect="1"/>
          </p:cNvPicPr>
          <p:nvPr/>
        </p:nvPicPr>
        <p:blipFill>
          <a:blip r:embed="rId5"/>
          <a:stretch>
            <a:fillRect/>
          </a:stretch>
        </p:blipFill>
        <p:spPr>
          <a:xfrm>
            <a:off x="9758243" y="291313"/>
            <a:ext cx="2019300" cy="2266950"/>
          </a:xfrm>
          <a:prstGeom prst="rect">
            <a:avLst/>
          </a:prstGeom>
        </p:spPr>
      </p:pic>
    </p:spTree>
    <p:extLst>
      <p:ext uri="{BB962C8B-B14F-4D97-AF65-F5344CB8AC3E}">
        <p14:creationId xmlns:p14="http://schemas.microsoft.com/office/powerpoint/2010/main" val="391321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EB4E-78CD-43A6-A18B-B1586B1DE51D}"/>
              </a:ext>
            </a:extLst>
          </p:cNvPr>
          <p:cNvSpPr>
            <a:spLocks noGrp="1"/>
          </p:cNvSpPr>
          <p:nvPr>
            <p:ph type="title"/>
          </p:nvPr>
        </p:nvSpPr>
        <p:spPr>
          <a:xfrm>
            <a:off x="0" y="0"/>
            <a:ext cx="8774235" cy="3211926"/>
          </a:xfrm>
        </p:spPr>
        <p:txBody>
          <a:bodyPr/>
          <a:lstStyle/>
          <a:p>
            <a:pPr marL="571500" indent="-571500">
              <a:buFont typeface="Wingdings" panose="05000000000000000000" pitchFamily="2" charset="2"/>
              <a:buChar char="§"/>
            </a:pPr>
            <a:br>
              <a:rPr lang="en-US"/>
            </a:br>
            <a:br>
              <a:rPr lang="en-US"/>
            </a:br>
            <a:br>
              <a:rPr lang="en-US" sz="2400"/>
            </a:br>
            <a:r>
              <a:rPr lang="en-US" sz="2800"/>
              <a:t>ALA foundation - “</a:t>
            </a:r>
            <a:r>
              <a:rPr lang="en-US" sz="2800" i="1"/>
              <a:t>Yes we can can!”</a:t>
            </a:r>
            <a:br>
              <a:rPr lang="en-US" sz="2600"/>
            </a:br>
            <a:r>
              <a:rPr lang="en-US" sz="2400"/>
              <a:t>	</a:t>
            </a:r>
            <a:br>
              <a:rPr lang="en-US" sz="2400"/>
            </a:br>
            <a:r>
              <a:rPr lang="en-US" sz="2400" i="1">
                <a:solidFill>
                  <a:srgbClr val="C00000"/>
                </a:solidFill>
              </a:rPr>
              <a:t>Communication..</a:t>
            </a:r>
            <a:br>
              <a:rPr lang="en-US" sz="2400" i="1">
                <a:solidFill>
                  <a:srgbClr val="C00000"/>
                </a:solidFill>
              </a:rPr>
            </a:br>
            <a:r>
              <a:rPr lang="en-US" sz="2400" i="1">
                <a:solidFill>
                  <a:srgbClr val="C00000"/>
                </a:solidFill>
              </a:rPr>
              <a:t>Visibility….</a:t>
            </a:r>
            <a:br>
              <a:rPr lang="en-US" sz="2400" i="1">
                <a:solidFill>
                  <a:srgbClr val="C00000"/>
                </a:solidFill>
              </a:rPr>
            </a:br>
            <a:r>
              <a:rPr lang="en-US" sz="2400" i="1">
                <a:solidFill>
                  <a:srgbClr val="C00000"/>
                </a:solidFill>
              </a:rPr>
              <a:t>Partnership….</a:t>
            </a:r>
            <a:br>
              <a:rPr lang="en-US" sz="2400" i="1">
                <a:solidFill>
                  <a:srgbClr val="C00000"/>
                </a:solidFill>
              </a:rPr>
            </a:br>
            <a:r>
              <a:rPr lang="en-US" sz="2400" i="1">
                <a:solidFill>
                  <a:srgbClr val="C00000"/>
                </a:solidFill>
              </a:rPr>
              <a:t>Collaboration…</a:t>
            </a:r>
            <a:r>
              <a:rPr lang="en-US" sz="2400">
                <a:solidFill>
                  <a:srgbClr val="C00000"/>
                </a:solidFill>
              </a:rPr>
              <a:t>.</a:t>
            </a:r>
            <a:br>
              <a:rPr lang="en-US" sz="2400">
                <a:solidFill>
                  <a:srgbClr val="C00000"/>
                </a:solidFill>
              </a:rPr>
            </a:br>
            <a:r>
              <a:rPr lang="en-US" sz="2400" i="1">
                <a:solidFill>
                  <a:srgbClr val="C00000"/>
                </a:solidFill>
              </a:rPr>
              <a:t>SUPPORT….</a:t>
            </a:r>
            <a:br>
              <a:rPr lang="en-US" sz="2400"/>
            </a:br>
            <a:endParaRPr lang="en-US" sz="2400"/>
          </a:p>
        </p:txBody>
      </p:sp>
      <p:sp>
        <p:nvSpPr>
          <p:cNvPr id="4" name="Content Placeholder 3">
            <a:extLst>
              <a:ext uri="{FF2B5EF4-FFF2-40B4-BE49-F238E27FC236}">
                <a16:creationId xmlns:a16="http://schemas.microsoft.com/office/drawing/2014/main" id="{9AC89CB9-B14D-C7D7-4C60-391F4BD05343}"/>
              </a:ext>
            </a:extLst>
          </p:cNvPr>
          <p:cNvSpPr>
            <a:spLocks noGrp="1"/>
          </p:cNvSpPr>
          <p:nvPr>
            <p:ph sz="half" idx="2"/>
          </p:nvPr>
        </p:nvSpPr>
        <p:spPr>
          <a:xfrm>
            <a:off x="873868" y="3031376"/>
            <a:ext cx="3283119" cy="3826624"/>
          </a:xfrm>
        </p:spPr>
        <p:txBody>
          <a:bodyPr>
            <a:normAutofit/>
          </a:bodyPr>
          <a:lstStyle/>
          <a:p>
            <a:r>
              <a:rPr lang="en-US" sz="2800" b="1"/>
              <a:t>CLM Support Committee</a:t>
            </a:r>
          </a:p>
          <a:p>
            <a:r>
              <a:rPr lang="en-US" sz="2100" b="1"/>
              <a:t>We are committed to lowering the barriers to certification by offering scholarships to cover the cost of the exam fee for anyone wishing to take their career to the next level.</a:t>
            </a:r>
          </a:p>
          <a:p>
            <a:endParaRPr lang="en-US"/>
          </a:p>
        </p:txBody>
      </p:sp>
      <p:sp>
        <p:nvSpPr>
          <p:cNvPr id="5" name="Content Placeholder 4">
            <a:extLst>
              <a:ext uri="{FF2B5EF4-FFF2-40B4-BE49-F238E27FC236}">
                <a16:creationId xmlns:a16="http://schemas.microsoft.com/office/drawing/2014/main" id="{DDA318EA-54E1-8098-1750-29A7B02F51FB}"/>
              </a:ext>
            </a:extLst>
          </p:cNvPr>
          <p:cNvSpPr>
            <a:spLocks noGrp="1"/>
          </p:cNvSpPr>
          <p:nvPr>
            <p:ph sz="quarter" idx="4"/>
          </p:nvPr>
        </p:nvSpPr>
        <p:spPr>
          <a:xfrm>
            <a:off x="4823135" y="2976721"/>
            <a:ext cx="3284951" cy="3819807"/>
          </a:xfrm>
        </p:spPr>
        <p:txBody>
          <a:bodyPr>
            <a:normAutofit/>
          </a:bodyPr>
          <a:lstStyle/>
          <a:p>
            <a:r>
              <a:rPr lang="en-US" sz="2800" b="1"/>
              <a:t>Annual In-Person Meeting</a:t>
            </a:r>
          </a:p>
          <a:p>
            <a:r>
              <a:rPr lang="en-US" sz="2100" b="1"/>
              <a:t>It’s not all virtual!  We hold in-person Trustee meetings coinciding with Annual Conference to deepen relationships and foster an environment of collaboration.</a:t>
            </a:r>
          </a:p>
          <a:p>
            <a:endParaRPr lang="en-US" b="1"/>
          </a:p>
        </p:txBody>
      </p:sp>
      <p:pic>
        <p:nvPicPr>
          <p:cNvPr id="6" name="Picture 5">
            <a:extLst>
              <a:ext uri="{FF2B5EF4-FFF2-40B4-BE49-F238E27FC236}">
                <a16:creationId xmlns:a16="http://schemas.microsoft.com/office/drawing/2014/main" id="{0B959E58-DE01-9DA2-F35B-23118B30618E}"/>
              </a:ext>
            </a:extLst>
          </p:cNvPr>
          <p:cNvPicPr>
            <a:picLocks noChangeAspect="1"/>
          </p:cNvPicPr>
          <p:nvPr/>
        </p:nvPicPr>
        <p:blipFill>
          <a:blip r:embed="rId2"/>
          <a:stretch>
            <a:fillRect/>
          </a:stretch>
        </p:blipFill>
        <p:spPr>
          <a:xfrm>
            <a:off x="9333540" y="607471"/>
            <a:ext cx="2438400" cy="1876425"/>
          </a:xfrm>
          <a:prstGeom prst="rect">
            <a:avLst/>
          </a:prstGeom>
        </p:spPr>
      </p:pic>
      <p:pic>
        <p:nvPicPr>
          <p:cNvPr id="8" name="Picture 7">
            <a:extLst>
              <a:ext uri="{FF2B5EF4-FFF2-40B4-BE49-F238E27FC236}">
                <a16:creationId xmlns:a16="http://schemas.microsoft.com/office/drawing/2014/main" id="{4776023F-4DC0-F69D-CB19-2BD3E41F5C1E}"/>
              </a:ext>
            </a:extLst>
          </p:cNvPr>
          <p:cNvPicPr>
            <a:picLocks noChangeAspect="1"/>
          </p:cNvPicPr>
          <p:nvPr/>
        </p:nvPicPr>
        <p:blipFill>
          <a:blip r:embed="rId3"/>
          <a:stretch>
            <a:fillRect/>
          </a:stretch>
        </p:blipFill>
        <p:spPr>
          <a:xfrm>
            <a:off x="5093033" y="771404"/>
            <a:ext cx="2466975" cy="1857375"/>
          </a:xfrm>
          <a:prstGeom prst="rect">
            <a:avLst/>
          </a:prstGeom>
        </p:spPr>
      </p:pic>
      <p:pic>
        <p:nvPicPr>
          <p:cNvPr id="10" name="Picture 9">
            <a:extLst>
              <a:ext uri="{FF2B5EF4-FFF2-40B4-BE49-F238E27FC236}">
                <a16:creationId xmlns:a16="http://schemas.microsoft.com/office/drawing/2014/main" id="{D523C75F-4BC2-A921-8193-DE039BBECE87}"/>
              </a:ext>
            </a:extLst>
          </p:cNvPr>
          <p:cNvPicPr>
            <a:picLocks noChangeAspect="1"/>
          </p:cNvPicPr>
          <p:nvPr/>
        </p:nvPicPr>
        <p:blipFill>
          <a:blip r:embed="rId4"/>
          <a:stretch>
            <a:fillRect/>
          </a:stretch>
        </p:blipFill>
        <p:spPr>
          <a:xfrm>
            <a:off x="9243052" y="3429000"/>
            <a:ext cx="2619375" cy="1743075"/>
          </a:xfrm>
          <a:prstGeom prst="rect">
            <a:avLst/>
          </a:prstGeom>
        </p:spPr>
      </p:pic>
    </p:spTree>
    <p:extLst>
      <p:ext uri="{BB962C8B-B14F-4D97-AF65-F5344CB8AC3E}">
        <p14:creationId xmlns:p14="http://schemas.microsoft.com/office/powerpoint/2010/main" val="2854785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CC09-549D-60B9-8A73-EF7C2002C75D}"/>
              </a:ext>
            </a:extLst>
          </p:cNvPr>
          <p:cNvSpPr>
            <a:spLocks noGrp="1"/>
          </p:cNvSpPr>
          <p:nvPr>
            <p:ph type="title"/>
          </p:nvPr>
        </p:nvSpPr>
        <p:spPr>
          <a:xfrm>
            <a:off x="246491" y="234688"/>
            <a:ext cx="9621081" cy="1021619"/>
          </a:xfrm>
        </p:spPr>
        <p:txBody>
          <a:bodyPr/>
          <a:lstStyle/>
          <a:p>
            <a:r>
              <a:rPr lang="en-US" sz="3400"/>
              <a:t>Three Giving Campaigns </a:t>
            </a:r>
            <a:br>
              <a:rPr lang="en-US" sz="3400"/>
            </a:br>
            <a:r>
              <a:rPr lang="en-US" sz="3400"/>
              <a:t>–Working Together!</a:t>
            </a:r>
          </a:p>
        </p:txBody>
      </p:sp>
      <p:graphicFrame>
        <p:nvGraphicFramePr>
          <p:cNvPr id="4" name="Content Placeholder 2">
            <a:extLst>
              <a:ext uri="{FF2B5EF4-FFF2-40B4-BE49-F238E27FC236}">
                <a16:creationId xmlns:a16="http://schemas.microsoft.com/office/drawing/2014/main" id="{0300B21D-91D7-4E55-5928-C3370D2FD886}"/>
              </a:ext>
            </a:extLst>
          </p:cNvPr>
          <p:cNvGraphicFramePr>
            <a:graphicFrameLocks/>
          </p:cNvGraphicFramePr>
          <p:nvPr>
            <p:extLst>
              <p:ext uri="{D42A27DB-BD31-4B8C-83A1-F6EECF244321}">
                <p14:modId xmlns:p14="http://schemas.microsoft.com/office/powerpoint/2010/main" val="503034897"/>
              </p:ext>
            </p:extLst>
          </p:nvPr>
        </p:nvGraphicFramePr>
        <p:xfrm>
          <a:off x="647369" y="175856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4A0B9B6-7D1C-AAEC-5895-B361911C1863}"/>
              </a:ext>
            </a:extLst>
          </p:cNvPr>
          <p:cNvPicPr>
            <a:picLocks noChangeAspect="1"/>
          </p:cNvPicPr>
          <p:nvPr/>
        </p:nvPicPr>
        <p:blipFill>
          <a:blip r:embed="rId7"/>
          <a:stretch>
            <a:fillRect/>
          </a:stretch>
        </p:blipFill>
        <p:spPr>
          <a:xfrm>
            <a:off x="10455556" y="81498"/>
            <a:ext cx="1688738" cy="512108"/>
          </a:xfrm>
          <a:prstGeom prst="rect">
            <a:avLst/>
          </a:prstGeom>
        </p:spPr>
      </p:pic>
      <p:pic>
        <p:nvPicPr>
          <p:cNvPr id="5" name="Picture 4">
            <a:extLst>
              <a:ext uri="{FF2B5EF4-FFF2-40B4-BE49-F238E27FC236}">
                <a16:creationId xmlns:a16="http://schemas.microsoft.com/office/drawing/2014/main" id="{247CCB52-0344-73CC-5CA8-6A42077D4055}"/>
              </a:ext>
            </a:extLst>
          </p:cNvPr>
          <p:cNvPicPr>
            <a:picLocks noChangeAspect="1"/>
          </p:cNvPicPr>
          <p:nvPr/>
        </p:nvPicPr>
        <p:blipFill>
          <a:blip r:embed="rId8"/>
          <a:stretch>
            <a:fillRect/>
          </a:stretch>
        </p:blipFill>
        <p:spPr>
          <a:xfrm>
            <a:off x="6553725" y="745497"/>
            <a:ext cx="1795462" cy="856297"/>
          </a:xfrm>
          <a:prstGeom prst="rect">
            <a:avLst/>
          </a:prstGeom>
        </p:spPr>
      </p:pic>
    </p:spTree>
    <p:extLst>
      <p:ext uri="{BB962C8B-B14F-4D97-AF65-F5344CB8AC3E}">
        <p14:creationId xmlns:p14="http://schemas.microsoft.com/office/powerpoint/2010/main" val="3332402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A092-51CE-75B1-4DD0-DEDD8411A54D}"/>
              </a:ext>
            </a:extLst>
          </p:cNvPr>
          <p:cNvSpPr>
            <a:spLocks noGrp="1"/>
          </p:cNvSpPr>
          <p:nvPr>
            <p:ph type="title"/>
          </p:nvPr>
        </p:nvSpPr>
        <p:spPr>
          <a:xfrm>
            <a:off x="1550563" y="754544"/>
            <a:ext cx="9879437" cy="980844"/>
          </a:xfrm>
        </p:spPr>
        <p:txBody>
          <a:bodyPr/>
          <a:lstStyle/>
          <a:p>
            <a:r>
              <a:rPr lang="en-US"/>
              <a:t>Silent Auction</a:t>
            </a:r>
          </a:p>
        </p:txBody>
      </p:sp>
      <p:graphicFrame>
        <p:nvGraphicFramePr>
          <p:cNvPr id="6" name="Content Placeholder 2">
            <a:extLst>
              <a:ext uri="{FF2B5EF4-FFF2-40B4-BE49-F238E27FC236}">
                <a16:creationId xmlns:a16="http://schemas.microsoft.com/office/drawing/2014/main" id="{E546AC8C-DD90-C598-AF48-55B2BD035282}"/>
              </a:ext>
            </a:extLst>
          </p:cNvPr>
          <p:cNvGraphicFramePr>
            <a:graphicFrameLocks noGrp="1"/>
          </p:cNvGraphicFramePr>
          <p:nvPr>
            <p:ph idx="1"/>
            <p:extLst>
              <p:ext uri="{D42A27DB-BD31-4B8C-83A1-F6EECF244321}">
                <p14:modId xmlns:p14="http://schemas.microsoft.com/office/powerpoint/2010/main" val="1817379470"/>
              </p:ext>
            </p:extLst>
          </p:nvPr>
        </p:nvGraphicFramePr>
        <p:xfrm>
          <a:off x="1550563" y="1928992"/>
          <a:ext cx="9446764" cy="3792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2FB07127-19B6-EB39-F4E1-6C8606628129}"/>
              </a:ext>
            </a:extLst>
          </p:cNvPr>
          <p:cNvPicPr>
            <a:picLocks noChangeAspect="1"/>
          </p:cNvPicPr>
          <p:nvPr/>
        </p:nvPicPr>
        <p:blipFill>
          <a:blip r:embed="rId7"/>
          <a:stretch>
            <a:fillRect/>
          </a:stretch>
        </p:blipFill>
        <p:spPr>
          <a:xfrm>
            <a:off x="8644254" y="4923068"/>
            <a:ext cx="2439831" cy="2241815"/>
          </a:xfrm>
          <a:prstGeom prst="rect">
            <a:avLst/>
          </a:prstGeom>
        </p:spPr>
      </p:pic>
      <p:pic>
        <p:nvPicPr>
          <p:cNvPr id="4" name="Picture 3">
            <a:extLst>
              <a:ext uri="{FF2B5EF4-FFF2-40B4-BE49-F238E27FC236}">
                <a16:creationId xmlns:a16="http://schemas.microsoft.com/office/drawing/2014/main" id="{AF7E99C6-8505-4B5C-CC17-0F57CF068523}"/>
              </a:ext>
            </a:extLst>
          </p:cNvPr>
          <p:cNvPicPr>
            <a:picLocks noChangeAspect="1"/>
          </p:cNvPicPr>
          <p:nvPr/>
        </p:nvPicPr>
        <p:blipFill>
          <a:blip r:embed="rId8"/>
          <a:stretch>
            <a:fillRect/>
          </a:stretch>
        </p:blipFill>
        <p:spPr>
          <a:xfrm>
            <a:off x="64909" y="6254244"/>
            <a:ext cx="1688738" cy="512108"/>
          </a:xfrm>
          <a:prstGeom prst="rect">
            <a:avLst/>
          </a:prstGeom>
        </p:spPr>
      </p:pic>
      <p:pic>
        <p:nvPicPr>
          <p:cNvPr id="5" name="Picture 4">
            <a:extLst>
              <a:ext uri="{FF2B5EF4-FFF2-40B4-BE49-F238E27FC236}">
                <a16:creationId xmlns:a16="http://schemas.microsoft.com/office/drawing/2014/main" id="{7AFB0B95-BD1A-6587-4EEE-BF55DC14DAC4}"/>
              </a:ext>
            </a:extLst>
          </p:cNvPr>
          <p:cNvPicPr>
            <a:picLocks noChangeAspect="1"/>
          </p:cNvPicPr>
          <p:nvPr/>
        </p:nvPicPr>
        <p:blipFill>
          <a:blip r:embed="rId9"/>
          <a:stretch>
            <a:fillRect/>
          </a:stretch>
        </p:blipFill>
        <p:spPr>
          <a:xfrm>
            <a:off x="6490281" y="217105"/>
            <a:ext cx="2705100" cy="1685925"/>
          </a:xfrm>
          <a:prstGeom prst="rect">
            <a:avLst/>
          </a:prstGeom>
        </p:spPr>
      </p:pic>
    </p:spTree>
    <p:extLst>
      <p:ext uri="{BB962C8B-B14F-4D97-AF65-F5344CB8AC3E}">
        <p14:creationId xmlns:p14="http://schemas.microsoft.com/office/powerpoint/2010/main" val="4133921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22C5-0C9E-B582-A8FE-B45E70A01E7F}"/>
              </a:ext>
            </a:extLst>
          </p:cNvPr>
          <p:cNvSpPr>
            <a:spLocks noGrp="1"/>
          </p:cNvSpPr>
          <p:nvPr>
            <p:ph type="ctrTitle"/>
          </p:nvPr>
        </p:nvSpPr>
        <p:spPr>
          <a:xfrm>
            <a:off x="914401" y="849783"/>
            <a:ext cx="7120646" cy="681144"/>
          </a:xfrm>
        </p:spPr>
        <p:txBody>
          <a:bodyPr/>
          <a:lstStyle/>
          <a:p>
            <a:r>
              <a:rPr lang="en-US" sz="3600"/>
              <a:t>Thank you </a:t>
            </a:r>
          </a:p>
        </p:txBody>
      </p:sp>
      <p:sp>
        <p:nvSpPr>
          <p:cNvPr id="3" name="Subtitle 2">
            <a:extLst>
              <a:ext uri="{FF2B5EF4-FFF2-40B4-BE49-F238E27FC236}">
                <a16:creationId xmlns:a16="http://schemas.microsoft.com/office/drawing/2014/main" id="{D8B5CEF2-E667-BBB5-2EA6-C06F93B6DE12}"/>
              </a:ext>
            </a:extLst>
          </p:cNvPr>
          <p:cNvSpPr>
            <a:spLocks noGrp="1"/>
          </p:cNvSpPr>
          <p:nvPr>
            <p:ph type="subTitle" idx="1"/>
          </p:nvPr>
        </p:nvSpPr>
        <p:spPr>
          <a:xfrm>
            <a:off x="1643976" y="1780309"/>
            <a:ext cx="5715000" cy="2993615"/>
          </a:xfrm>
        </p:spPr>
        <p:txBody>
          <a:bodyPr/>
          <a:lstStyle/>
          <a:p>
            <a:r>
              <a:rPr lang="en-US" i="1"/>
              <a:t>For Your Continued Support! </a:t>
            </a:r>
          </a:p>
        </p:txBody>
      </p:sp>
      <p:pic>
        <p:nvPicPr>
          <p:cNvPr id="6" name="Graphic 5" descr="Music notes with solid fill">
            <a:extLst>
              <a:ext uri="{FF2B5EF4-FFF2-40B4-BE49-F238E27FC236}">
                <a16:creationId xmlns:a16="http://schemas.microsoft.com/office/drawing/2014/main" id="{ADFB4675-0A98-885D-ED3D-C62FE422C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829">
            <a:off x="10268931" y="154378"/>
            <a:ext cx="1008668" cy="1103309"/>
          </a:xfrm>
          <a:prstGeom prst="rect">
            <a:avLst/>
          </a:prstGeom>
        </p:spPr>
      </p:pic>
      <p:pic>
        <p:nvPicPr>
          <p:cNvPr id="9" name="Graphic 8" descr="Music notes with solid fill">
            <a:extLst>
              <a:ext uri="{FF2B5EF4-FFF2-40B4-BE49-F238E27FC236}">
                <a16:creationId xmlns:a16="http://schemas.microsoft.com/office/drawing/2014/main" id="{7236C3D3-85F5-5F83-E9F8-49262A04A8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75339">
            <a:off x="11134346" y="1560229"/>
            <a:ext cx="853035" cy="728491"/>
          </a:xfrm>
          <a:prstGeom prst="rect">
            <a:avLst/>
          </a:prstGeom>
        </p:spPr>
      </p:pic>
      <p:pic>
        <p:nvPicPr>
          <p:cNvPr id="10" name="Graphic 9" descr="Music notes with solid fill">
            <a:extLst>
              <a:ext uri="{FF2B5EF4-FFF2-40B4-BE49-F238E27FC236}">
                <a16:creationId xmlns:a16="http://schemas.microsoft.com/office/drawing/2014/main" id="{ED9E942B-B64F-8309-1085-7CD737CCA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75339">
            <a:off x="10488398" y="2089148"/>
            <a:ext cx="574140" cy="490315"/>
          </a:xfrm>
          <a:prstGeom prst="rect">
            <a:avLst/>
          </a:prstGeom>
        </p:spPr>
      </p:pic>
      <p:pic>
        <p:nvPicPr>
          <p:cNvPr id="12" name="Graphic 11" descr="Saxophone outline">
            <a:extLst>
              <a:ext uri="{FF2B5EF4-FFF2-40B4-BE49-F238E27FC236}">
                <a16:creationId xmlns:a16="http://schemas.microsoft.com/office/drawing/2014/main" id="{1D847E19-7393-E45C-F29E-B74D3888E7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99692" y="5054386"/>
            <a:ext cx="1469239" cy="1469239"/>
          </a:xfrm>
          <a:prstGeom prst="rect">
            <a:avLst/>
          </a:prstGeom>
        </p:spPr>
      </p:pic>
      <p:pic>
        <p:nvPicPr>
          <p:cNvPr id="14" name="Graphic 13" descr="Clarinet outline">
            <a:extLst>
              <a:ext uri="{FF2B5EF4-FFF2-40B4-BE49-F238E27FC236}">
                <a16:creationId xmlns:a16="http://schemas.microsoft.com/office/drawing/2014/main" id="{2D8981EE-37D8-5E7B-1082-E17495B8F0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5012" y="3238229"/>
            <a:ext cx="1079770" cy="1079770"/>
          </a:xfrm>
          <a:prstGeom prst="rect">
            <a:avLst/>
          </a:prstGeom>
        </p:spPr>
      </p:pic>
      <p:pic>
        <p:nvPicPr>
          <p:cNvPr id="16" name="Graphic 15" descr="Trumpet outline">
            <a:extLst>
              <a:ext uri="{FF2B5EF4-FFF2-40B4-BE49-F238E27FC236}">
                <a16:creationId xmlns:a16="http://schemas.microsoft.com/office/drawing/2014/main" id="{A5AEB868-9E96-3221-87C7-C716733F03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21543" y="4358211"/>
            <a:ext cx="1819535" cy="1819535"/>
          </a:xfrm>
          <a:prstGeom prst="rect">
            <a:avLst/>
          </a:prstGeom>
        </p:spPr>
      </p:pic>
      <p:pic>
        <p:nvPicPr>
          <p:cNvPr id="4" name="Picture 3">
            <a:extLst>
              <a:ext uri="{FF2B5EF4-FFF2-40B4-BE49-F238E27FC236}">
                <a16:creationId xmlns:a16="http://schemas.microsoft.com/office/drawing/2014/main" id="{3ABF41B4-1760-B72F-9AAC-CFFBE9B96CD4}"/>
              </a:ext>
            </a:extLst>
          </p:cNvPr>
          <p:cNvPicPr>
            <a:picLocks noChangeAspect="1"/>
          </p:cNvPicPr>
          <p:nvPr/>
        </p:nvPicPr>
        <p:blipFill>
          <a:blip r:embed="rId11"/>
          <a:stretch>
            <a:fillRect/>
          </a:stretch>
        </p:blipFill>
        <p:spPr>
          <a:xfrm>
            <a:off x="67397" y="5661886"/>
            <a:ext cx="2978230" cy="903145"/>
          </a:xfrm>
          <a:prstGeom prst="rect">
            <a:avLst/>
          </a:prstGeom>
        </p:spPr>
      </p:pic>
      <p:pic>
        <p:nvPicPr>
          <p:cNvPr id="8" name="Picture 7">
            <a:extLst>
              <a:ext uri="{FF2B5EF4-FFF2-40B4-BE49-F238E27FC236}">
                <a16:creationId xmlns:a16="http://schemas.microsoft.com/office/drawing/2014/main" id="{C6E0A71E-7B78-2D6B-E2D9-7328CD601C0D}"/>
              </a:ext>
            </a:extLst>
          </p:cNvPr>
          <p:cNvPicPr>
            <a:picLocks noChangeAspect="1"/>
          </p:cNvPicPr>
          <p:nvPr/>
        </p:nvPicPr>
        <p:blipFill>
          <a:blip r:embed="rId12"/>
          <a:stretch>
            <a:fillRect/>
          </a:stretch>
        </p:blipFill>
        <p:spPr>
          <a:xfrm>
            <a:off x="1060113" y="2400542"/>
            <a:ext cx="4591526" cy="2391728"/>
          </a:xfrm>
          <a:prstGeom prst="rect">
            <a:avLst/>
          </a:prstGeom>
        </p:spPr>
      </p:pic>
      <p:pic>
        <p:nvPicPr>
          <p:cNvPr id="11" name="Picture 10">
            <a:extLst>
              <a:ext uri="{FF2B5EF4-FFF2-40B4-BE49-F238E27FC236}">
                <a16:creationId xmlns:a16="http://schemas.microsoft.com/office/drawing/2014/main" id="{6A383032-3F0C-DE13-5FB1-BEBDB83158F3}"/>
              </a:ext>
            </a:extLst>
          </p:cNvPr>
          <p:cNvPicPr>
            <a:picLocks noChangeAspect="1"/>
          </p:cNvPicPr>
          <p:nvPr/>
        </p:nvPicPr>
        <p:blipFill>
          <a:blip r:embed="rId13"/>
          <a:stretch>
            <a:fillRect/>
          </a:stretch>
        </p:blipFill>
        <p:spPr>
          <a:xfrm>
            <a:off x="8087591" y="2545773"/>
            <a:ext cx="1905000" cy="1905000"/>
          </a:xfrm>
          <a:prstGeom prst="rect">
            <a:avLst/>
          </a:prstGeom>
        </p:spPr>
      </p:pic>
    </p:spTree>
    <p:extLst>
      <p:ext uri="{BB962C8B-B14F-4D97-AF65-F5344CB8AC3E}">
        <p14:creationId xmlns:p14="http://schemas.microsoft.com/office/powerpoint/2010/main" val="1973173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EA7CC-2A94-F7B5-C5D2-BFB41FA839B5}"/>
            </a:ext>
          </a:extLst>
        </p:cNvPr>
        <p:cNvGrpSpPr/>
        <p:nvPr/>
      </p:nvGrpSpPr>
      <p:grpSpPr>
        <a:xfrm>
          <a:off x="0" y="0"/>
          <a:ext cx="0" cy="0"/>
          <a:chOff x="0" y="0"/>
          <a:chExt cx="0" cy="0"/>
        </a:xfrm>
      </p:grpSpPr>
      <p:pic>
        <p:nvPicPr>
          <p:cNvPr id="6" name="Graphic 5" descr="Music notation outline">
            <a:extLst>
              <a:ext uri="{FF2B5EF4-FFF2-40B4-BE49-F238E27FC236}">
                <a16:creationId xmlns:a16="http://schemas.microsoft.com/office/drawing/2014/main" id="{E6D4B783-569E-49BC-590B-82366378CB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77976">
            <a:off x="9377929" y="-457319"/>
            <a:ext cx="2865347" cy="2865347"/>
          </a:xfrm>
          <a:prstGeom prst="rect">
            <a:avLst/>
          </a:prstGeom>
        </p:spPr>
      </p:pic>
      <p:pic>
        <p:nvPicPr>
          <p:cNvPr id="7" name="Picture 6">
            <a:extLst>
              <a:ext uri="{FF2B5EF4-FFF2-40B4-BE49-F238E27FC236}">
                <a16:creationId xmlns:a16="http://schemas.microsoft.com/office/drawing/2014/main" id="{AE7FAAD2-A3B3-CA88-5511-E8E5108222E4}"/>
              </a:ext>
            </a:extLst>
          </p:cNvPr>
          <p:cNvPicPr>
            <a:picLocks noChangeAspect="1"/>
          </p:cNvPicPr>
          <p:nvPr/>
        </p:nvPicPr>
        <p:blipFill>
          <a:blip r:embed="rId5"/>
          <a:srcRect r="24226"/>
          <a:stretch>
            <a:fillRect/>
          </a:stretch>
        </p:blipFill>
        <p:spPr>
          <a:xfrm rot="21026597">
            <a:off x="-196068" y="4489962"/>
            <a:ext cx="1681349" cy="3131084"/>
          </a:xfrm>
          <a:prstGeom prst="rect">
            <a:avLst/>
          </a:prstGeom>
        </p:spPr>
      </p:pic>
      <p:pic>
        <p:nvPicPr>
          <p:cNvPr id="5" name="Picture 4">
            <a:extLst>
              <a:ext uri="{FF2B5EF4-FFF2-40B4-BE49-F238E27FC236}">
                <a16:creationId xmlns:a16="http://schemas.microsoft.com/office/drawing/2014/main" id="{C8D12E9E-A2A6-6A10-6D80-4871FAFE925F}"/>
              </a:ext>
            </a:extLst>
          </p:cNvPr>
          <p:cNvPicPr>
            <a:picLocks noChangeAspect="1"/>
          </p:cNvPicPr>
          <p:nvPr/>
        </p:nvPicPr>
        <p:blipFill>
          <a:blip r:embed="rId6"/>
          <a:stretch>
            <a:fillRect/>
          </a:stretch>
        </p:blipFill>
        <p:spPr>
          <a:xfrm>
            <a:off x="4988285" y="180696"/>
            <a:ext cx="2066723" cy="627942"/>
          </a:xfrm>
          <a:prstGeom prst="rect">
            <a:avLst/>
          </a:prstGeom>
        </p:spPr>
      </p:pic>
      <p:sp>
        <p:nvSpPr>
          <p:cNvPr id="8" name="AutoShape 2">
            <a:extLst>
              <a:ext uri="{FF2B5EF4-FFF2-40B4-BE49-F238E27FC236}">
                <a16:creationId xmlns:a16="http://schemas.microsoft.com/office/drawing/2014/main" id="{AAAC93EB-5D8C-1FE8-F26A-67F382E8242B}"/>
              </a:ext>
            </a:extLst>
          </p:cNvPr>
          <p:cNvSpPr>
            <a:spLocks noChangeAspect="1" noChangeArrowheads="1"/>
          </p:cNvSpPr>
          <p:nvPr/>
        </p:nvSpPr>
        <p:spPr bwMode="auto">
          <a:xfrm>
            <a:off x="6291943" y="3701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90BC6403-B140-9169-B70D-72D76F400502}"/>
              </a:ext>
            </a:extLst>
          </p:cNvPr>
          <p:cNvPicPr>
            <a:picLocks noChangeAspect="1"/>
          </p:cNvPicPr>
          <p:nvPr/>
        </p:nvPicPr>
        <p:blipFill>
          <a:blip r:embed="rId7"/>
          <a:stretch>
            <a:fillRect/>
          </a:stretch>
        </p:blipFill>
        <p:spPr>
          <a:xfrm>
            <a:off x="2237014" y="1612949"/>
            <a:ext cx="7552040" cy="3787820"/>
          </a:xfrm>
          <a:prstGeom prst="rect">
            <a:avLst/>
          </a:prstGeom>
        </p:spPr>
      </p:pic>
    </p:spTree>
    <p:extLst>
      <p:ext uri="{BB962C8B-B14F-4D97-AF65-F5344CB8AC3E}">
        <p14:creationId xmlns:p14="http://schemas.microsoft.com/office/powerpoint/2010/main" val="1181445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grpSp>
        <p:nvGrpSpPr>
          <p:cNvPr id="2" name="Group 2"/>
          <p:cNvGrpSpPr/>
          <p:nvPr/>
        </p:nvGrpSpPr>
        <p:grpSpPr>
          <a:xfrm>
            <a:off x="0" y="10886"/>
            <a:ext cx="5994400" cy="6858000"/>
            <a:chOff x="0" y="0"/>
            <a:chExt cx="1035548" cy="1184737"/>
          </a:xfrm>
        </p:grpSpPr>
        <p:sp>
          <p:nvSpPr>
            <p:cNvPr id="3" name="Freeform 3"/>
            <p:cNvSpPr/>
            <p:nvPr/>
          </p:nvSpPr>
          <p:spPr>
            <a:xfrm>
              <a:off x="0" y="0"/>
              <a:ext cx="1035548" cy="1184737"/>
            </a:xfrm>
            <a:custGeom>
              <a:avLst/>
              <a:gdLst/>
              <a:ahLst/>
              <a:cxnLst/>
              <a:rect l="l" t="t" r="r" b="b"/>
              <a:pathLst>
                <a:path w="1035548" h="1184737">
                  <a:moveTo>
                    <a:pt x="0" y="0"/>
                  </a:moveTo>
                  <a:lnTo>
                    <a:pt x="1035548" y="0"/>
                  </a:lnTo>
                  <a:lnTo>
                    <a:pt x="1035548" y="1184737"/>
                  </a:lnTo>
                  <a:lnTo>
                    <a:pt x="0" y="1184737"/>
                  </a:lnTo>
                  <a:close/>
                </a:path>
              </a:pathLst>
            </a:custGeom>
            <a:blipFill>
              <a:blip r:embed="rId3"/>
              <a:stretch>
                <a:fillRect t="-306" b="-306"/>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a:off x="6672953" y="1017375"/>
            <a:ext cx="4591050" cy="2743923"/>
            <a:chOff x="0" y="180975"/>
            <a:chExt cx="9182100" cy="5487845"/>
          </a:xfrm>
        </p:grpSpPr>
        <p:sp>
          <p:nvSpPr>
            <p:cNvPr id="7" name="TextBox 7"/>
            <p:cNvSpPr txBox="1"/>
            <p:nvPr/>
          </p:nvSpPr>
          <p:spPr>
            <a:xfrm>
              <a:off x="0" y="180975"/>
              <a:ext cx="9182100" cy="3457485"/>
            </a:xfrm>
            <a:prstGeom prst="rect">
              <a:avLst/>
            </a:prstGeom>
          </p:spPr>
          <p:txBody>
            <a:bodyPr lIns="0" tIns="0" rIns="0" bIns="0" rtlCol="0" anchor="t">
              <a:spAutoFit/>
            </a:bodyPr>
            <a:lstStyle/>
            <a:p>
              <a:pPr defTabSz="609630">
                <a:lnSpc>
                  <a:spcPts val="6650"/>
                </a:lnSpc>
              </a:pPr>
              <a:r>
                <a:rPr lang="en-US" sz="6650">
                  <a:solidFill>
                    <a:srgbClr val="E1E1E1"/>
                  </a:solidFill>
                  <a:latin typeface="Georgia Pro Light"/>
                  <a:ea typeface="Georgia Pro Light"/>
                  <a:cs typeface="Georgia Pro Light"/>
                  <a:sym typeface="Georgia Pro Light"/>
                </a:rPr>
                <a:t>Party in The ALA</a:t>
              </a:r>
            </a:p>
          </p:txBody>
        </p:sp>
        <p:sp>
          <p:nvSpPr>
            <p:cNvPr id="8" name="TextBox 8"/>
            <p:cNvSpPr txBox="1"/>
            <p:nvPr/>
          </p:nvSpPr>
          <p:spPr>
            <a:xfrm>
              <a:off x="0" y="3966942"/>
              <a:ext cx="9172672" cy="1701878"/>
            </a:xfrm>
            <a:prstGeom prst="rect">
              <a:avLst/>
            </a:prstGeom>
          </p:spPr>
          <p:txBody>
            <a:bodyPr lIns="0" tIns="0" rIns="0" bIns="0" rtlCol="0" anchor="t">
              <a:spAutoFit/>
            </a:bodyPr>
            <a:lstStyle/>
            <a:p>
              <a:pPr defTabSz="609630">
                <a:lnSpc>
                  <a:spcPts val="3360"/>
                </a:lnSpc>
              </a:pPr>
              <a:r>
                <a:rPr lang="en-US" sz="2399">
                  <a:solidFill>
                    <a:srgbClr val="E1E1E1"/>
                  </a:solidFill>
                  <a:latin typeface="DM Sans"/>
                  <a:ea typeface="DM Sans"/>
                  <a:cs typeface="DM Sans"/>
                  <a:sym typeface="DM Sans"/>
                </a:rPr>
                <a:t>How Volunteers Create Connection, Culture, and Impact</a:t>
              </a:r>
            </a:p>
          </p:txBody>
        </p:sp>
      </p:grpSp>
      <p:grpSp>
        <p:nvGrpSpPr>
          <p:cNvPr id="9" name="Group 9"/>
          <p:cNvGrpSpPr/>
          <p:nvPr/>
        </p:nvGrpSpPr>
        <p:grpSpPr>
          <a:xfrm>
            <a:off x="6672953" y="5765800"/>
            <a:ext cx="3829050" cy="894565"/>
            <a:chOff x="0" y="-47625"/>
            <a:chExt cx="7658100" cy="1789128"/>
          </a:xfrm>
        </p:grpSpPr>
        <p:sp>
          <p:nvSpPr>
            <p:cNvPr id="10" name="TextBox 10"/>
            <p:cNvSpPr txBox="1"/>
            <p:nvPr/>
          </p:nvSpPr>
          <p:spPr>
            <a:xfrm>
              <a:off x="0" y="691344"/>
              <a:ext cx="7658100" cy="1050159"/>
            </a:xfrm>
            <a:prstGeom prst="rect">
              <a:avLst/>
            </a:prstGeom>
          </p:spPr>
          <p:txBody>
            <a:bodyPr lIns="0" tIns="0" rIns="0" bIns="0" rtlCol="0" anchor="t">
              <a:spAutoFit/>
            </a:bodyPr>
            <a:lstStyle/>
            <a:p>
              <a:pPr defTabSz="609630">
                <a:lnSpc>
                  <a:spcPts val="2053"/>
                </a:lnSpc>
                <a:spcBef>
                  <a:spcPct val="0"/>
                </a:spcBef>
              </a:pPr>
              <a:r>
                <a:rPr lang="en-US" sz="1467">
                  <a:solidFill>
                    <a:srgbClr val="E1E1E1"/>
                  </a:solidFill>
                  <a:latin typeface="DM Sans"/>
                  <a:ea typeface="DM Sans"/>
                  <a:cs typeface="DM Sans"/>
                  <a:sym typeface="DM Sans"/>
                </a:rPr>
                <a:t>Travis Armstrong, CPA, CLM - ALA President</a:t>
              </a:r>
            </a:p>
            <a:p>
              <a:pPr defTabSz="609630">
                <a:lnSpc>
                  <a:spcPts val="2053"/>
                </a:lnSpc>
                <a:spcBef>
                  <a:spcPct val="0"/>
                </a:spcBef>
              </a:pPr>
              <a:r>
                <a:rPr lang="en-US" sz="1467">
                  <a:solidFill>
                    <a:srgbClr val="E1E1E1"/>
                  </a:solidFill>
                  <a:latin typeface="DM Sans"/>
                  <a:ea typeface="DM Sans"/>
                  <a:cs typeface="DM Sans"/>
                  <a:sym typeface="DM Sans"/>
                </a:rPr>
                <a:t>Laila Sanousi, CLM - Incoming Director</a:t>
              </a:r>
            </a:p>
          </p:txBody>
        </p:sp>
        <p:sp>
          <p:nvSpPr>
            <p:cNvPr id="11" name="TextBox 11"/>
            <p:cNvSpPr txBox="1"/>
            <p:nvPr/>
          </p:nvSpPr>
          <p:spPr>
            <a:xfrm>
              <a:off x="0" y="-47625"/>
              <a:ext cx="7658100" cy="562847"/>
            </a:xfrm>
            <a:prstGeom prst="rect">
              <a:avLst/>
            </a:prstGeom>
          </p:spPr>
          <p:txBody>
            <a:bodyPr lIns="0" tIns="0" rIns="0" bIns="0" rtlCol="0" anchor="t">
              <a:spAutoFit/>
            </a:bodyPr>
            <a:lstStyle/>
            <a:p>
              <a:pPr defTabSz="609630">
                <a:lnSpc>
                  <a:spcPts val="2427"/>
                </a:lnSpc>
                <a:spcBef>
                  <a:spcPct val="0"/>
                </a:spcBef>
              </a:pPr>
              <a:r>
                <a:rPr lang="en-US" sz="1733" b="1">
                  <a:solidFill>
                    <a:srgbClr val="E1E1E1"/>
                  </a:solidFill>
                  <a:latin typeface="DM Sans Bold"/>
                  <a:ea typeface="DM Sans Bold"/>
                  <a:cs typeface="DM Sans Bold"/>
                  <a:sym typeface="DM Sans Bold"/>
                </a:rPr>
                <a:t>PRESENTED BY</a:t>
              </a:r>
            </a:p>
          </p:txBody>
        </p:sp>
      </p:grpSp>
      <p:pic>
        <p:nvPicPr>
          <p:cNvPr id="13" name="Picture 12" descr="A blue and white logo&#10;&#10;AI-generated content may be incorrect.">
            <a:extLst>
              <a:ext uri="{FF2B5EF4-FFF2-40B4-BE49-F238E27FC236}">
                <a16:creationId xmlns:a16="http://schemas.microsoft.com/office/drawing/2014/main" id="{769038D6-EE77-C840-C4F8-96ED9B6BF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144" y="3138957"/>
            <a:ext cx="1614113" cy="609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grpSp>
        <p:nvGrpSpPr>
          <p:cNvPr id="2" name="Group 2"/>
          <p:cNvGrpSpPr/>
          <p:nvPr/>
        </p:nvGrpSpPr>
        <p:grpSpPr>
          <a:xfrm>
            <a:off x="7156450" y="0"/>
            <a:ext cx="5035550" cy="6858000"/>
            <a:chOff x="0" y="0"/>
            <a:chExt cx="1170208" cy="1593725"/>
          </a:xfrm>
        </p:grpSpPr>
        <p:sp>
          <p:nvSpPr>
            <p:cNvPr id="3" name="Freeform 3"/>
            <p:cNvSpPr/>
            <p:nvPr/>
          </p:nvSpPr>
          <p:spPr>
            <a:xfrm>
              <a:off x="0" y="0"/>
              <a:ext cx="1170208" cy="1593725"/>
            </a:xfrm>
            <a:custGeom>
              <a:avLst/>
              <a:gdLst/>
              <a:ahLst/>
              <a:cxnLst/>
              <a:rect l="l" t="t" r="r" b="b"/>
              <a:pathLst>
                <a:path w="1170208" h="1593725">
                  <a:moveTo>
                    <a:pt x="0" y="0"/>
                  </a:moveTo>
                  <a:lnTo>
                    <a:pt x="1170208" y="0"/>
                  </a:lnTo>
                  <a:lnTo>
                    <a:pt x="1170208" y="1593725"/>
                  </a:lnTo>
                  <a:lnTo>
                    <a:pt x="0" y="1593725"/>
                  </a:lnTo>
                  <a:close/>
                </a:path>
              </a:pathLst>
            </a:custGeom>
            <a:blipFill>
              <a:blip r:embed="rId3"/>
              <a:stretch>
                <a:fillRect t="-120" b="-120"/>
              </a:stretch>
            </a:blipFill>
          </p:spPr>
          <p:txBody>
            <a:bodyPr/>
            <a:lstStyle/>
            <a:p>
              <a:pPr defTabSz="609630"/>
              <a:endParaRPr lang="en-US" sz="1200">
                <a:solidFill>
                  <a:prstClr val="black"/>
                </a:solidFill>
                <a:latin typeface="Calibri"/>
              </a:endParaRPr>
            </a:p>
          </p:txBody>
        </p:sp>
      </p:grpSp>
      <p:grpSp>
        <p:nvGrpSpPr>
          <p:cNvPr id="4" name="Group 4"/>
          <p:cNvGrpSpPr/>
          <p:nvPr/>
        </p:nvGrpSpPr>
        <p:grpSpPr>
          <a:xfrm>
            <a:off x="329987" y="401496"/>
            <a:ext cx="5549900" cy="5561286"/>
            <a:chOff x="0" y="66675"/>
            <a:chExt cx="11099800" cy="7019457"/>
          </a:xfrm>
        </p:grpSpPr>
        <p:sp>
          <p:nvSpPr>
            <p:cNvPr id="5" name="TextBox 5"/>
            <p:cNvSpPr txBox="1"/>
            <p:nvPr/>
          </p:nvSpPr>
          <p:spPr>
            <a:xfrm>
              <a:off x="0" y="66675"/>
              <a:ext cx="11099800" cy="1910006"/>
            </a:xfrm>
            <a:prstGeom prst="rect">
              <a:avLst/>
            </a:prstGeom>
          </p:spPr>
          <p:txBody>
            <a:bodyPr lIns="0" tIns="0" rIns="0" bIns="0" rtlCol="0" anchor="t">
              <a:spAutoFit/>
            </a:bodyPr>
            <a:lstStyle/>
            <a:p>
              <a:pPr algn="ctr" defTabSz="609630">
                <a:lnSpc>
                  <a:spcPts val="5867"/>
                </a:lnSpc>
              </a:pPr>
              <a:r>
                <a:rPr lang="en-US" sz="5334">
                  <a:solidFill>
                    <a:srgbClr val="E1E1E1"/>
                  </a:solidFill>
                  <a:latin typeface="Georgia Pro Light"/>
                  <a:ea typeface="Georgia Pro Light"/>
                  <a:cs typeface="Georgia Pro Light"/>
                  <a:sym typeface="Georgia Pro Light"/>
                </a:rPr>
                <a:t>Welcome to the Show</a:t>
              </a:r>
            </a:p>
          </p:txBody>
        </p:sp>
        <p:sp>
          <p:nvSpPr>
            <p:cNvPr id="6" name="TextBox 6"/>
            <p:cNvSpPr txBox="1"/>
            <p:nvPr/>
          </p:nvSpPr>
          <p:spPr>
            <a:xfrm>
              <a:off x="0" y="2255194"/>
              <a:ext cx="11099800" cy="4830938"/>
            </a:xfrm>
            <a:prstGeom prst="rect">
              <a:avLst/>
            </a:prstGeom>
          </p:spPr>
          <p:txBody>
            <a:bodyPr lIns="0" tIns="0" rIns="0" bIns="0" rtlCol="0" anchor="t">
              <a:spAutoFit/>
            </a:bodyPr>
            <a:lstStyle/>
            <a:p>
              <a:pPr defTabSz="609630">
                <a:lnSpc>
                  <a:spcPts val="4013"/>
                </a:lnSpc>
              </a:pPr>
              <a:r>
                <a:rPr lang="en-US" sz="2866">
                  <a:solidFill>
                    <a:srgbClr val="E1E1E1"/>
                  </a:solidFill>
                  <a:latin typeface="DM Sans"/>
                  <a:ea typeface="DM Sans"/>
                  <a:cs typeface="DM Sans"/>
                  <a:sym typeface="DM Sans"/>
                </a:rPr>
                <a:t>What does it mean to “party”?</a:t>
              </a:r>
            </a:p>
            <a:p>
              <a:pPr marL="446212" lvl="1" indent="-223106" defTabSz="609630">
                <a:lnSpc>
                  <a:spcPts val="2893"/>
                </a:lnSpc>
                <a:buFont typeface="Arial"/>
                <a:buChar char="•"/>
              </a:pPr>
              <a:endParaRPr lang="en-US" sz="2066" b="1">
                <a:solidFill>
                  <a:srgbClr val="E1E1E1"/>
                </a:solidFill>
                <a:latin typeface="DM Sans Bold"/>
                <a:ea typeface="DM Sans Bold"/>
                <a:cs typeface="DM Sans Bold"/>
                <a:sym typeface="DM Sans Bold"/>
              </a:endParaRPr>
            </a:p>
            <a:p>
              <a:pPr marL="446212" lvl="1" indent="-223106" defTabSz="609630">
                <a:lnSpc>
                  <a:spcPts val="2893"/>
                </a:lnSpc>
                <a:buFont typeface="Arial"/>
                <a:buChar char="•"/>
              </a:pPr>
              <a:r>
                <a:rPr lang="en-US" sz="2066" b="1">
                  <a:solidFill>
                    <a:srgbClr val="E1E1E1"/>
                  </a:solidFill>
                  <a:latin typeface="DM Sans Bold"/>
                  <a:ea typeface="DM Sans Bold"/>
                  <a:cs typeface="DM Sans Bold"/>
                  <a:sym typeface="DM Sans Bold"/>
                </a:rPr>
                <a:t>What it’s </a:t>
              </a:r>
              <a:r>
                <a:rPr lang="en-US" sz="2066" b="1" i="1">
                  <a:solidFill>
                    <a:srgbClr val="E1E1E1"/>
                  </a:solidFill>
                  <a:latin typeface="DM Sans Bold"/>
                  <a:ea typeface="DM Sans Bold"/>
                  <a:cs typeface="DM Sans Bold"/>
                  <a:sym typeface="DM Sans Bold"/>
                </a:rPr>
                <a:t>not</a:t>
              </a:r>
              <a:r>
                <a:rPr lang="en-US" sz="2066" b="1">
                  <a:solidFill>
                    <a:srgbClr val="E1E1E1"/>
                  </a:solidFill>
                  <a:latin typeface="DM Sans Bold"/>
                  <a:ea typeface="DM Sans Bold"/>
                  <a:cs typeface="DM Sans Bold"/>
                  <a:sym typeface="DM Sans Bold"/>
                </a:rPr>
                <a:t>:</a:t>
              </a:r>
            </a:p>
            <a:p>
              <a:pPr marL="751028" lvl="2" indent="-223106" defTabSz="609630">
                <a:lnSpc>
                  <a:spcPts val="2893"/>
                </a:lnSpc>
                <a:buFont typeface="Arial"/>
                <a:buChar char="•"/>
              </a:pPr>
              <a:r>
                <a:rPr lang="en-US" sz="2066" b="1">
                  <a:solidFill>
                    <a:srgbClr val="E1E1E1"/>
                  </a:solidFill>
                  <a:latin typeface="DM Sans Bold"/>
                  <a:ea typeface="DM Sans Bold"/>
                  <a:cs typeface="DM Sans Bold"/>
                  <a:sym typeface="DM Sans Bold"/>
                </a:rPr>
                <a:t>superficial fun</a:t>
              </a:r>
            </a:p>
            <a:p>
              <a:pPr marL="751028" lvl="2" indent="-223106" defTabSz="609630">
                <a:lnSpc>
                  <a:spcPts val="2893"/>
                </a:lnSpc>
                <a:buFont typeface="Arial"/>
                <a:buChar char="•"/>
              </a:pPr>
              <a:endParaRPr lang="en-US" sz="2066" b="1">
                <a:solidFill>
                  <a:srgbClr val="E1E1E1"/>
                </a:solidFill>
                <a:latin typeface="DM Sans Bold"/>
                <a:ea typeface="DM Sans Bold"/>
                <a:cs typeface="DM Sans Bold"/>
                <a:sym typeface="DM Sans Bold"/>
              </a:endParaRPr>
            </a:p>
            <a:p>
              <a:pPr marL="446212" lvl="1" indent="-223106" defTabSz="609630">
                <a:lnSpc>
                  <a:spcPts val="2893"/>
                </a:lnSpc>
                <a:buFont typeface="Arial"/>
                <a:buChar char="•"/>
              </a:pPr>
              <a:r>
                <a:rPr lang="en-US" sz="2066" b="1">
                  <a:solidFill>
                    <a:srgbClr val="E1E1E1"/>
                  </a:solidFill>
                  <a:latin typeface="DM Sans Bold"/>
                  <a:ea typeface="DM Sans Bold"/>
                  <a:cs typeface="DM Sans Bold"/>
                  <a:sym typeface="DM Sans Bold"/>
                </a:rPr>
                <a:t>What it is:</a:t>
              </a:r>
            </a:p>
            <a:p>
              <a:pPr marL="751028" lvl="2" indent="-223106" defTabSz="609630">
                <a:lnSpc>
                  <a:spcPts val="2893"/>
                </a:lnSpc>
                <a:buFont typeface="Arial"/>
                <a:buChar char="•"/>
              </a:pPr>
              <a:r>
                <a:rPr lang="en-US" sz="2066" b="1" u="sng">
                  <a:solidFill>
                    <a:srgbClr val="E1E1E1"/>
                  </a:solidFill>
                  <a:latin typeface="DM Sans Bold"/>
                  <a:ea typeface="DM Sans Bold"/>
                  <a:cs typeface="DM Sans Bold"/>
                  <a:sym typeface="DM Sans Bold"/>
                </a:rPr>
                <a:t>showing up</a:t>
              </a:r>
            </a:p>
            <a:p>
              <a:pPr marL="751028" lvl="2" indent="-223106" defTabSz="609630">
                <a:lnSpc>
                  <a:spcPts val="2893"/>
                </a:lnSpc>
                <a:buFont typeface="Arial"/>
                <a:buChar char="•"/>
              </a:pPr>
              <a:r>
                <a:rPr lang="en-US" sz="2066" b="1" u="sng">
                  <a:solidFill>
                    <a:srgbClr val="E1E1E1"/>
                  </a:solidFill>
                  <a:latin typeface="DM Sans Bold"/>
                  <a:ea typeface="DM Sans Bold"/>
                  <a:cs typeface="DM Sans Bold"/>
                  <a:sym typeface="DM Sans Bold"/>
                </a:rPr>
                <a:t>engaging fully</a:t>
              </a:r>
            </a:p>
            <a:p>
              <a:pPr marL="751028" lvl="2" indent="-223106" defTabSz="609630">
                <a:lnSpc>
                  <a:spcPts val="2893"/>
                </a:lnSpc>
                <a:buFont typeface="Arial"/>
                <a:buChar char="•"/>
              </a:pPr>
              <a:r>
                <a:rPr lang="en-US" sz="2066" b="1">
                  <a:solidFill>
                    <a:srgbClr val="E1E1E1"/>
                  </a:solidFill>
                  <a:latin typeface="DM Sans Bold"/>
                  <a:ea typeface="DM Sans Bold"/>
                  <a:cs typeface="DM Sans Bold"/>
                  <a:sym typeface="DM Sans Bold"/>
                </a:rPr>
                <a:t>making </a:t>
              </a:r>
              <a:r>
                <a:rPr lang="en-US" sz="2066" b="1" u="sng">
                  <a:solidFill>
                    <a:srgbClr val="E1E1E1"/>
                  </a:solidFill>
                  <a:latin typeface="DM Sans Bold"/>
                  <a:ea typeface="DM Sans Bold"/>
                  <a:cs typeface="DM Sans Bold"/>
                  <a:sym typeface="DM Sans Bold"/>
                </a:rPr>
                <a:t>meaningful connections </a:t>
              </a:r>
            </a:p>
            <a:p>
              <a:pPr defTabSz="609630">
                <a:lnSpc>
                  <a:spcPts val="2893"/>
                </a:lnSpc>
              </a:pPr>
              <a:endParaRPr lang="en-US" sz="2066" b="1" u="sng">
                <a:solidFill>
                  <a:srgbClr val="E1E1E1"/>
                </a:solidFill>
                <a:latin typeface="DM Sans Bold"/>
                <a:ea typeface="DM Sans Bold"/>
                <a:cs typeface="DM Sans Bold"/>
                <a:sym typeface="DM Sans Bold"/>
              </a:endParaRPr>
            </a:p>
          </p:txBody>
        </p:sp>
      </p:grpSp>
      <p:pic>
        <p:nvPicPr>
          <p:cNvPr id="8" name="Picture 7" descr="A blue and white logo&#10;&#10;AI-generated content may be incorrect.">
            <a:extLst>
              <a:ext uri="{FF2B5EF4-FFF2-40B4-BE49-F238E27FC236}">
                <a16:creationId xmlns:a16="http://schemas.microsoft.com/office/drawing/2014/main" id="{F2C7F69C-8A3B-0113-453C-6F49A596AF39}"/>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10464800" y="6097579"/>
            <a:ext cx="1614113" cy="609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sp>
        <p:nvSpPr>
          <p:cNvPr id="2" name="TextBox 2"/>
          <p:cNvSpPr txBox="1"/>
          <p:nvPr/>
        </p:nvSpPr>
        <p:spPr>
          <a:xfrm>
            <a:off x="444500" y="488951"/>
            <a:ext cx="10547350" cy="756617"/>
          </a:xfrm>
          <a:prstGeom prst="rect">
            <a:avLst/>
          </a:prstGeom>
        </p:spPr>
        <p:txBody>
          <a:bodyPr lIns="0" tIns="0" rIns="0" bIns="0" rtlCol="0" anchor="t">
            <a:spAutoFit/>
          </a:bodyPr>
          <a:lstStyle/>
          <a:p>
            <a:pPr defTabSz="609630">
              <a:lnSpc>
                <a:spcPts val="5867"/>
              </a:lnSpc>
              <a:spcBef>
                <a:spcPct val="0"/>
              </a:spcBef>
            </a:pPr>
            <a:r>
              <a:rPr lang="en-US" sz="5334">
                <a:solidFill>
                  <a:srgbClr val="E1E1E1"/>
                </a:solidFill>
                <a:latin typeface="Georgia Pro Light"/>
                <a:ea typeface="Georgia Pro Light"/>
                <a:cs typeface="Georgia Pro Light"/>
                <a:sym typeface="Georgia Pro Light"/>
              </a:rPr>
              <a:t>Why Your Role Matters</a:t>
            </a:r>
          </a:p>
        </p:txBody>
      </p:sp>
      <p:grpSp>
        <p:nvGrpSpPr>
          <p:cNvPr id="3" name="Group 3"/>
          <p:cNvGrpSpPr/>
          <p:nvPr/>
        </p:nvGrpSpPr>
        <p:grpSpPr>
          <a:xfrm>
            <a:off x="444500" y="2808287"/>
            <a:ext cx="2876550" cy="2435068"/>
            <a:chOff x="0" y="-47625"/>
            <a:chExt cx="5753100" cy="4870136"/>
          </a:xfrm>
        </p:grpSpPr>
        <p:sp>
          <p:nvSpPr>
            <p:cNvPr id="4" name="TextBox 4"/>
            <p:cNvSpPr txBox="1"/>
            <p:nvPr/>
          </p:nvSpPr>
          <p:spPr>
            <a:xfrm>
              <a:off x="0" y="1755775"/>
              <a:ext cx="5753100" cy="3066736"/>
            </a:xfrm>
            <a:prstGeom prst="rect">
              <a:avLst/>
            </a:prstGeom>
          </p:spPr>
          <p:txBody>
            <a:bodyPr lIns="0" tIns="0" rIns="0" bIns="0" rtlCol="0" anchor="t">
              <a:spAutoFit/>
            </a:bodyPr>
            <a:lstStyle/>
            <a:p>
              <a:pPr defTabSz="609630">
                <a:lnSpc>
                  <a:spcPts val="1959"/>
                </a:lnSpc>
              </a:pPr>
              <a:r>
                <a:rPr lang="en-US" sz="1600" i="1">
                  <a:solidFill>
                    <a:srgbClr val="E1E1E1"/>
                  </a:solidFill>
                  <a:latin typeface="DM Sans"/>
                  <a:ea typeface="DM Sans"/>
                  <a:cs typeface="DM Sans"/>
                  <a:sym typeface="DM Sans"/>
                </a:rPr>
                <a:t>You </a:t>
              </a:r>
              <a:r>
                <a:rPr lang="en-US" sz="1600">
                  <a:solidFill>
                    <a:srgbClr val="E1E1E1"/>
                  </a:solidFill>
                  <a:latin typeface="DM Sans"/>
                  <a:ea typeface="DM Sans"/>
                  <a:cs typeface="DM Sans"/>
                  <a:sym typeface="DM Sans"/>
                </a:rPr>
                <a:t>are ALA.</a:t>
              </a:r>
            </a:p>
            <a:p>
              <a:pPr defTabSz="609630">
                <a:lnSpc>
                  <a:spcPts val="1959"/>
                </a:lnSpc>
              </a:pPr>
              <a:endParaRPr lang="en-US" sz="1600" i="1">
                <a:solidFill>
                  <a:srgbClr val="E1E1E1"/>
                </a:solidFill>
                <a:latin typeface="DM Sans"/>
                <a:ea typeface="DM Sans"/>
                <a:cs typeface="DM Sans"/>
                <a:sym typeface="DM Sans"/>
              </a:endParaRPr>
            </a:p>
            <a:p>
              <a:pPr defTabSz="609630">
                <a:lnSpc>
                  <a:spcPts val="1959"/>
                </a:lnSpc>
              </a:pPr>
              <a:r>
                <a:rPr lang="en-US" sz="1600">
                  <a:solidFill>
                    <a:srgbClr val="E1E1E1"/>
                  </a:solidFill>
                  <a:latin typeface="DM Sans"/>
                  <a:ea typeface="DM Sans"/>
                  <a:cs typeface="DM Sans"/>
                  <a:sym typeface="DM Sans"/>
                </a:rPr>
                <a:t>Members don’t experience ALA as a logo or mission statement- they experience it through people.</a:t>
              </a:r>
            </a:p>
          </p:txBody>
        </p:sp>
        <p:sp>
          <p:nvSpPr>
            <p:cNvPr id="5" name="TextBox 5"/>
            <p:cNvSpPr txBox="1"/>
            <p:nvPr/>
          </p:nvSpPr>
          <p:spPr>
            <a:xfrm>
              <a:off x="0" y="-47625"/>
              <a:ext cx="5753100" cy="1231106"/>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THE FACE OF ALA AT EVENTS</a:t>
              </a:r>
            </a:p>
          </p:txBody>
        </p:sp>
      </p:grpSp>
      <p:grpSp>
        <p:nvGrpSpPr>
          <p:cNvPr id="6" name="Group 6"/>
          <p:cNvGrpSpPr/>
          <p:nvPr/>
        </p:nvGrpSpPr>
        <p:grpSpPr>
          <a:xfrm>
            <a:off x="4279900" y="2808287"/>
            <a:ext cx="2876550" cy="2130268"/>
            <a:chOff x="0" y="-47625"/>
            <a:chExt cx="5753100" cy="4260535"/>
          </a:xfrm>
        </p:grpSpPr>
        <p:sp>
          <p:nvSpPr>
            <p:cNvPr id="7" name="TextBox 7"/>
            <p:cNvSpPr txBox="1"/>
            <p:nvPr/>
          </p:nvSpPr>
          <p:spPr>
            <a:xfrm>
              <a:off x="0" y="1146175"/>
              <a:ext cx="5753100" cy="3066735"/>
            </a:xfrm>
            <a:prstGeom prst="rect">
              <a:avLst/>
            </a:prstGeom>
          </p:spPr>
          <p:txBody>
            <a:bodyPr lIns="0" tIns="0" rIns="0" bIns="0" rtlCol="0" anchor="t">
              <a:spAutoFit/>
            </a:bodyPr>
            <a:lstStyle/>
            <a:p>
              <a:pPr defTabSz="609630">
                <a:lnSpc>
                  <a:spcPts val="1959"/>
                </a:lnSpc>
              </a:pPr>
              <a:r>
                <a:rPr lang="en-US" sz="1600">
                  <a:solidFill>
                    <a:srgbClr val="E1E1E1"/>
                  </a:solidFill>
                  <a:latin typeface="DM Sans"/>
                  <a:ea typeface="DM Sans"/>
                  <a:cs typeface="DM Sans"/>
                  <a:sym typeface="DM Sans"/>
                </a:rPr>
                <a:t>Culture isn’t what we say ALA is-it’s how if feels in the room.</a:t>
              </a:r>
            </a:p>
            <a:p>
              <a:pPr defTabSz="609630">
                <a:lnSpc>
                  <a:spcPts val="1959"/>
                </a:lnSpc>
              </a:pPr>
              <a:endParaRPr lang="en-US" sz="1600">
                <a:solidFill>
                  <a:srgbClr val="E1E1E1"/>
                </a:solidFill>
                <a:latin typeface="DM Sans"/>
                <a:ea typeface="DM Sans"/>
                <a:cs typeface="DM Sans"/>
                <a:sym typeface="DM Sans"/>
              </a:endParaRPr>
            </a:p>
            <a:p>
              <a:pPr defTabSz="609630">
                <a:lnSpc>
                  <a:spcPts val="1959"/>
                </a:lnSpc>
              </a:pPr>
              <a:r>
                <a:rPr lang="en-US" sz="1600">
                  <a:solidFill>
                    <a:srgbClr val="E1E1E1"/>
                  </a:solidFill>
                  <a:latin typeface="DM Sans"/>
                  <a:ea typeface="DM Sans"/>
                  <a:cs typeface="DM Sans"/>
                  <a:sym typeface="DM Sans"/>
                </a:rPr>
                <a:t>Volunteers model warmth, curiosity, and professionalism with humanity.</a:t>
              </a:r>
            </a:p>
          </p:txBody>
        </p:sp>
        <p:sp>
          <p:nvSpPr>
            <p:cNvPr id="8" name="TextBox 8"/>
            <p:cNvSpPr txBox="1"/>
            <p:nvPr/>
          </p:nvSpPr>
          <p:spPr>
            <a:xfrm>
              <a:off x="0" y="-47625"/>
              <a:ext cx="5753100" cy="615554"/>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CULTURE-CARRIERS</a:t>
              </a:r>
            </a:p>
          </p:txBody>
        </p:sp>
      </p:grpSp>
      <p:grpSp>
        <p:nvGrpSpPr>
          <p:cNvPr id="9" name="Group 9"/>
          <p:cNvGrpSpPr/>
          <p:nvPr/>
        </p:nvGrpSpPr>
        <p:grpSpPr>
          <a:xfrm>
            <a:off x="7772400" y="2808288"/>
            <a:ext cx="3606800" cy="1831728"/>
            <a:chOff x="0" y="-47625"/>
            <a:chExt cx="5753100" cy="2695257"/>
          </a:xfrm>
        </p:grpSpPr>
        <p:sp>
          <p:nvSpPr>
            <p:cNvPr id="10" name="TextBox 10"/>
            <p:cNvSpPr txBox="1"/>
            <p:nvPr/>
          </p:nvSpPr>
          <p:spPr>
            <a:xfrm>
              <a:off x="0" y="1146174"/>
              <a:ext cx="5753100" cy="1501458"/>
            </a:xfrm>
            <a:prstGeom prst="rect">
              <a:avLst/>
            </a:prstGeom>
          </p:spPr>
          <p:txBody>
            <a:bodyPr lIns="0" tIns="0" rIns="0" bIns="0" rtlCol="0" anchor="t">
              <a:spAutoFit/>
            </a:bodyPr>
            <a:lstStyle/>
            <a:p>
              <a:pPr defTabSz="609630">
                <a:lnSpc>
                  <a:spcPts val="1959"/>
                </a:lnSpc>
              </a:pPr>
              <a:r>
                <a:rPr lang="en-US" sz="1600">
                  <a:solidFill>
                    <a:srgbClr val="E1E1E1"/>
                  </a:solidFill>
                  <a:latin typeface="DM Sans"/>
                  <a:ea typeface="DM Sans"/>
                  <a:cs typeface="DM Sans"/>
                  <a:sym typeface="DM Sans"/>
                </a:rPr>
                <a:t>If someone is new, unsure, or a little uncomfortable, they’re going to approach someone who feels approachable.</a:t>
              </a:r>
            </a:p>
          </p:txBody>
        </p:sp>
        <p:sp>
          <p:nvSpPr>
            <p:cNvPr id="11" name="TextBox 11"/>
            <p:cNvSpPr txBox="1"/>
            <p:nvPr/>
          </p:nvSpPr>
          <p:spPr>
            <a:xfrm>
              <a:off x="0" y="-47625"/>
              <a:ext cx="5753100" cy="452872"/>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PROVIDING CONNECTION</a:t>
              </a:r>
            </a:p>
          </p:txBody>
        </p:sp>
      </p:grpSp>
      <p:pic>
        <p:nvPicPr>
          <p:cNvPr id="13" name="Picture 12" descr="A group of people with blue outline&#10;&#10;Description automatically generated">
            <a:extLst>
              <a:ext uri="{FF2B5EF4-FFF2-40B4-BE49-F238E27FC236}">
                <a16:creationId xmlns:a16="http://schemas.microsoft.com/office/drawing/2014/main" id="{85474249-DC53-CC0E-496E-C6943205F24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270001" y="1712244"/>
            <a:ext cx="785423" cy="785423"/>
          </a:xfrm>
          <a:prstGeom prst="rect">
            <a:avLst/>
          </a:prstGeom>
        </p:spPr>
      </p:pic>
      <p:pic>
        <p:nvPicPr>
          <p:cNvPr id="14" name="Picture 13" descr="A blue outline of people in hands&#10;&#10;Description automatically generated">
            <a:extLst>
              <a:ext uri="{FF2B5EF4-FFF2-40B4-BE49-F238E27FC236}">
                <a16:creationId xmlns:a16="http://schemas.microsoft.com/office/drawing/2014/main" id="{587A6B9C-7982-3954-B3D2-5D8C66B0F89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5134610" y="1804094"/>
            <a:ext cx="716310" cy="716310"/>
          </a:xfrm>
          <a:prstGeom prst="rect">
            <a:avLst/>
          </a:prstGeom>
        </p:spPr>
      </p:pic>
      <p:pic>
        <p:nvPicPr>
          <p:cNvPr id="15" name="Picture 14" descr="A blue and black logo&#10;&#10;Description automatically generated">
            <a:extLst>
              <a:ext uri="{FF2B5EF4-FFF2-40B4-BE49-F238E27FC236}">
                <a16:creationId xmlns:a16="http://schemas.microsoft.com/office/drawing/2014/main" id="{C2F1438B-07C1-452D-419A-A1A345AC1DC9}"/>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8940800" y="1650187"/>
            <a:ext cx="854540" cy="854540"/>
          </a:xfrm>
          <a:prstGeom prst="rect">
            <a:avLst/>
          </a:prstGeom>
        </p:spPr>
      </p:pic>
      <p:pic>
        <p:nvPicPr>
          <p:cNvPr id="16" name="Picture 15" descr="A blue and white logo&#10;&#10;AI-generated content may be incorrect.">
            <a:extLst>
              <a:ext uri="{FF2B5EF4-FFF2-40B4-BE49-F238E27FC236}">
                <a16:creationId xmlns:a16="http://schemas.microsoft.com/office/drawing/2014/main" id="{667281CA-E7F9-1086-EEDC-45CFAF155C83}"/>
              </a:ext>
            </a:extLst>
          </p:cNvPr>
          <p:cNvPicPr>
            <a:picLocks noChangeAspect="1"/>
          </p:cNvPicPr>
          <p:nvPr/>
        </p:nvPicPr>
        <p:blipFill>
          <a:blip r:embed="rId6">
            <a:alphaModFix amt="85000"/>
            <a:extLst>
              <a:ext uri="{28A0092B-C50C-407E-A947-70E740481C1C}">
                <a14:useLocalDpi xmlns:a14="http://schemas.microsoft.com/office/drawing/2010/main" val="0"/>
              </a:ext>
            </a:extLst>
          </a:blip>
          <a:stretch>
            <a:fillRect/>
          </a:stretch>
        </p:blipFill>
        <p:spPr>
          <a:xfrm>
            <a:off x="10464800" y="6097579"/>
            <a:ext cx="1614113" cy="609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sp>
        <p:nvSpPr>
          <p:cNvPr id="2" name="TextBox 2"/>
          <p:cNvSpPr txBox="1"/>
          <p:nvPr/>
        </p:nvSpPr>
        <p:spPr>
          <a:xfrm>
            <a:off x="6197600" y="1604010"/>
            <a:ext cx="4794250" cy="720710"/>
          </a:xfrm>
          <a:prstGeom prst="rect">
            <a:avLst/>
          </a:prstGeom>
        </p:spPr>
        <p:txBody>
          <a:bodyPr lIns="0" tIns="0" rIns="0" bIns="0" rtlCol="0" anchor="t">
            <a:spAutoFit/>
          </a:bodyPr>
          <a:lstStyle/>
          <a:p>
            <a:pPr defTabSz="609630">
              <a:lnSpc>
                <a:spcPts val="1935"/>
              </a:lnSpc>
            </a:pPr>
            <a:r>
              <a:rPr lang="en-US" sz="1600">
                <a:solidFill>
                  <a:srgbClr val="E1E1E1"/>
                </a:solidFill>
                <a:latin typeface="DM Sans"/>
                <a:ea typeface="DM Sans"/>
                <a:cs typeface="DM Sans"/>
                <a:sym typeface="DM Sans"/>
              </a:rPr>
              <a:t>Show up prepared!</a:t>
            </a:r>
          </a:p>
          <a:p>
            <a:pPr defTabSz="609630">
              <a:lnSpc>
                <a:spcPts val="1935"/>
              </a:lnSpc>
            </a:pPr>
            <a:r>
              <a:rPr lang="en-US" sz="1600">
                <a:solidFill>
                  <a:srgbClr val="E1E1E1"/>
                </a:solidFill>
                <a:latin typeface="DM Sans"/>
                <a:ea typeface="DM Sans"/>
                <a:cs typeface="DM Sans"/>
                <a:sym typeface="DM Sans"/>
              </a:rPr>
              <a:t>It’s your time to shine ✨</a:t>
            </a:r>
          </a:p>
          <a:p>
            <a:pPr defTabSz="609630">
              <a:lnSpc>
                <a:spcPts val="1935"/>
              </a:lnSpc>
            </a:pPr>
            <a:r>
              <a:rPr lang="en-US" sz="1382">
                <a:solidFill>
                  <a:srgbClr val="E1E1E1"/>
                </a:solidFill>
                <a:latin typeface="DM Sans"/>
                <a:ea typeface="DM Sans"/>
                <a:cs typeface="DM Sans"/>
                <a:sym typeface="DM Sans"/>
              </a:rPr>
              <a:t> </a:t>
            </a:r>
          </a:p>
        </p:txBody>
      </p:sp>
      <p:sp>
        <p:nvSpPr>
          <p:cNvPr id="3" name="TextBox 3"/>
          <p:cNvSpPr txBox="1"/>
          <p:nvPr/>
        </p:nvSpPr>
        <p:spPr>
          <a:xfrm>
            <a:off x="6197600" y="1007110"/>
            <a:ext cx="4794250" cy="307777"/>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BEFORE THE SHOW</a:t>
            </a:r>
          </a:p>
        </p:txBody>
      </p:sp>
      <p:sp>
        <p:nvSpPr>
          <p:cNvPr id="4" name="TextBox 4"/>
          <p:cNvSpPr txBox="1"/>
          <p:nvPr/>
        </p:nvSpPr>
        <p:spPr>
          <a:xfrm>
            <a:off x="6197600" y="3260549"/>
            <a:ext cx="3200400" cy="1218282"/>
          </a:xfrm>
          <a:prstGeom prst="rect">
            <a:avLst/>
          </a:prstGeom>
        </p:spPr>
        <p:txBody>
          <a:bodyPr wrap="square" lIns="0" tIns="0" rIns="0" bIns="0" rtlCol="0" anchor="t">
            <a:spAutoFit/>
          </a:bodyPr>
          <a:lstStyle/>
          <a:p>
            <a:pPr defTabSz="609630">
              <a:lnSpc>
                <a:spcPts val="1935"/>
              </a:lnSpc>
            </a:pPr>
            <a:r>
              <a:rPr lang="en-US" sz="1600">
                <a:solidFill>
                  <a:srgbClr val="E1E1E1"/>
                </a:solidFill>
                <a:latin typeface="DM Sans"/>
                <a:ea typeface="DM Sans"/>
                <a:cs typeface="DM Sans"/>
                <a:sym typeface="DM Sans"/>
              </a:rPr>
              <a:t>Be a connector, not a collector!</a:t>
            </a:r>
          </a:p>
          <a:p>
            <a:pPr defTabSz="609630">
              <a:lnSpc>
                <a:spcPts val="1935"/>
              </a:lnSpc>
            </a:pPr>
            <a:r>
              <a:rPr lang="en-US" sz="1600">
                <a:solidFill>
                  <a:srgbClr val="E1E1E1"/>
                </a:solidFill>
                <a:latin typeface="DM Sans"/>
                <a:ea typeface="DM Sans"/>
                <a:cs typeface="DM Sans"/>
                <a:sym typeface="DM Sans"/>
              </a:rPr>
              <a:t>Get there early, linger a little longer</a:t>
            </a:r>
          </a:p>
          <a:p>
            <a:pPr defTabSz="609630">
              <a:lnSpc>
                <a:spcPts val="1935"/>
              </a:lnSpc>
            </a:pPr>
            <a:r>
              <a:rPr lang="en-US" sz="1600">
                <a:solidFill>
                  <a:srgbClr val="E1E1E1"/>
                </a:solidFill>
                <a:latin typeface="DM Sans"/>
                <a:ea typeface="DM Sans"/>
                <a:cs typeface="DM Sans"/>
                <a:sym typeface="DM Sans"/>
              </a:rPr>
              <a:t>Make introductions</a:t>
            </a:r>
          </a:p>
          <a:p>
            <a:pPr defTabSz="609630">
              <a:lnSpc>
                <a:spcPts val="1935"/>
              </a:lnSpc>
            </a:pPr>
            <a:r>
              <a:rPr lang="en-US" sz="1600">
                <a:solidFill>
                  <a:srgbClr val="E1E1E1"/>
                </a:solidFill>
                <a:latin typeface="DM Sans"/>
                <a:ea typeface="DM Sans"/>
                <a:cs typeface="DM Sans"/>
                <a:sym typeface="DM Sans"/>
              </a:rPr>
              <a:t>Ask meaningful questions</a:t>
            </a:r>
          </a:p>
        </p:txBody>
      </p:sp>
      <p:sp>
        <p:nvSpPr>
          <p:cNvPr id="5" name="TextBox 5"/>
          <p:cNvSpPr txBox="1"/>
          <p:nvPr/>
        </p:nvSpPr>
        <p:spPr>
          <a:xfrm>
            <a:off x="6197600" y="2800350"/>
            <a:ext cx="4794250" cy="307777"/>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DURING</a:t>
            </a:r>
          </a:p>
        </p:txBody>
      </p:sp>
      <p:sp>
        <p:nvSpPr>
          <p:cNvPr id="6" name="TextBox 6"/>
          <p:cNvSpPr txBox="1"/>
          <p:nvPr/>
        </p:nvSpPr>
        <p:spPr>
          <a:xfrm>
            <a:off x="6186906" y="5322303"/>
            <a:ext cx="4794250" cy="487313"/>
          </a:xfrm>
          <a:prstGeom prst="rect">
            <a:avLst/>
          </a:prstGeom>
        </p:spPr>
        <p:txBody>
          <a:bodyPr lIns="0" tIns="0" rIns="0" bIns="0" rtlCol="0" anchor="t">
            <a:spAutoFit/>
          </a:bodyPr>
          <a:lstStyle/>
          <a:p>
            <a:pPr defTabSz="609630">
              <a:lnSpc>
                <a:spcPts val="1935"/>
              </a:lnSpc>
            </a:pPr>
            <a:r>
              <a:rPr lang="en-US" sz="1600">
                <a:solidFill>
                  <a:srgbClr val="E1E1E1"/>
                </a:solidFill>
                <a:latin typeface="DM Sans"/>
                <a:ea typeface="DM Sans"/>
                <a:cs typeface="DM Sans"/>
                <a:sym typeface="DM Sans"/>
              </a:rPr>
              <a:t>Follow through!</a:t>
            </a:r>
          </a:p>
          <a:p>
            <a:pPr defTabSz="609630">
              <a:lnSpc>
                <a:spcPts val="1935"/>
              </a:lnSpc>
            </a:pPr>
            <a:r>
              <a:rPr lang="en-US" sz="1600">
                <a:solidFill>
                  <a:srgbClr val="E1E1E1"/>
                </a:solidFill>
                <a:latin typeface="DM Sans"/>
                <a:ea typeface="DM Sans"/>
                <a:cs typeface="DM Sans"/>
                <a:sym typeface="DM Sans"/>
              </a:rPr>
              <a:t>The real connection starts now!</a:t>
            </a:r>
          </a:p>
        </p:txBody>
      </p:sp>
      <p:sp>
        <p:nvSpPr>
          <p:cNvPr id="7" name="TextBox 7"/>
          <p:cNvSpPr txBox="1"/>
          <p:nvPr/>
        </p:nvSpPr>
        <p:spPr>
          <a:xfrm>
            <a:off x="6186905" y="4806205"/>
            <a:ext cx="4794250" cy="307777"/>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AFTER</a:t>
            </a:r>
          </a:p>
        </p:txBody>
      </p:sp>
      <p:sp>
        <p:nvSpPr>
          <p:cNvPr id="8" name="TextBox 8"/>
          <p:cNvSpPr txBox="1"/>
          <p:nvPr/>
        </p:nvSpPr>
        <p:spPr>
          <a:xfrm>
            <a:off x="444500" y="488951"/>
            <a:ext cx="3835400" cy="2269852"/>
          </a:xfrm>
          <a:prstGeom prst="rect">
            <a:avLst/>
          </a:prstGeom>
        </p:spPr>
        <p:txBody>
          <a:bodyPr lIns="0" tIns="0" rIns="0" bIns="0" rtlCol="0" anchor="t">
            <a:spAutoFit/>
          </a:bodyPr>
          <a:lstStyle/>
          <a:p>
            <a:pPr defTabSz="609630">
              <a:lnSpc>
                <a:spcPts val="5867"/>
              </a:lnSpc>
              <a:spcBef>
                <a:spcPct val="0"/>
              </a:spcBef>
            </a:pPr>
            <a:r>
              <a:rPr lang="en-US" sz="5334">
                <a:solidFill>
                  <a:srgbClr val="E1E1E1"/>
                </a:solidFill>
                <a:latin typeface="Georgia Pro Light"/>
                <a:ea typeface="Georgia Pro Light"/>
                <a:cs typeface="Georgia Pro Light"/>
                <a:sym typeface="Georgia Pro Light"/>
              </a:rPr>
              <a:t>Maximizing Your Role at ALA Events</a:t>
            </a:r>
          </a:p>
        </p:txBody>
      </p:sp>
      <p:pic>
        <p:nvPicPr>
          <p:cNvPr id="10" name="Picture 9" descr="A group of people with blue outline&#10;&#10;Description automatically generated">
            <a:extLst>
              <a:ext uri="{FF2B5EF4-FFF2-40B4-BE49-F238E27FC236}">
                <a16:creationId xmlns:a16="http://schemas.microsoft.com/office/drawing/2014/main" id="{894356FB-1E88-4FA1-467B-CB9D8F6DF92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702800" y="601641"/>
            <a:ext cx="1395984" cy="1395984"/>
          </a:xfrm>
          <a:prstGeom prst="rect">
            <a:avLst/>
          </a:prstGeom>
        </p:spPr>
      </p:pic>
      <p:pic>
        <p:nvPicPr>
          <p:cNvPr id="11" name="Picture 10" descr="A blue and black logo&#10;&#10;Description automatically generated">
            <a:extLst>
              <a:ext uri="{FF2B5EF4-FFF2-40B4-BE49-F238E27FC236}">
                <a16:creationId xmlns:a16="http://schemas.microsoft.com/office/drawing/2014/main" id="{E369F2D9-A826-ECE6-C138-7CF82D91C949}"/>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9903853" y="2731008"/>
            <a:ext cx="1395984" cy="1395984"/>
          </a:xfrm>
          <a:prstGeom prst="rect">
            <a:avLst/>
          </a:prstGeom>
        </p:spPr>
      </p:pic>
      <p:pic>
        <p:nvPicPr>
          <p:cNvPr id="13" name="Picture 12" descr="A blue and black chat bubbles&#10;&#10;Description automatically generated">
            <a:extLst>
              <a:ext uri="{FF2B5EF4-FFF2-40B4-BE49-F238E27FC236}">
                <a16:creationId xmlns:a16="http://schemas.microsoft.com/office/drawing/2014/main" id="{4D39884E-2B05-D55A-80A7-163B0F70BDB4}"/>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0053205" y="4753610"/>
            <a:ext cx="1097280" cy="1097280"/>
          </a:xfrm>
          <a:prstGeom prst="rect">
            <a:avLst/>
          </a:prstGeom>
        </p:spPr>
      </p:pic>
      <p:pic>
        <p:nvPicPr>
          <p:cNvPr id="14" name="Picture 13" descr="A blue outline of a person pointing up&#10;&#10;Description automatically generated">
            <a:extLst>
              <a:ext uri="{FF2B5EF4-FFF2-40B4-BE49-F238E27FC236}">
                <a16:creationId xmlns:a16="http://schemas.microsoft.com/office/drawing/2014/main" id="{4BBED3A9-1D0F-02ED-1B4C-861D74EA4581}"/>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892163" y="3598877"/>
            <a:ext cx="2255520" cy="2255520"/>
          </a:xfrm>
          <a:prstGeom prst="rect">
            <a:avLst/>
          </a:prstGeom>
        </p:spPr>
      </p:pic>
      <p:pic>
        <p:nvPicPr>
          <p:cNvPr id="9" name="Picture 8" descr="A blue and white logo&#10;&#10;AI-generated content may be incorrect.">
            <a:extLst>
              <a:ext uri="{FF2B5EF4-FFF2-40B4-BE49-F238E27FC236}">
                <a16:creationId xmlns:a16="http://schemas.microsoft.com/office/drawing/2014/main" id="{6C4A2607-D561-145F-2B50-DC2FECAFF499}"/>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a:xfrm>
            <a:off x="10464800" y="6097579"/>
            <a:ext cx="1614113" cy="609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grpSp>
        <p:nvGrpSpPr>
          <p:cNvPr id="2" name="Group 2"/>
          <p:cNvGrpSpPr/>
          <p:nvPr/>
        </p:nvGrpSpPr>
        <p:grpSpPr>
          <a:xfrm>
            <a:off x="444500" y="544513"/>
            <a:ext cx="5549900" cy="4091930"/>
            <a:chOff x="0" y="200025"/>
            <a:chExt cx="11099800" cy="8183859"/>
          </a:xfrm>
        </p:grpSpPr>
        <p:sp>
          <p:nvSpPr>
            <p:cNvPr id="4" name="TextBox 4"/>
            <p:cNvSpPr txBox="1"/>
            <p:nvPr/>
          </p:nvSpPr>
          <p:spPr>
            <a:xfrm>
              <a:off x="0" y="5562598"/>
              <a:ext cx="11099800" cy="2821286"/>
            </a:xfrm>
            <a:prstGeom prst="rect">
              <a:avLst/>
            </a:prstGeom>
          </p:spPr>
          <p:txBody>
            <a:bodyPr lIns="0" tIns="0" rIns="0" bIns="0" rtlCol="0" anchor="t">
              <a:spAutoFit/>
            </a:bodyPr>
            <a:lstStyle/>
            <a:p>
              <a:pPr defTabSz="609630">
                <a:lnSpc>
                  <a:spcPts val="2240"/>
                </a:lnSpc>
                <a:spcBef>
                  <a:spcPct val="0"/>
                </a:spcBef>
              </a:pPr>
              <a:r>
                <a:rPr lang="en-US" sz="1867">
                  <a:solidFill>
                    <a:srgbClr val="E1E1E1"/>
                  </a:solidFill>
                  <a:latin typeface="DM Sans"/>
                  <a:ea typeface="DM Sans"/>
                  <a:cs typeface="DM Sans"/>
                  <a:sym typeface="DM Sans"/>
                </a:rPr>
                <a:t>If networking feels awkward, you’re not alone. Not all volunteer leaders are EXTROVERTS.</a:t>
              </a:r>
            </a:p>
            <a:p>
              <a:pPr defTabSz="609630">
                <a:lnSpc>
                  <a:spcPts val="2240"/>
                </a:lnSpc>
                <a:spcBef>
                  <a:spcPct val="0"/>
                </a:spcBef>
              </a:pPr>
              <a:endParaRPr lang="en-US" sz="1867">
                <a:solidFill>
                  <a:srgbClr val="E1E1E1"/>
                </a:solidFill>
                <a:latin typeface="DM Sans"/>
                <a:ea typeface="DM Sans"/>
                <a:cs typeface="DM Sans"/>
                <a:sym typeface="DM Sans"/>
              </a:endParaRPr>
            </a:p>
            <a:p>
              <a:pPr defTabSz="609630">
                <a:lnSpc>
                  <a:spcPts val="2240"/>
                </a:lnSpc>
                <a:spcBef>
                  <a:spcPct val="0"/>
                </a:spcBef>
              </a:pPr>
              <a:r>
                <a:rPr lang="en-US" sz="1867">
                  <a:solidFill>
                    <a:srgbClr val="E1E1E1"/>
                  </a:solidFill>
                  <a:latin typeface="DM Sans"/>
                  <a:ea typeface="DM Sans"/>
                  <a:cs typeface="DM Sans"/>
                  <a:sym typeface="DM Sans"/>
                </a:rPr>
                <a:t>You are not there to impress – you are there to CONNECT.</a:t>
              </a:r>
            </a:p>
          </p:txBody>
        </p:sp>
        <p:sp>
          <p:nvSpPr>
            <p:cNvPr id="5" name="TextBox 5"/>
            <p:cNvSpPr txBox="1"/>
            <p:nvPr/>
          </p:nvSpPr>
          <p:spPr>
            <a:xfrm>
              <a:off x="0" y="200025"/>
              <a:ext cx="11099800" cy="3615862"/>
            </a:xfrm>
            <a:prstGeom prst="rect">
              <a:avLst/>
            </a:prstGeom>
          </p:spPr>
          <p:txBody>
            <a:bodyPr lIns="0" tIns="0" rIns="0" bIns="0" rtlCol="0" anchor="t">
              <a:spAutoFit/>
            </a:bodyPr>
            <a:lstStyle/>
            <a:p>
              <a:pPr defTabSz="609630">
                <a:lnSpc>
                  <a:spcPts val="7000"/>
                </a:lnSpc>
                <a:spcBef>
                  <a:spcPct val="0"/>
                </a:spcBef>
              </a:pPr>
              <a:r>
                <a:rPr lang="en-US" sz="7000">
                  <a:solidFill>
                    <a:srgbClr val="E1E1E1"/>
                  </a:solidFill>
                  <a:latin typeface="Georgia Pro Light"/>
                  <a:ea typeface="Georgia Pro Light"/>
                  <a:cs typeface="Georgia Pro Light"/>
                  <a:sym typeface="Georgia Pro Light"/>
                </a:rPr>
                <a:t>No Need for Stage Fright!</a:t>
              </a:r>
            </a:p>
          </p:txBody>
        </p:sp>
      </p:grpSp>
      <p:grpSp>
        <p:nvGrpSpPr>
          <p:cNvPr id="6" name="Group 6"/>
          <p:cNvGrpSpPr/>
          <p:nvPr/>
        </p:nvGrpSpPr>
        <p:grpSpPr>
          <a:xfrm>
            <a:off x="7156450" y="0"/>
            <a:ext cx="5035550" cy="6858000"/>
            <a:chOff x="0" y="0"/>
            <a:chExt cx="1908641" cy="2599410"/>
          </a:xfrm>
        </p:grpSpPr>
        <p:sp>
          <p:nvSpPr>
            <p:cNvPr id="7" name="Freeform 7"/>
            <p:cNvSpPr/>
            <p:nvPr/>
          </p:nvSpPr>
          <p:spPr>
            <a:xfrm>
              <a:off x="0" y="0"/>
              <a:ext cx="1908641" cy="2599410"/>
            </a:xfrm>
            <a:custGeom>
              <a:avLst/>
              <a:gdLst/>
              <a:ahLst/>
              <a:cxnLst/>
              <a:rect l="l" t="t" r="r" b="b"/>
              <a:pathLst>
                <a:path w="1908641" h="2599410">
                  <a:moveTo>
                    <a:pt x="0" y="0"/>
                  </a:moveTo>
                  <a:lnTo>
                    <a:pt x="1908641" y="0"/>
                  </a:lnTo>
                  <a:lnTo>
                    <a:pt x="1908641" y="2599410"/>
                  </a:lnTo>
                  <a:lnTo>
                    <a:pt x="0" y="2599410"/>
                  </a:lnTo>
                  <a:close/>
                </a:path>
              </a:pathLst>
            </a:custGeom>
            <a:blipFill>
              <a:blip r:embed="rId3"/>
              <a:stretch>
                <a:fillRect t="-120" b="-120"/>
              </a:stretch>
            </a:blipFill>
          </p:spPr>
          <p:txBody>
            <a:bodyPr/>
            <a:lstStyle/>
            <a:p>
              <a:pPr defTabSz="609630"/>
              <a:endParaRPr lang="en-US" sz="1200">
                <a:solidFill>
                  <a:prstClr val="black"/>
                </a:solidFill>
                <a:latin typeface="Calibri"/>
              </a:endParaRPr>
            </a:p>
          </p:txBody>
        </p:sp>
      </p:grpSp>
      <p:pic>
        <p:nvPicPr>
          <p:cNvPr id="3" name="Picture 2" descr="A blue and white logo&#10;&#10;AI-generated content may be incorrect.">
            <a:extLst>
              <a:ext uri="{FF2B5EF4-FFF2-40B4-BE49-F238E27FC236}">
                <a16:creationId xmlns:a16="http://schemas.microsoft.com/office/drawing/2014/main" id="{2EBA1A64-902D-D8A3-74C9-68C66B6996C6}"/>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254000" y="6008687"/>
            <a:ext cx="1614113" cy="60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8131-6FBF-7941-4292-8A7744A3E42A}"/>
              </a:ext>
            </a:extLst>
          </p:cNvPr>
          <p:cNvSpPr>
            <a:spLocks noGrp="1"/>
          </p:cNvSpPr>
          <p:nvPr>
            <p:ph type="ctrTitle"/>
          </p:nvPr>
        </p:nvSpPr>
        <p:spPr>
          <a:xfrm>
            <a:off x="639272" y="849783"/>
            <a:ext cx="5715000" cy="724576"/>
          </a:xfrm>
        </p:spPr>
        <p:txBody>
          <a:bodyPr/>
          <a:lstStyle/>
          <a:p>
            <a:r>
              <a:rPr lang="en-US"/>
              <a:t>Who Are We?</a:t>
            </a:r>
          </a:p>
        </p:txBody>
      </p:sp>
      <p:sp>
        <p:nvSpPr>
          <p:cNvPr id="3" name="Subtitle 2">
            <a:extLst>
              <a:ext uri="{FF2B5EF4-FFF2-40B4-BE49-F238E27FC236}">
                <a16:creationId xmlns:a16="http://schemas.microsoft.com/office/drawing/2014/main" id="{A811D68A-EAB9-2685-3AF8-9D82B7BE6037}"/>
              </a:ext>
            </a:extLst>
          </p:cNvPr>
          <p:cNvSpPr>
            <a:spLocks noGrp="1"/>
          </p:cNvSpPr>
          <p:nvPr>
            <p:ph type="subTitle" idx="1"/>
          </p:nvPr>
        </p:nvSpPr>
        <p:spPr>
          <a:xfrm>
            <a:off x="960504" y="1705856"/>
            <a:ext cx="5931079" cy="4510662"/>
          </a:xfrm>
        </p:spPr>
        <p:txBody>
          <a:bodyPr>
            <a:normAutofit/>
          </a:bodyPr>
          <a:lstStyle/>
          <a:p>
            <a:pPr marL="342900" indent="-342900">
              <a:buFont typeface="Wingdings" panose="05000000000000000000" pitchFamily="2" charset="2"/>
              <a:buChar char="§"/>
            </a:pPr>
            <a:r>
              <a:rPr lang="en-US"/>
              <a:t>We’ve got our mission, but who are the people making the journey on the Foundation of ALA this year?</a:t>
            </a:r>
          </a:p>
          <a:p>
            <a:pPr marL="342900" indent="-342900">
              <a:buFont typeface="Wingdings" panose="05000000000000000000" pitchFamily="2" charset="2"/>
              <a:buChar char="§"/>
            </a:pPr>
            <a:endParaRPr lang="en-US"/>
          </a:p>
          <a:p>
            <a:pPr marL="342900" indent="-342900">
              <a:buFont typeface="Wingdings" panose="05000000000000000000" pitchFamily="2" charset="2"/>
              <a:buChar char="§"/>
            </a:pPr>
            <a:r>
              <a:rPr lang="en-US"/>
              <a:t>How do we write the songs?</a:t>
            </a:r>
            <a:br>
              <a:rPr lang="en-US"/>
            </a:br>
            <a:endParaRPr lang="en-US"/>
          </a:p>
          <a:p>
            <a:pPr marL="342900" indent="-342900">
              <a:buFont typeface="Wingdings" panose="05000000000000000000" pitchFamily="2" charset="2"/>
              <a:buChar char="§"/>
            </a:pPr>
            <a:r>
              <a:rPr lang="en-US"/>
              <a:t>How will we know we’ve got the music in us?</a:t>
            </a:r>
          </a:p>
          <a:p>
            <a:pPr marL="342900" indent="-342900">
              <a:buFont typeface="Wingdings" panose="05000000000000000000" pitchFamily="2" charset="2"/>
              <a:buChar char="§"/>
            </a:pPr>
            <a:endParaRPr lang="en-US"/>
          </a:p>
          <a:p>
            <a:endParaRPr lang="en-US"/>
          </a:p>
          <a:p>
            <a:endParaRPr lang="en-US"/>
          </a:p>
          <a:p>
            <a:endParaRPr lang="en-US"/>
          </a:p>
        </p:txBody>
      </p:sp>
      <p:pic>
        <p:nvPicPr>
          <p:cNvPr id="4" name="Picture 3">
            <a:extLst>
              <a:ext uri="{FF2B5EF4-FFF2-40B4-BE49-F238E27FC236}">
                <a16:creationId xmlns:a16="http://schemas.microsoft.com/office/drawing/2014/main" id="{8AD2A07C-787C-D695-8FF6-4E4B01533D3A}"/>
              </a:ext>
            </a:extLst>
          </p:cNvPr>
          <p:cNvPicPr>
            <a:picLocks noChangeAspect="1"/>
          </p:cNvPicPr>
          <p:nvPr/>
        </p:nvPicPr>
        <p:blipFill>
          <a:blip r:embed="rId2"/>
          <a:stretch>
            <a:fillRect/>
          </a:stretch>
        </p:blipFill>
        <p:spPr>
          <a:xfrm>
            <a:off x="143221" y="6072914"/>
            <a:ext cx="2066723" cy="627942"/>
          </a:xfrm>
          <a:prstGeom prst="rect">
            <a:avLst/>
          </a:prstGeom>
        </p:spPr>
      </p:pic>
      <p:pic>
        <p:nvPicPr>
          <p:cNvPr id="5" name="Picture 4">
            <a:extLst>
              <a:ext uri="{FF2B5EF4-FFF2-40B4-BE49-F238E27FC236}">
                <a16:creationId xmlns:a16="http://schemas.microsoft.com/office/drawing/2014/main" id="{6DB26CF4-11CB-3386-9C98-F46B3FE34351}"/>
              </a:ext>
            </a:extLst>
          </p:cNvPr>
          <p:cNvPicPr>
            <a:picLocks noChangeAspect="1"/>
          </p:cNvPicPr>
          <p:nvPr/>
        </p:nvPicPr>
        <p:blipFill>
          <a:blip r:embed="rId3"/>
          <a:srcRect l="23348" t="18704" r="28261" b="26532"/>
          <a:stretch>
            <a:fillRect/>
          </a:stretch>
        </p:blipFill>
        <p:spPr>
          <a:xfrm>
            <a:off x="7732793" y="2942315"/>
            <a:ext cx="4459207" cy="2838617"/>
          </a:xfrm>
          <a:prstGeom prst="rect">
            <a:avLst/>
          </a:prstGeom>
        </p:spPr>
      </p:pic>
      <p:pic>
        <p:nvPicPr>
          <p:cNvPr id="7" name="Picture 6">
            <a:extLst>
              <a:ext uri="{FF2B5EF4-FFF2-40B4-BE49-F238E27FC236}">
                <a16:creationId xmlns:a16="http://schemas.microsoft.com/office/drawing/2014/main" id="{C3390C50-6138-98FA-6559-857967F36386}"/>
              </a:ext>
            </a:extLst>
          </p:cNvPr>
          <p:cNvPicPr>
            <a:picLocks noChangeAspect="1"/>
          </p:cNvPicPr>
          <p:nvPr/>
        </p:nvPicPr>
        <p:blipFill>
          <a:blip r:embed="rId4"/>
          <a:srcRect l="26867" t="28544" r="31802" b="41391"/>
          <a:stretch>
            <a:fillRect/>
          </a:stretch>
        </p:blipFill>
        <p:spPr>
          <a:xfrm rot="1177180">
            <a:off x="5454088" y="685553"/>
            <a:ext cx="3716201" cy="1520603"/>
          </a:xfrm>
          <a:prstGeom prst="rect">
            <a:avLst/>
          </a:prstGeom>
        </p:spPr>
      </p:pic>
      <p:pic>
        <p:nvPicPr>
          <p:cNvPr id="6" name="Picture 5">
            <a:extLst>
              <a:ext uri="{FF2B5EF4-FFF2-40B4-BE49-F238E27FC236}">
                <a16:creationId xmlns:a16="http://schemas.microsoft.com/office/drawing/2014/main" id="{CD1E2463-D521-DFDF-CB42-0184C1C5913C}"/>
              </a:ext>
            </a:extLst>
          </p:cNvPr>
          <p:cNvPicPr>
            <a:picLocks noChangeAspect="1"/>
          </p:cNvPicPr>
          <p:nvPr/>
        </p:nvPicPr>
        <p:blipFill>
          <a:blip r:embed="rId5"/>
          <a:stretch>
            <a:fillRect/>
          </a:stretch>
        </p:blipFill>
        <p:spPr>
          <a:xfrm>
            <a:off x="9122588" y="383396"/>
            <a:ext cx="2752725" cy="1657350"/>
          </a:xfrm>
          <a:prstGeom prst="rect">
            <a:avLst/>
          </a:prstGeom>
        </p:spPr>
      </p:pic>
    </p:spTree>
    <p:extLst>
      <p:ext uri="{BB962C8B-B14F-4D97-AF65-F5344CB8AC3E}">
        <p14:creationId xmlns:p14="http://schemas.microsoft.com/office/powerpoint/2010/main" val="3424426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sp>
        <p:nvSpPr>
          <p:cNvPr id="2" name="TextBox 2"/>
          <p:cNvSpPr txBox="1"/>
          <p:nvPr/>
        </p:nvSpPr>
        <p:spPr>
          <a:xfrm>
            <a:off x="444500" y="488951"/>
            <a:ext cx="3835400" cy="1513235"/>
          </a:xfrm>
          <a:prstGeom prst="rect">
            <a:avLst/>
          </a:prstGeom>
        </p:spPr>
        <p:txBody>
          <a:bodyPr lIns="0" tIns="0" rIns="0" bIns="0" rtlCol="0" anchor="t">
            <a:spAutoFit/>
          </a:bodyPr>
          <a:lstStyle/>
          <a:p>
            <a:pPr defTabSz="609630">
              <a:lnSpc>
                <a:spcPts val="5867"/>
              </a:lnSpc>
              <a:spcBef>
                <a:spcPct val="0"/>
              </a:spcBef>
            </a:pPr>
            <a:r>
              <a:rPr lang="en-US" sz="5334">
                <a:solidFill>
                  <a:srgbClr val="E1E1E1"/>
                </a:solidFill>
                <a:latin typeface="Georgia Pro Light"/>
                <a:ea typeface="Georgia Pro Light"/>
                <a:cs typeface="Georgia Pro Light"/>
                <a:sym typeface="Georgia Pro Light"/>
              </a:rPr>
              <a:t>Authentic Participation</a:t>
            </a:r>
          </a:p>
        </p:txBody>
      </p:sp>
      <p:sp>
        <p:nvSpPr>
          <p:cNvPr id="3" name="TextBox 3"/>
          <p:cNvSpPr txBox="1"/>
          <p:nvPr/>
        </p:nvSpPr>
        <p:spPr>
          <a:xfrm>
            <a:off x="6197600" y="1763551"/>
            <a:ext cx="4794250" cy="730969"/>
          </a:xfrm>
          <a:prstGeom prst="rect">
            <a:avLst/>
          </a:prstGeom>
        </p:spPr>
        <p:txBody>
          <a:bodyPr lIns="0" tIns="0" rIns="0" bIns="0" rtlCol="0" anchor="t">
            <a:spAutoFit/>
          </a:bodyPr>
          <a:lstStyle/>
          <a:p>
            <a:pPr defTabSz="609630">
              <a:lnSpc>
                <a:spcPts val="1935"/>
              </a:lnSpc>
            </a:pPr>
            <a:r>
              <a:rPr lang="en-US" sz="1600">
                <a:solidFill>
                  <a:srgbClr val="E1E1E1"/>
                </a:solidFill>
                <a:latin typeface="DM Sans"/>
                <a:ea typeface="DM Sans"/>
                <a:cs typeface="DM Sans"/>
                <a:sym typeface="DM Sans"/>
              </a:rPr>
              <a:t>Share experiences-not just successes</a:t>
            </a:r>
          </a:p>
          <a:p>
            <a:pPr defTabSz="609630">
              <a:lnSpc>
                <a:spcPts val="1935"/>
              </a:lnSpc>
            </a:pPr>
            <a:r>
              <a:rPr lang="en-US" sz="1600">
                <a:solidFill>
                  <a:srgbClr val="E1E1E1"/>
                </a:solidFill>
                <a:latin typeface="DM Sans"/>
                <a:ea typeface="DM Sans"/>
                <a:cs typeface="DM Sans"/>
                <a:sym typeface="DM Sans"/>
              </a:rPr>
              <a:t>Be curious</a:t>
            </a:r>
          </a:p>
          <a:p>
            <a:pPr defTabSz="609630">
              <a:lnSpc>
                <a:spcPts val="1935"/>
              </a:lnSpc>
            </a:pPr>
            <a:r>
              <a:rPr lang="en-US" sz="1600">
                <a:solidFill>
                  <a:srgbClr val="E1E1E1"/>
                </a:solidFill>
                <a:latin typeface="DM Sans"/>
                <a:ea typeface="DM Sans"/>
                <a:cs typeface="DM Sans"/>
                <a:sym typeface="DM Sans"/>
              </a:rPr>
              <a:t>Give yourself permission to learn and grow</a:t>
            </a:r>
          </a:p>
        </p:txBody>
      </p:sp>
      <p:sp>
        <p:nvSpPr>
          <p:cNvPr id="4" name="TextBox 4"/>
          <p:cNvSpPr txBox="1"/>
          <p:nvPr/>
        </p:nvSpPr>
        <p:spPr>
          <a:xfrm>
            <a:off x="6197600" y="1009650"/>
            <a:ext cx="4794250" cy="615553"/>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ALA thrives when volunteers bring their whole selves. </a:t>
            </a:r>
          </a:p>
        </p:txBody>
      </p:sp>
      <p:sp>
        <p:nvSpPr>
          <p:cNvPr id="5" name="TextBox 5"/>
          <p:cNvSpPr txBox="1"/>
          <p:nvPr/>
        </p:nvSpPr>
        <p:spPr>
          <a:xfrm>
            <a:off x="6197600" y="3787403"/>
            <a:ext cx="4794250" cy="730969"/>
          </a:xfrm>
          <a:prstGeom prst="rect">
            <a:avLst/>
          </a:prstGeom>
        </p:spPr>
        <p:txBody>
          <a:bodyPr lIns="0" tIns="0" rIns="0" bIns="0" rtlCol="0" anchor="t">
            <a:spAutoFit/>
          </a:bodyPr>
          <a:lstStyle/>
          <a:p>
            <a:pPr marL="228611" indent="-228611" defTabSz="609630">
              <a:lnSpc>
                <a:spcPts val="1935"/>
              </a:lnSpc>
              <a:buFont typeface="Arial" panose="020B0604020202020204" pitchFamily="34" charset="0"/>
              <a:buChar char="•"/>
            </a:pPr>
            <a:r>
              <a:rPr lang="en-US" sz="1600">
                <a:solidFill>
                  <a:srgbClr val="E1E1E1"/>
                </a:solidFill>
                <a:latin typeface="DM Sans"/>
                <a:ea typeface="DM Sans"/>
                <a:cs typeface="DM Sans"/>
                <a:sym typeface="DM Sans"/>
              </a:rPr>
              <a:t>Share your experience as a volunteer</a:t>
            </a:r>
          </a:p>
          <a:p>
            <a:pPr marL="228611" indent="-228611" defTabSz="609630">
              <a:lnSpc>
                <a:spcPts val="1935"/>
              </a:lnSpc>
              <a:buFont typeface="Arial" panose="020B0604020202020204" pitchFamily="34" charset="0"/>
              <a:buChar char="•"/>
            </a:pPr>
            <a:r>
              <a:rPr lang="en-US" sz="1600">
                <a:solidFill>
                  <a:srgbClr val="E1E1E1"/>
                </a:solidFill>
                <a:latin typeface="DM Sans"/>
                <a:ea typeface="DM Sans"/>
                <a:cs typeface="DM Sans"/>
                <a:sym typeface="DM Sans"/>
              </a:rPr>
              <a:t>Identify potential future volunteers/leaders</a:t>
            </a:r>
          </a:p>
          <a:p>
            <a:pPr marL="228611" indent="-228611" defTabSz="609630">
              <a:lnSpc>
                <a:spcPts val="1935"/>
              </a:lnSpc>
              <a:buFont typeface="Arial" panose="020B0604020202020204" pitchFamily="34" charset="0"/>
              <a:buChar char="•"/>
            </a:pPr>
            <a:r>
              <a:rPr lang="en-US" sz="1600">
                <a:solidFill>
                  <a:srgbClr val="E1E1E1"/>
                </a:solidFill>
                <a:latin typeface="DM Sans"/>
                <a:ea typeface="DM Sans"/>
                <a:cs typeface="DM Sans"/>
                <a:sym typeface="DM Sans"/>
              </a:rPr>
              <a:t>Encourage others to volunteer</a:t>
            </a:r>
          </a:p>
        </p:txBody>
      </p:sp>
      <p:sp>
        <p:nvSpPr>
          <p:cNvPr id="6" name="TextBox 6"/>
          <p:cNvSpPr txBox="1"/>
          <p:nvPr/>
        </p:nvSpPr>
        <p:spPr>
          <a:xfrm>
            <a:off x="6194926" y="3386456"/>
            <a:ext cx="4794250" cy="307777"/>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As volunteer leaders:</a:t>
            </a:r>
          </a:p>
        </p:txBody>
      </p:sp>
      <p:pic>
        <p:nvPicPr>
          <p:cNvPr id="7" name="Picture 6" descr="A blue outline of people in hands&#10;&#10;Description automatically generated">
            <a:extLst>
              <a:ext uri="{FF2B5EF4-FFF2-40B4-BE49-F238E27FC236}">
                <a16:creationId xmlns:a16="http://schemas.microsoft.com/office/drawing/2014/main" id="{04F7065D-7684-26A7-B4EC-07B47861326B}"/>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930400" y="3215316"/>
            <a:ext cx="2011680" cy="2011680"/>
          </a:xfrm>
          <a:prstGeom prst="rect">
            <a:avLst/>
          </a:prstGeom>
        </p:spPr>
      </p:pic>
      <p:pic>
        <p:nvPicPr>
          <p:cNvPr id="8" name="Picture 7" descr="A blue and white logo&#10;&#10;AI-generated content may be incorrect.">
            <a:extLst>
              <a:ext uri="{FF2B5EF4-FFF2-40B4-BE49-F238E27FC236}">
                <a16:creationId xmlns:a16="http://schemas.microsoft.com/office/drawing/2014/main" id="{D2BD520E-7BA4-A3F7-3998-B439A885686C}"/>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10464800" y="6097579"/>
            <a:ext cx="1614113" cy="609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grpSp>
        <p:nvGrpSpPr>
          <p:cNvPr id="2" name="Group 2"/>
          <p:cNvGrpSpPr/>
          <p:nvPr/>
        </p:nvGrpSpPr>
        <p:grpSpPr>
          <a:xfrm>
            <a:off x="1" y="477838"/>
            <a:ext cx="7010400" cy="2243793"/>
            <a:chOff x="-292100" y="66675"/>
            <a:chExt cx="13525500" cy="5220793"/>
          </a:xfrm>
        </p:grpSpPr>
        <p:sp>
          <p:nvSpPr>
            <p:cNvPr id="3" name="TextBox 3"/>
            <p:cNvSpPr txBox="1"/>
            <p:nvPr/>
          </p:nvSpPr>
          <p:spPr>
            <a:xfrm>
              <a:off x="-1" y="66675"/>
              <a:ext cx="13017501" cy="3520951"/>
            </a:xfrm>
            <a:prstGeom prst="rect">
              <a:avLst/>
            </a:prstGeom>
          </p:spPr>
          <p:txBody>
            <a:bodyPr lIns="0" tIns="0" rIns="0" bIns="0" rtlCol="0" anchor="t">
              <a:spAutoFit/>
            </a:bodyPr>
            <a:lstStyle/>
            <a:p>
              <a:pPr algn="ctr" defTabSz="609630">
                <a:lnSpc>
                  <a:spcPts val="5867"/>
                </a:lnSpc>
                <a:spcBef>
                  <a:spcPct val="0"/>
                </a:spcBef>
              </a:pPr>
              <a:r>
                <a:rPr lang="en-US" sz="5334">
                  <a:solidFill>
                    <a:srgbClr val="E1E1E1"/>
                  </a:solidFill>
                  <a:latin typeface="Georgia Pro Light"/>
                  <a:ea typeface="Georgia Pro Light"/>
                  <a:cs typeface="Georgia Pro Light"/>
                  <a:sym typeface="Georgia Pro Light"/>
                </a:rPr>
                <a:t>How to </a:t>
              </a:r>
              <a:r>
                <a:rPr lang="en-US" sz="5334" i="1" u="sng">
                  <a:solidFill>
                    <a:srgbClr val="E1E1E1"/>
                  </a:solidFill>
                  <a:latin typeface="Georgia Pro Light"/>
                  <a:ea typeface="Georgia Pro Light"/>
                  <a:cs typeface="Georgia Pro Light"/>
                  <a:sym typeface="Georgia Pro Light"/>
                </a:rPr>
                <a:t>party</a:t>
              </a:r>
              <a:r>
                <a:rPr lang="en-US" sz="5334">
                  <a:solidFill>
                    <a:srgbClr val="E1E1E1"/>
                  </a:solidFill>
                  <a:latin typeface="Georgia Pro Light"/>
                  <a:ea typeface="Georgia Pro Light"/>
                  <a:cs typeface="Georgia Pro Light"/>
                  <a:sym typeface="Georgia Pro Light"/>
                </a:rPr>
                <a:t> in the ALA?</a:t>
              </a:r>
            </a:p>
          </p:txBody>
        </p:sp>
        <p:sp>
          <p:nvSpPr>
            <p:cNvPr id="4" name="TextBox 4"/>
            <p:cNvSpPr txBox="1"/>
            <p:nvPr/>
          </p:nvSpPr>
          <p:spPr>
            <a:xfrm>
              <a:off x="-292100" y="2636459"/>
              <a:ext cx="13525500" cy="2651009"/>
            </a:xfrm>
            <a:prstGeom prst="rect">
              <a:avLst/>
            </a:prstGeom>
          </p:spPr>
          <p:txBody>
            <a:bodyPr wrap="square" lIns="0" tIns="0" rIns="0" bIns="0" rtlCol="0" anchor="t">
              <a:spAutoFit/>
            </a:bodyPr>
            <a:lstStyle/>
            <a:p>
              <a:pPr defTabSz="609630">
                <a:lnSpc>
                  <a:spcPts val="2240"/>
                </a:lnSpc>
              </a:pPr>
              <a:endParaRPr lang="en-US" sz="2400" b="1">
                <a:solidFill>
                  <a:srgbClr val="E1E1E1"/>
                </a:solidFill>
                <a:latin typeface="DM Sans"/>
                <a:ea typeface="DM Sans"/>
                <a:cs typeface="DM Sans"/>
                <a:sym typeface="DM Sans"/>
              </a:endParaRPr>
            </a:p>
            <a:p>
              <a:pPr defTabSz="609630">
                <a:lnSpc>
                  <a:spcPts val="2240"/>
                </a:lnSpc>
              </a:pPr>
              <a:endParaRPr lang="en-US" sz="2400" b="1">
                <a:solidFill>
                  <a:srgbClr val="E1E1E1"/>
                </a:solidFill>
                <a:latin typeface="DM Sans"/>
                <a:ea typeface="DM Sans"/>
                <a:cs typeface="DM Sans"/>
                <a:sym typeface="DM Sans"/>
              </a:endParaRPr>
            </a:p>
            <a:p>
              <a:pPr defTabSz="609630">
                <a:lnSpc>
                  <a:spcPts val="2240"/>
                </a:lnSpc>
              </a:pPr>
              <a:endParaRPr lang="en-US" sz="2400" b="1">
                <a:solidFill>
                  <a:srgbClr val="E1E1E1"/>
                </a:solidFill>
                <a:latin typeface="DM Sans"/>
                <a:ea typeface="DM Sans"/>
                <a:cs typeface="DM Sans"/>
                <a:sym typeface="DM Sans"/>
              </a:endParaRPr>
            </a:p>
            <a:p>
              <a:pPr defTabSz="609630">
                <a:lnSpc>
                  <a:spcPts val="2240"/>
                </a:lnSpc>
              </a:pPr>
              <a:endParaRPr lang="en-US" sz="2400" b="1">
                <a:solidFill>
                  <a:srgbClr val="E1E1E1"/>
                </a:solidFill>
                <a:latin typeface="DM Sans"/>
                <a:ea typeface="DM Sans"/>
                <a:cs typeface="DM Sans"/>
                <a:sym typeface="DM Sans"/>
              </a:endParaRPr>
            </a:p>
          </p:txBody>
        </p:sp>
      </p:grpSp>
      <p:grpSp>
        <p:nvGrpSpPr>
          <p:cNvPr id="6" name="Group 6"/>
          <p:cNvGrpSpPr/>
          <p:nvPr/>
        </p:nvGrpSpPr>
        <p:grpSpPr>
          <a:xfrm>
            <a:off x="7467600" y="0"/>
            <a:ext cx="4724400" cy="6858000"/>
            <a:chOff x="0" y="0"/>
            <a:chExt cx="1170208" cy="1593725"/>
          </a:xfrm>
        </p:grpSpPr>
        <p:sp>
          <p:nvSpPr>
            <p:cNvPr id="7" name="Freeform 7"/>
            <p:cNvSpPr/>
            <p:nvPr/>
          </p:nvSpPr>
          <p:spPr>
            <a:xfrm>
              <a:off x="0" y="0"/>
              <a:ext cx="1170208" cy="1593725"/>
            </a:xfrm>
            <a:custGeom>
              <a:avLst/>
              <a:gdLst/>
              <a:ahLst/>
              <a:cxnLst/>
              <a:rect l="l" t="t" r="r" b="b"/>
              <a:pathLst>
                <a:path w="1170208" h="1593725">
                  <a:moveTo>
                    <a:pt x="0" y="0"/>
                  </a:moveTo>
                  <a:lnTo>
                    <a:pt x="1170208" y="0"/>
                  </a:lnTo>
                  <a:lnTo>
                    <a:pt x="1170208" y="1593725"/>
                  </a:lnTo>
                  <a:lnTo>
                    <a:pt x="0" y="1593725"/>
                  </a:lnTo>
                  <a:close/>
                </a:path>
              </a:pathLst>
            </a:custGeom>
            <a:blipFill>
              <a:blip r:embed="rId3"/>
              <a:stretch>
                <a:fillRect t="-120" b="-120"/>
              </a:stretch>
            </a:blipFill>
          </p:spPr>
          <p:txBody>
            <a:bodyPr/>
            <a:lstStyle/>
            <a:p>
              <a:pPr defTabSz="609630"/>
              <a:endParaRPr lang="en-US" sz="1200">
                <a:solidFill>
                  <a:prstClr val="black"/>
                </a:solidFill>
                <a:latin typeface="Calibri"/>
              </a:endParaRPr>
            </a:p>
          </p:txBody>
        </p:sp>
      </p:grpSp>
      <p:sp>
        <p:nvSpPr>
          <p:cNvPr id="8" name="TextBox 7">
            <a:extLst>
              <a:ext uri="{FF2B5EF4-FFF2-40B4-BE49-F238E27FC236}">
                <a16:creationId xmlns:a16="http://schemas.microsoft.com/office/drawing/2014/main" id="{FFB52045-9E4C-267A-B42B-2E0537B7765C}"/>
              </a:ext>
            </a:extLst>
          </p:cNvPr>
          <p:cNvSpPr txBox="1"/>
          <p:nvPr/>
        </p:nvSpPr>
        <p:spPr>
          <a:xfrm>
            <a:off x="1377989" y="3020856"/>
            <a:ext cx="6099387" cy="376257"/>
          </a:xfrm>
          <a:prstGeom prst="rect">
            <a:avLst/>
          </a:prstGeom>
          <a:noFill/>
        </p:spPr>
        <p:txBody>
          <a:bodyPr wrap="square" rtlCol="0">
            <a:spAutoFit/>
          </a:bodyPr>
          <a:lstStyle/>
          <a:p>
            <a:pPr defTabSz="609630">
              <a:lnSpc>
                <a:spcPts val="2240"/>
              </a:lnSpc>
            </a:pPr>
            <a:r>
              <a:rPr lang="en-US" sz="2133" b="1">
                <a:solidFill>
                  <a:srgbClr val="E1E1E1"/>
                </a:solidFill>
                <a:latin typeface="DM Sans"/>
                <a:ea typeface="DM Sans"/>
                <a:cs typeface="DM Sans"/>
                <a:sym typeface="DM Sans"/>
              </a:rPr>
              <a:t>P</a:t>
            </a:r>
            <a:r>
              <a:rPr lang="en-US" sz="1600">
                <a:solidFill>
                  <a:srgbClr val="E1E1E1"/>
                </a:solidFill>
                <a:latin typeface="DM Sans"/>
                <a:ea typeface="DM Sans"/>
                <a:cs typeface="DM Sans"/>
                <a:sym typeface="DM Sans"/>
              </a:rPr>
              <a:t>resent- Be engaged, not distracted</a:t>
            </a:r>
          </a:p>
        </p:txBody>
      </p:sp>
      <p:sp>
        <p:nvSpPr>
          <p:cNvPr id="11" name="TextBox 10">
            <a:extLst>
              <a:ext uri="{FF2B5EF4-FFF2-40B4-BE49-F238E27FC236}">
                <a16:creationId xmlns:a16="http://schemas.microsoft.com/office/drawing/2014/main" id="{3B1362A8-A80E-A080-60D7-34886E86E27B}"/>
              </a:ext>
            </a:extLst>
          </p:cNvPr>
          <p:cNvSpPr txBox="1"/>
          <p:nvPr/>
        </p:nvSpPr>
        <p:spPr>
          <a:xfrm>
            <a:off x="1377990" y="3479397"/>
            <a:ext cx="3357009" cy="376257"/>
          </a:xfrm>
          <a:prstGeom prst="rect">
            <a:avLst/>
          </a:prstGeom>
          <a:noFill/>
        </p:spPr>
        <p:txBody>
          <a:bodyPr wrap="none" rtlCol="0">
            <a:spAutoFit/>
          </a:bodyPr>
          <a:lstStyle/>
          <a:p>
            <a:pPr defTabSz="609630">
              <a:lnSpc>
                <a:spcPts val="2240"/>
              </a:lnSpc>
            </a:pPr>
            <a:r>
              <a:rPr lang="en-US" sz="2133" b="1">
                <a:solidFill>
                  <a:srgbClr val="E1E1E1"/>
                </a:solidFill>
                <a:latin typeface="DM Sans"/>
                <a:ea typeface="DM Sans"/>
                <a:cs typeface="DM Sans"/>
                <a:sym typeface="DM Sans"/>
              </a:rPr>
              <a:t>A</a:t>
            </a:r>
            <a:r>
              <a:rPr lang="en-US" sz="1600">
                <a:solidFill>
                  <a:srgbClr val="E1E1E1"/>
                </a:solidFill>
                <a:latin typeface="DM Sans"/>
                <a:ea typeface="DM Sans"/>
                <a:cs typeface="DM Sans"/>
                <a:sym typeface="DM Sans"/>
              </a:rPr>
              <a:t>pproachable- Invite connection</a:t>
            </a:r>
          </a:p>
        </p:txBody>
      </p:sp>
      <p:sp>
        <p:nvSpPr>
          <p:cNvPr id="12" name="TextBox 11">
            <a:extLst>
              <a:ext uri="{FF2B5EF4-FFF2-40B4-BE49-F238E27FC236}">
                <a16:creationId xmlns:a16="http://schemas.microsoft.com/office/drawing/2014/main" id="{03C48022-E1B4-BD64-5EED-645903C626E7}"/>
              </a:ext>
            </a:extLst>
          </p:cNvPr>
          <p:cNvSpPr txBox="1"/>
          <p:nvPr/>
        </p:nvSpPr>
        <p:spPr>
          <a:xfrm>
            <a:off x="1377990" y="4021439"/>
            <a:ext cx="4424609" cy="376257"/>
          </a:xfrm>
          <a:prstGeom prst="rect">
            <a:avLst/>
          </a:prstGeom>
          <a:noFill/>
        </p:spPr>
        <p:txBody>
          <a:bodyPr wrap="none" rtlCol="0">
            <a:spAutoFit/>
          </a:bodyPr>
          <a:lstStyle/>
          <a:p>
            <a:pPr defTabSz="609630">
              <a:lnSpc>
                <a:spcPts val="2240"/>
              </a:lnSpc>
            </a:pPr>
            <a:r>
              <a:rPr lang="en-US" sz="2133" b="1">
                <a:solidFill>
                  <a:srgbClr val="E1E1E1"/>
                </a:solidFill>
                <a:latin typeface="DM Sans"/>
                <a:ea typeface="DM Sans"/>
                <a:cs typeface="DM Sans"/>
                <a:sym typeface="DM Sans"/>
              </a:rPr>
              <a:t>R</a:t>
            </a:r>
            <a:r>
              <a:rPr lang="en-US" sz="1600">
                <a:solidFill>
                  <a:srgbClr val="E1E1E1"/>
                </a:solidFill>
                <a:latin typeface="DM Sans"/>
                <a:ea typeface="DM Sans"/>
                <a:cs typeface="DM Sans"/>
                <a:sym typeface="DM Sans"/>
              </a:rPr>
              <a:t>esourceful- Share who and what you know </a:t>
            </a:r>
          </a:p>
        </p:txBody>
      </p:sp>
      <p:sp>
        <p:nvSpPr>
          <p:cNvPr id="13" name="TextBox 12">
            <a:extLst>
              <a:ext uri="{FF2B5EF4-FFF2-40B4-BE49-F238E27FC236}">
                <a16:creationId xmlns:a16="http://schemas.microsoft.com/office/drawing/2014/main" id="{EDCE98F7-38F3-F7D5-16E9-C64BDB6D3484}"/>
              </a:ext>
            </a:extLst>
          </p:cNvPr>
          <p:cNvSpPr txBox="1"/>
          <p:nvPr/>
        </p:nvSpPr>
        <p:spPr>
          <a:xfrm>
            <a:off x="1377990" y="4548241"/>
            <a:ext cx="5057795" cy="376257"/>
          </a:xfrm>
          <a:prstGeom prst="rect">
            <a:avLst/>
          </a:prstGeom>
          <a:noFill/>
        </p:spPr>
        <p:txBody>
          <a:bodyPr wrap="none" rtlCol="0">
            <a:spAutoFit/>
          </a:bodyPr>
          <a:lstStyle/>
          <a:p>
            <a:pPr defTabSz="609630">
              <a:lnSpc>
                <a:spcPts val="2240"/>
              </a:lnSpc>
            </a:pPr>
            <a:r>
              <a:rPr lang="en-US" sz="2133" b="1">
                <a:solidFill>
                  <a:srgbClr val="E1E1E1"/>
                </a:solidFill>
                <a:latin typeface="DM Sans"/>
                <a:ea typeface="DM Sans"/>
                <a:cs typeface="DM Sans"/>
                <a:sym typeface="DM Sans"/>
              </a:rPr>
              <a:t>T</a:t>
            </a:r>
            <a:r>
              <a:rPr lang="en-US" sz="1600">
                <a:solidFill>
                  <a:srgbClr val="E1E1E1"/>
                </a:solidFill>
                <a:latin typeface="DM Sans"/>
                <a:ea typeface="DM Sans"/>
                <a:cs typeface="DM Sans"/>
                <a:sym typeface="DM Sans"/>
              </a:rPr>
              <a:t>houghtful- Follow up and maintain the connection</a:t>
            </a:r>
          </a:p>
        </p:txBody>
      </p:sp>
      <p:sp>
        <p:nvSpPr>
          <p:cNvPr id="14" name="TextBox 13">
            <a:extLst>
              <a:ext uri="{FF2B5EF4-FFF2-40B4-BE49-F238E27FC236}">
                <a16:creationId xmlns:a16="http://schemas.microsoft.com/office/drawing/2014/main" id="{57A98005-E176-B3A9-4979-585538EA9882}"/>
              </a:ext>
            </a:extLst>
          </p:cNvPr>
          <p:cNvSpPr txBox="1"/>
          <p:nvPr/>
        </p:nvSpPr>
        <p:spPr>
          <a:xfrm>
            <a:off x="1377989" y="5080795"/>
            <a:ext cx="4870244" cy="420564"/>
          </a:xfrm>
          <a:prstGeom prst="rect">
            <a:avLst/>
          </a:prstGeom>
          <a:noFill/>
        </p:spPr>
        <p:txBody>
          <a:bodyPr wrap="none" rtlCol="0">
            <a:spAutoFit/>
          </a:bodyPr>
          <a:lstStyle/>
          <a:p>
            <a:pPr defTabSz="609630"/>
            <a:r>
              <a:rPr lang="en-US" sz="2133" b="1">
                <a:solidFill>
                  <a:srgbClr val="E1E1E1"/>
                </a:solidFill>
                <a:latin typeface="DM Sans"/>
                <a:ea typeface="DM Sans"/>
                <a:cs typeface="DM Sans"/>
                <a:sym typeface="DM Sans"/>
              </a:rPr>
              <a:t>Y</a:t>
            </a:r>
            <a:r>
              <a:rPr lang="en-US" sz="1600">
                <a:solidFill>
                  <a:srgbClr val="E1E1E1"/>
                </a:solidFill>
                <a:latin typeface="DM Sans"/>
                <a:ea typeface="DM Sans"/>
                <a:cs typeface="DM Sans"/>
                <a:sym typeface="DM Sans"/>
              </a:rPr>
              <a:t>es- Say yes to opportunities to make an impact</a:t>
            </a:r>
          </a:p>
        </p:txBody>
      </p:sp>
      <p:pic>
        <p:nvPicPr>
          <p:cNvPr id="5" name="Picture 4" descr="A blue and white logo&#10;&#10;AI-generated content may be incorrect.">
            <a:extLst>
              <a:ext uri="{FF2B5EF4-FFF2-40B4-BE49-F238E27FC236}">
                <a16:creationId xmlns:a16="http://schemas.microsoft.com/office/drawing/2014/main" id="{A8AF4D84-D797-272D-16FF-8AB705F81B96}"/>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151399" y="6094659"/>
            <a:ext cx="1614113"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1">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2">
                                            <p:txEl>
                                              <p:pRg st="0" end="0"/>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13"/>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sp>
        <p:nvSpPr>
          <p:cNvPr id="2" name="TextBox 2"/>
          <p:cNvSpPr txBox="1"/>
          <p:nvPr/>
        </p:nvSpPr>
        <p:spPr>
          <a:xfrm>
            <a:off x="444500" y="488951"/>
            <a:ext cx="10547350" cy="756617"/>
          </a:xfrm>
          <a:prstGeom prst="rect">
            <a:avLst/>
          </a:prstGeom>
        </p:spPr>
        <p:txBody>
          <a:bodyPr lIns="0" tIns="0" rIns="0" bIns="0" rtlCol="0" anchor="t">
            <a:spAutoFit/>
          </a:bodyPr>
          <a:lstStyle/>
          <a:p>
            <a:pPr algn="ctr" defTabSz="609630">
              <a:lnSpc>
                <a:spcPts val="5867"/>
              </a:lnSpc>
              <a:spcBef>
                <a:spcPct val="0"/>
              </a:spcBef>
            </a:pPr>
            <a:r>
              <a:rPr lang="en-US" sz="5334">
                <a:solidFill>
                  <a:srgbClr val="E1E1E1"/>
                </a:solidFill>
                <a:latin typeface="Georgia Pro Light"/>
                <a:ea typeface="Georgia Pro Light"/>
                <a:cs typeface="Georgia Pro Light"/>
                <a:sym typeface="Georgia Pro Light"/>
              </a:rPr>
              <a:t>Encore – Next Steps </a:t>
            </a:r>
          </a:p>
        </p:txBody>
      </p:sp>
      <p:grpSp>
        <p:nvGrpSpPr>
          <p:cNvPr id="3" name="Group 3"/>
          <p:cNvGrpSpPr/>
          <p:nvPr/>
        </p:nvGrpSpPr>
        <p:grpSpPr>
          <a:xfrm>
            <a:off x="444500" y="2362201"/>
            <a:ext cx="2900613" cy="1460518"/>
            <a:chOff x="0" y="-939800"/>
            <a:chExt cx="5801227" cy="2921038"/>
          </a:xfrm>
        </p:grpSpPr>
        <p:sp>
          <p:nvSpPr>
            <p:cNvPr id="4" name="TextBox 4"/>
            <p:cNvSpPr txBox="1"/>
            <p:nvPr/>
          </p:nvSpPr>
          <p:spPr>
            <a:xfrm>
              <a:off x="0" y="453383"/>
              <a:ext cx="5753101" cy="1527855"/>
            </a:xfrm>
            <a:prstGeom prst="rect">
              <a:avLst/>
            </a:prstGeom>
          </p:spPr>
          <p:txBody>
            <a:bodyPr lIns="0" tIns="0" rIns="0" bIns="0" rtlCol="0" anchor="t">
              <a:spAutoFit/>
            </a:bodyPr>
            <a:lstStyle/>
            <a:p>
              <a:pPr defTabSz="609630">
                <a:lnSpc>
                  <a:spcPts val="1959"/>
                </a:lnSpc>
              </a:pPr>
              <a:endParaRPr lang="en-US" sz="1600">
                <a:solidFill>
                  <a:prstClr val="black"/>
                </a:solidFill>
                <a:latin typeface="Calibri"/>
              </a:endParaRPr>
            </a:p>
            <a:p>
              <a:pPr defTabSz="609630">
                <a:lnSpc>
                  <a:spcPts val="1959"/>
                </a:lnSpc>
              </a:pPr>
              <a:r>
                <a:rPr lang="en-US" sz="1600">
                  <a:solidFill>
                    <a:prstClr val="black"/>
                  </a:solidFill>
                  <a:latin typeface="Calibri"/>
                </a:rPr>
                <a:t>🎯</a:t>
              </a:r>
              <a:r>
                <a:rPr lang="en-US" sz="1600">
                  <a:solidFill>
                    <a:srgbClr val="E1E1E1"/>
                  </a:solidFill>
                  <a:latin typeface="DM Sans"/>
                  <a:ea typeface="DM Sans"/>
                  <a:cs typeface="DM Sans"/>
                  <a:sym typeface="DM Sans"/>
                </a:rPr>
                <a:t>One goal you have for this year at ALA</a:t>
              </a:r>
            </a:p>
          </p:txBody>
        </p:sp>
        <p:sp>
          <p:nvSpPr>
            <p:cNvPr id="5" name="TextBox 5"/>
            <p:cNvSpPr txBox="1"/>
            <p:nvPr/>
          </p:nvSpPr>
          <p:spPr>
            <a:xfrm>
              <a:off x="48126" y="-939800"/>
              <a:ext cx="5753101" cy="1231107"/>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IMMEDIATE ACTION</a:t>
              </a:r>
            </a:p>
            <a:p>
              <a:pPr defTabSz="609630">
                <a:lnSpc>
                  <a:spcPts val="2427"/>
                </a:lnSpc>
              </a:pPr>
              <a:r>
                <a:rPr lang="en-US" sz="2133" b="1">
                  <a:solidFill>
                    <a:srgbClr val="E1E1E1"/>
                  </a:solidFill>
                  <a:latin typeface="DM Sans Bold"/>
                  <a:ea typeface="DM Sans Bold"/>
                  <a:cs typeface="DM Sans Bold"/>
                  <a:sym typeface="DM Sans Bold"/>
                </a:rPr>
                <a:t>(You already have)</a:t>
              </a:r>
            </a:p>
          </p:txBody>
        </p:sp>
      </p:grpSp>
      <p:grpSp>
        <p:nvGrpSpPr>
          <p:cNvPr id="6" name="Group 6"/>
          <p:cNvGrpSpPr/>
          <p:nvPr/>
        </p:nvGrpSpPr>
        <p:grpSpPr>
          <a:xfrm>
            <a:off x="4076701" y="2346002"/>
            <a:ext cx="2876550" cy="3599308"/>
            <a:chOff x="-406399" y="-972196"/>
            <a:chExt cx="5753100" cy="7198617"/>
          </a:xfrm>
        </p:grpSpPr>
        <p:sp>
          <p:nvSpPr>
            <p:cNvPr id="7" name="TextBox 7"/>
            <p:cNvSpPr txBox="1"/>
            <p:nvPr/>
          </p:nvSpPr>
          <p:spPr>
            <a:xfrm>
              <a:off x="-406399" y="594878"/>
              <a:ext cx="5753100" cy="5631543"/>
            </a:xfrm>
            <a:prstGeom prst="rect">
              <a:avLst/>
            </a:prstGeom>
          </p:spPr>
          <p:txBody>
            <a:bodyPr lIns="0" tIns="0" rIns="0" bIns="0" rtlCol="0" anchor="t">
              <a:spAutoFit/>
            </a:bodyPr>
            <a:lstStyle/>
            <a:p>
              <a:pPr defTabSz="609630">
                <a:lnSpc>
                  <a:spcPts val="1959"/>
                </a:lnSpc>
              </a:pPr>
              <a:endParaRPr lang="en-US" sz="1600">
                <a:solidFill>
                  <a:prstClr val="black"/>
                </a:solidFill>
                <a:latin typeface="Calibri"/>
              </a:endParaRPr>
            </a:p>
            <a:p>
              <a:pPr defTabSz="609630">
                <a:lnSpc>
                  <a:spcPts val="1959"/>
                </a:lnSpc>
              </a:pPr>
              <a:r>
                <a:rPr lang="en-US" sz="1600">
                  <a:solidFill>
                    <a:prstClr val="black"/>
                  </a:solidFill>
                  <a:latin typeface="Calibri"/>
                </a:rPr>
                <a:t>🤝</a:t>
              </a:r>
              <a:r>
                <a:rPr lang="en-US" sz="1600">
                  <a:solidFill>
                    <a:srgbClr val="E1E1E1"/>
                  </a:solidFill>
                  <a:latin typeface="DM Sans"/>
                  <a:ea typeface="DM Sans"/>
                  <a:cs typeface="DM Sans"/>
                  <a:sym typeface="DM Sans"/>
                </a:rPr>
                <a:t>Identify one person you will follow up with:</a:t>
              </a:r>
            </a:p>
            <a:p>
              <a:pPr defTabSz="609630">
                <a:lnSpc>
                  <a:spcPts val="1959"/>
                </a:lnSpc>
              </a:pPr>
              <a:endParaRPr lang="en-US" sz="1600">
                <a:solidFill>
                  <a:srgbClr val="E1E1E1"/>
                </a:solidFill>
                <a:latin typeface="DM Sans"/>
                <a:ea typeface="DM Sans"/>
                <a:cs typeface="DM Sans"/>
                <a:sym typeface="DM Sans"/>
              </a:endParaRPr>
            </a:p>
            <a:p>
              <a:pPr marL="228611" indent="-228611" defTabSz="609630">
                <a:lnSpc>
                  <a:spcPts val="1959"/>
                </a:lnSpc>
                <a:buFont typeface="Arial" panose="020B0604020202020204" pitchFamily="34" charset="0"/>
                <a:buChar char="•"/>
              </a:pPr>
              <a:r>
                <a:rPr lang="en-US" sz="1600">
                  <a:solidFill>
                    <a:srgbClr val="E1E1E1"/>
                  </a:solidFill>
                  <a:latin typeface="DM Sans"/>
                  <a:ea typeface="DM Sans"/>
                  <a:cs typeface="DM Sans"/>
                  <a:sym typeface="DM Sans"/>
                </a:rPr>
                <a:t>A new volunteer</a:t>
              </a:r>
            </a:p>
            <a:p>
              <a:pPr marL="228611" indent="-228611" defTabSz="609630">
                <a:lnSpc>
                  <a:spcPts val="1959"/>
                </a:lnSpc>
                <a:buFont typeface="Arial" panose="020B0604020202020204" pitchFamily="34" charset="0"/>
                <a:buChar char="•"/>
              </a:pPr>
              <a:r>
                <a:rPr lang="en-US" sz="1600">
                  <a:solidFill>
                    <a:srgbClr val="E1E1E1"/>
                  </a:solidFill>
                  <a:latin typeface="DM Sans"/>
                  <a:ea typeface="DM Sans"/>
                  <a:cs typeface="DM Sans"/>
                  <a:sym typeface="DM Sans"/>
                </a:rPr>
                <a:t>A future collaborator</a:t>
              </a:r>
            </a:p>
            <a:p>
              <a:pPr marL="228611" indent="-228611" defTabSz="609630">
                <a:lnSpc>
                  <a:spcPts val="1959"/>
                </a:lnSpc>
                <a:buFont typeface="Arial" panose="020B0604020202020204" pitchFamily="34" charset="0"/>
                <a:buChar char="•"/>
              </a:pPr>
              <a:r>
                <a:rPr lang="en-US" sz="1600">
                  <a:solidFill>
                    <a:srgbClr val="E1E1E1"/>
                  </a:solidFill>
                  <a:latin typeface="DM Sans"/>
                  <a:ea typeface="DM Sans"/>
                  <a:cs typeface="DM Sans"/>
                  <a:sym typeface="DM Sans"/>
                </a:rPr>
                <a:t>Someone you want to learn from</a:t>
              </a:r>
            </a:p>
            <a:p>
              <a:pPr defTabSz="609630">
                <a:lnSpc>
                  <a:spcPts val="1959"/>
                </a:lnSpc>
              </a:pPr>
              <a:endParaRPr lang="en-US" sz="1600">
                <a:solidFill>
                  <a:srgbClr val="E1E1E1"/>
                </a:solidFill>
                <a:latin typeface="DM Sans"/>
                <a:ea typeface="DM Sans"/>
                <a:cs typeface="DM Sans"/>
                <a:sym typeface="DM Sans"/>
              </a:endParaRPr>
            </a:p>
            <a:p>
              <a:pPr defTabSz="609630">
                <a:lnSpc>
                  <a:spcPts val="1959"/>
                </a:lnSpc>
              </a:pPr>
              <a:r>
                <a:rPr lang="en-US" sz="1600" i="1">
                  <a:solidFill>
                    <a:srgbClr val="E1E1E1"/>
                  </a:solidFill>
                  <a:latin typeface="DM Sans"/>
                  <a:ea typeface="DM Sans"/>
                  <a:cs typeface="DM Sans"/>
                  <a:sym typeface="DM Sans"/>
                </a:rPr>
                <a:t>Commit to sending a message within 48 hours.</a:t>
              </a:r>
            </a:p>
          </p:txBody>
        </p:sp>
        <p:sp>
          <p:nvSpPr>
            <p:cNvPr id="8" name="TextBox 8"/>
            <p:cNvSpPr txBox="1"/>
            <p:nvPr/>
          </p:nvSpPr>
          <p:spPr>
            <a:xfrm>
              <a:off x="-406399" y="-972196"/>
              <a:ext cx="5753100" cy="1846660"/>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CONNECTION ACTION (Before you leave today)</a:t>
              </a:r>
            </a:p>
          </p:txBody>
        </p:sp>
      </p:grpSp>
      <p:grpSp>
        <p:nvGrpSpPr>
          <p:cNvPr id="9" name="Group 9"/>
          <p:cNvGrpSpPr/>
          <p:nvPr/>
        </p:nvGrpSpPr>
        <p:grpSpPr>
          <a:xfrm>
            <a:off x="7975599" y="2346002"/>
            <a:ext cx="2876551" cy="3004288"/>
            <a:chOff x="-279401" y="-972196"/>
            <a:chExt cx="5753101" cy="6008576"/>
          </a:xfrm>
        </p:grpSpPr>
        <p:sp>
          <p:nvSpPr>
            <p:cNvPr id="10" name="TextBox 10"/>
            <p:cNvSpPr txBox="1"/>
            <p:nvPr/>
          </p:nvSpPr>
          <p:spPr>
            <a:xfrm>
              <a:off x="-279401" y="958468"/>
              <a:ext cx="5753099" cy="4077912"/>
            </a:xfrm>
            <a:prstGeom prst="rect">
              <a:avLst/>
            </a:prstGeom>
          </p:spPr>
          <p:txBody>
            <a:bodyPr lIns="0" tIns="0" rIns="0" bIns="0" rtlCol="0" anchor="t">
              <a:spAutoFit/>
            </a:bodyPr>
            <a:lstStyle/>
            <a:p>
              <a:pPr defTabSz="609630">
                <a:lnSpc>
                  <a:spcPts val="1959"/>
                </a:lnSpc>
              </a:pPr>
              <a:r>
                <a:rPr lang="en-US" sz="1600">
                  <a:solidFill>
                    <a:prstClr val="black"/>
                  </a:solidFill>
                  <a:latin typeface="Calibri"/>
                </a:rPr>
                <a:t>🌱</a:t>
              </a:r>
              <a:r>
                <a:rPr lang="en-US" sz="1600">
                  <a:solidFill>
                    <a:srgbClr val="E1E1E1"/>
                  </a:solidFill>
                  <a:latin typeface="DM Sans"/>
                  <a:ea typeface="DM Sans"/>
                  <a:cs typeface="DM Sans"/>
                  <a:sym typeface="DM Sans"/>
                </a:rPr>
                <a:t>Say ”yes” to one opportunity</a:t>
              </a:r>
            </a:p>
            <a:p>
              <a:pPr defTabSz="609630">
                <a:lnSpc>
                  <a:spcPts val="1959"/>
                </a:lnSpc>
              </a:pPr>
              <a:endParaRPr lang="en-US" sz="1600">
                <a:solidFill>
                  <a:srgbClr val="E1E1E1"/>
                </a:solidFill>
                <a:latin typeface="DM Sans"/>
                <a:ea typeface="DM Sans"/>
                <a:cs typeface="DM Sans"/>
                <a:sym typeface="DM Sans"/>
              </a:endParaRPr>
            </a:p>
            <a:p>
              <a:pPr marL="228611" indent="-228611" defTabSz="609630">
                <a:lnSpc>
                  <a:spcPts val="1959"/>
                </a:lnSpc>
                <a:buFont typeface="Arial" panose="020B0604020202020204" pitchFamily="34" charset="0"/>
                <a:buChar char="•"/>
              </a:pPr>
              <a:r>
                <a:rPr lang="en-US" sz="1600">
                  <a:solidFill>
                    <a:srgbClr val="E1E1E1"/>
                  </a:solidFill>
                  <a:latin typeface="DM Sans"/>
                  <a:ea typeface="DM Sans"/>
                  <a:cs typeface="DM Sans"/>
                  <a:sym typeface="DM Sans"/>
                </a:rPr>
                <a:t>Invite someone else to volunteer</a:t>
              </a:r>
            </a:p>
            <a:p>
              <a:pPr marL="228611" indent="-228611" defTabSz="609630">
                <a:lnSpc>
                  <a:spcPts val="1959"/>
                </a:lnSpc>
                <a:buFont typeface="Arial" panose="020B0604020202020204" pitchFamily="34" charset="0"/>
                <a:buChar char="•"/>
              </a:pPr>
              <a:r>
                <a:rPr lang="en-US" sz="1600">
                  <a:solidFill>
                    <a:srgbClr val="E1E1E1"/>
                  </a:solidFill>
                  <a:latin typeface="DM Sans"/>
                  <a:ea typeface="DM Sans"/>
                  <a:cs typeface="DM Sans"/>
                  <a:sym typeface="DM Sans"/>
                </a:rPr>
                <a:t>Mentor, support, or connect someone</a:t>
              </a:r>
            </a:p>
            <a:p>
              <a:pPr defTabSz="609630">
                <a:lnSpc>
                  <a:spcPts val="1959"/>
                </a:lnSpc>
              </a:pPr>
              <a:endParaRPr lang="en-US" sz="1399">
                <a:solidFill>
                  <a:srgbClr val="E1E1E1"/>
                </a:solidFill>
                <a:latin typeface="DM Sans"/>
                <a:ea typeface="DM Sans"/>
                <a:cs typeface="DM Sans"/>
                <a:sym typeface="DM Sans"/>
              </a:endParaRPr>
            </a:p>
          </p:txBody>
        </p:sp>
        <p:sp>
          <p:nvSpPr>
            <p:cNvPr id="11" name="TextBox 11"/>
            <p:cNvSpPr txBox="1"/>
            <p:nvPr/>
          </p:nvSpPr>
          <p:spPr>
            <a:xfrm>
              <a:off x="-279399" y="-972196"/>
              <a:ext cx="5753099" cy="1231106"/>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LEADERSHIP ACTION </a:t>
              </a:r>
            </a:p>
            <a:p>
              <a:pPr defTabSz="609630">
                <a:lnSpc>
                  <a:spcPts val="2427"/>
                </a:lnSpc>
              </a:pPr>
              <a:r>
                <a:rPr lang="en-US" sz="2133" b="1">
                  <a:solidFill>
                    <a:srgbClr val="E1E1E1"/>
                  </a:solidFill>
                  <a:latin typeface="DM Sans Bold"/>
                  <a:ea typeface="DM Sans Bold"/>
                  <a:cs typeface="DM Sans Bold"/>
                  <a:sym typeface="DM Sans Bold"/>
                </a:rPr>
                <a:t>(This month)</a:t>
              </a:r>
            </a:p>
          </p:txBody>
        </p:sp>
      </p:grpSp>
      <p:pic>
        <p:nvPicPr>
          <p:cNvPr id="12" name="Picture 11" descr="A blue and white logo&#10;&#10;AI-generated content may be incorrect.">
            <a:extLst>
              <a:ext uri="{FF2B5EF4-FFF2-40B4-BE49-F238E27FC236}">
                <a16:creationId xmlns:a16="http://schemas.microsoft.com/office/drawing/2014/main" id="{CBED61A1-4895-DA7C-1A12-2D50F0474483}"/>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10464800" y="6097579"/>
            <a:ext cx="1614113" cy="609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sp>
        <p:nvSpPr>
          <p:cNvPr id="2" name="TextBox 2"/>
          <p:cNvSpPr txBox="1"/>
          <p:nvPr/>
        </p:nvSpPr>
        <p:spPr>
          <a:xfrm>
            <a:off x="444500" y="488951"/>
            <a:ext cx="10547350" cy="756617"/>
          </a:xfrm>
          <a:prstGeom prst="rect">
            <a:avLst/>
          </a:prstGeom>
        </p:spPr>
        <p:txBody>
          <a:bodyPr lIns="0" tIns="0" rIns="0" bIns="0" rtlCol="0" anchor="t">
            <a:spAutoFit/>
          </a:bodyPr>
          <a:lstStyle/>
          <a:p>
            <a:pPr defTabSz="609630">
              <a:lnSpc>
                <a:spcPts val="5867"/>
              </a:lnSpc>
              <a:spcBef>
                <a:spcPct val="0"/>
              </a:spcBef>
            </a:pPr>
            <a:r>
              <a:rPr lang="en-US" sz="5334">
                <a:solidFill>
                  <a:prstClr val="black"/>
                </a:solidFill>
                <a:latin typeface="Calibri"/>
              </a:rPr>
              <a:t>🎭 </a:t>
            </a:r>
            <a:r>
              <a:rPr lang="en-US" sz="5334">
                <a:solidFill>
                  <a:srgbClr val="E1E1E1"/>
                </a:solidFill>
                <a:latin typeface="Georgia Pro Light"/>
                <a:ea typeface="Georgia Pro Light"/>
                <a:cs typeface="Georgia Pro Light"/>
                <a:sym typeface="Georgia Pro Light"/>
              </a:rPr>
              <a:t>Take a Bow – Key Insights</a:t>
            </a:r>
          </a:p>
        </p:txBody>
      </p:sp>
      <p:grpSp>
        <p:nvGrpSpPr>
          <p:cNvPr id="3" name="Group 3"/>
          <p:cNvGrpSpPr/>
          <p:nvPr/>
        </p:nvGrpSpPr>
        <p:grpSpPr>
          <a:xfrm>
            <a:off x="444500" y="2808287"/>
            <a:ext cx="2876550" cy="1609934"/>
            <a:chOff x="0" y="-47625"/>
            <a:chExt cx="5753100" cy="3219868"/>
          </a:xfrm>
        </p:grpSpPr>
        <p:sp>
          <p:nvSpPr>
            <p:cNvPr id="4" name="TextBox 4"/>
            <p:cNvSpPr txBox="1"/>
            <p:nvPr/>
          </p:nvSpPr>
          <p:spPr>
            <a:xfrm>
              <a:off x="0" y="1146175"/>
              <a:ext cx="5753100" cy="2026068"/>
            </a:xfrm>
            <a:prstGeom prst="rect">
              <a:avLst/>
            </a:prstGeom>
          </p:spPr>
          <p:txBody>
            <a:bodyPr lIns="0" tIns="0" rIns="0" bIns="0" rtlCol="0" anchor="t">
              <a:spAutoFit/>
            </a:bodyPr>
            <a:lstStyle/>
            <a:p>
              <a:pPr defTabSz="609630">
                <a:lnSpc>
                  <a:spcPts val="1959"/>
                </a:lnSpc>
              </a:pPr>
              <a:endParaRPr lang="en-US" sz="1399">
                <a:solidFill>
                  <a:srgbClr val="E1E1E1"/>
                </a:solidFill>
                <a:latin typeface="DM Sans"/>
                <a:ea typeface="DM Sans"/>
                <a:cs typeface="DM Sans"/>
                <a:sym typeface="DM Sans"/>
              </a:endParaRPr>
            </a:p>
            <a:p>
              <a:pPr defTabSz="609630">
                <a:lnSpc>
                  <a:spcPts val="1959"/>
                </a:lnSpc>
              </a:pPr>
              <a:r>
                <a:rPr lang="en-US" sz="1600">
                  <a:solidFill>
                    <a:srgbClr val="E1E1E1"/>
                  </a:solidFill>
                  <a:latin typeface="DM Sans"/>
                  <a:ea typeface="DM Sans"/>
                  <a:cs typeface="DM Sans"/>
                  <a:sym typeface="DM Sans"/>
                </a:rPr>
                <a:t>Your presence + your participation= your impact</a:t>
              </a:r>
            </a:p>
            <a:p>
              <a:pPr defTabSz="609630">
                <a:lnSpc>
                  <a:spcPts val="1959"/>
                </a:lnSpc>
              </a:pPr>
              <a:endParaRPr lang="en-US" sz="1399">
                <a:solidFill>
                  <a:srgbClr val="E1E1E1"/>
                </a:solidFill>
                <a:latin typeface="DM Sans"/>
                <a:ea typeface="DM Sans"/>
                <a:cs typeface="DM Sans"/>
                <a:sym typeface="DM Sans"/>
              </a:endParaRPr>
            </a:p>
          </p:txBody>
        </p:sp>
        <p:sp>
          <p:nvSpPr>
            <p:cNvPr id="5" name="TextBox 5"/>
            <p:cNvSpPr txBox="1"/>
            <p:nvPr/>
          </p:nvSpPr>
          <p:spPr>
            <a:xfrm>
              <a:off x="0" y="-47625"/>
              <a:ext cx="5753100" cy="1233414"/>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YOUR PRESENCE IS POWERFUL</a:t>
              </a:r>
            </a:p>
          </p:txBody>
        </p:sp>
      </p:grpSp>
      <p:grpSp>
        <p:nvGrpSpPr>
          <p:cNvPr id="6" name="Group 6"/>
          <p:cNvGrpSpPr/>
          <p:nvPr/>
        </p:nvGrpSpPr>
        <p:grpSpPr>
          <a:xfrm>
            <a:off x="4279900" y="2808288"/>
            <a:ext cx="2876550" cy="1873788"/>
            <a:chOff x="0" y="-47625"/>
            <a:chExt cx="5753100" cy="3747574"/>
          </a:xfrm>
        </p:grpSpPr>
        <p:sp>
          <p:nvSpPr>
            <p:cNvPr id="7" name="TextBox 7"/>
            <p:cNvSpPr txBox="1"/>
            <p:nvPr/>
          </p:nvSpPr>
          <p:spPr>
            <a:xfrm>
              <a:off x="0" y="1146174"/>
              <a:ext cx="5753100" cy="2553775"/>
            </a:xfrm>
            <a:prstGeom prst="rect">
              <a:avLst/>
            </a:prstGeom>
          </p:spPr>
          <p:txBody>
            <a:bodyPr lIns="0" tIns="0" rIns="0" bIns="0" rtlCol="0" anchor="t">
              <a:spAutoFit/>
            </a:bodyPr>
            <a:lstStyle/>
            <a:p>
              <a:pPr defTabSz="609630">
                <a:lnSpc>
                  <a:spcPts val="1959"/>
                </a:lnSpc>
              </a:pPr>
              <a:endParaRPr lang="en-US" sz="1399">
                <a:solidFill>
                  <a:srgbClr val="E1E1E1"/>
                </a:solidFill>
                <a:latin typeface="DM Sans"/>
                <a:ea typeface="DM Sans"/>
                <a:cs typeface="DM Sans"/>
                <a:sym typeface="DM Sans"/>
              </a:endParaRPr>
            </a:p>
            <a:p>
              <a:pPr defTabSz="609630">
                <a:lnSpc>
                  <a:spcPts val="1959"/>
                </a:lnSpc>
              </a:pPr>
              <a:r>
                <a:rPr lang="en-US" sz="1600">
                  <a:solidFill>
                    <a:srgbClr val="E1E1E1"/>
                  </a:solidFill>
                  <a:latin typeface="DM Sans"/>
                  <a:ea typeface="DM Sans"/>
                  <a:cs typeface="DM Sans"/>
                  <a:sym typeface="DM Sans"/>
                </a:rPr>
                <a:t>Creating welcome, making introductions, and following up </a:t>
              </a:r>
              <a:r>
                <a:rPr lang="en-US" sz="1600" i="1">
                  <a:solidFill>
                    <a:srgbClr val="E1E1E1"/>
                  </a:solidFill>
                  <a:latin typeface="DM Sans"/>
                  <a:ea typeface="DM Sans"/>
                  <a:cs typeface="DM Sans"/>
                  <a:sym typeface="DM Sans"/>
                </a:rPr>
                <a:t>is</a:t>
              </a:r>
              <a:r>
                <a:rPr lang="en-US" sz="1600">
                  <a:solidFill>
                    <a:srgbClr val="E1E1E1"/>
                  </a:solidFill>
                  <a:latin typeface="DM Sans"/>
                  <a:ea typeface="DM Sans"/>
                  <a:cs typeface="DM Sans"/>
                  <a:sym typeface="DM Sans"/>
                </a:rPr>
                <a:t> leadership in action at ALA. </a:t>
              </a:r>
            </a:p>
          </p:txBody>
        </p:sp>
        <p:sp>
          <p:nvSpPr>
            <p:cNvPr id="8" name="TextBox 8"/>
            <p:cNvSpPr txBox="1"/>
            <p:nvPr/>
          </p:nvSpPr>
          <p:spPr>
            <a:xfrm>
              <a:off x="0" y="-47625"/>
              <a:ext cx="5753100" cy="1233413"/>
            </a:xfrm>
            <a:prstGeom prst="rect">
              <a:avLst/>
            </a:prstGeom>
          </p:spPr>
          <p:txBody>
            <a:bodyPr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CONNECTION IS AN ACT OF LEADERSHIP</a:t>
              </a:r>
            </a:p>
          </p:txBody>
        </p:sp>
      </p:grpSp>
      <p:grpSp>
        <p:nvGrpSpPr>
          <p:cNvPr id="9" name="Group 9"/>
          <p:cNvGrpSpPr/>
          <p:nvPr/>
        </p:nvGrpSpPr>
        <p:grpSpPr>
          <a:xfrm>
            <a:off x="8115300" y="2808287"/>
            <a:ext cx="3365500" cy="1873788"/>
            <a:chOff x="0" y="-47625"/>
            <a:chExt cx="6731000" cy="3747573"/>
          </a:xfrm>
        </p:grpSpPr>
        <p:sp>
          <p:nvSpPr>
            <p:cNvPr id="10" name="TextBox 10"/>
            <p:cNvSpPr txBox="1"/>
            <p:nvPr/>
          </p:nvSpPr>
          <p:spPr>
            <a:xfrm>
              <a:off x="0" y="1146174"/>
              <a:ext cx="5753100" cy="2553774"/>
            </a:xfrm>
            <a:prstGeom prst="rect">
              <a:avLst/>
            </a:prstGeom>
          </p:spPr>
          <p:txBody>
            <a:bodyPr lIns="0" tIns="0" rIns="0" bIns="0" rtlCol="0" anchor="t">
              <a:spAutoFit/>
            </a:bodyPr>
            <a:lstStyle/>
            <a:p>
              <a:pPr defTabSz="609630">
                <a:lnSpc>
                  <a:spcPts val="1959"/>
                </a:lnSpc>
              </a:pPr>
              <a:endParaRPr lang="en-US" sz="1399">
                <a:solidFill>
                  <a:srgbClr val="E1E1E1"/>
                </a:solidFill>
                <a:latin typeface="DM Sans"/>
                <a:ea typeface="DM Sans"/>
                <a:cs typeface="DM Sans"/>
                <a:sym typeface="DM Sans"/>
              </a:endParaRPr>
            </a:p>
            <a:p>
              <a:pPr defTabSz="609630">
                <a:lnSpc>
                  <a:spcPts val="1959"/>
                </a:lnSpc>
              </a:pPr>
              <a:r>
                <a:rPr lang="en-US" sz="1600">
                  <a:solidFill>
                    <a:srgbClr val="E1E1E1"/>
                  </a:solidFill>
                  <a:latin typeface="DM Sans"/>
                  <a:ea typeface="DM Sans"/>
                  <a:cs typeface="DM Sans"/>
                  <a:sym typeface="DM Sans"/>
                </a:rPr>
                <a:t>Showing up prepared, staying engaged, and saying yes builds stronger events, leaders, and community.</a:t>
              </a:r>
            </a:p>
          </p:txBody>
        </p:sp>
        <p:sp>
          <p:nvSpPr>
            <p:cNvPr id="11" name="TextBox 11"/>
            <p:cNvSpPr txBox="1"/>
            <p:nvPr/>
          </p:nvSpPr>
          <p:spPr>
            <a:xfrm>
              <a:off x="0" y="-47625"/>
              <a:ext cx="6731000" cy="1233413"/>
            </a:xfrm>
            <a:prstGeom prst="rect">
              <a:avLst/>
            </a:prstGeom>
          </p:spPr>
          <p:txBody>
            <a:bodyPr wrap="square" lIns="0" tIns="0" rIns="0" bIns="0" rtlCol="0" anchor="t">
              <a:spAutoFit/>
            </a:bodyPr>
            <a:lstStyle/>
            <a:p>
              <a:pPr defTabSz="609630">
                <a:lnSpc>
                  <a:spcPts val="2427"/>
                </a:lnSpc>
              </a:pPr>
              <a:r>
                <a:rPr lang="en-US" sz="2133" b="1">
                  <a:solidFill>
                    <a:srgbClr val="E1E1E1"/>
                  </a:solidFill>
                  <a:latin typeface="DM Sans Bold"/>
                  <a:ea typeface="DM Sans Bold"/>
                  <a:cs typeface="DM Sans Bold"/>
                  <a:sym typeface="DM Sans Bold"/>
                </a:rPr>
                <a:t>SMALL ACTIONS CREATE LASTING IMPACT</a:t>
              </a:r>
            </a:p>
          </p:txBody>
        </p:sp>
      </p:grpSp>
      <p:pic>
        <p:nvPicPr>
          <p:cNvPr id="12" name="Picture 11" descr="A blue and white logo&#10;&#10;AI-generated content may be incorrect.">
            <a:extLst>
              <a:ext uri="{FF2B5EF4-FFF2-40B4-BE49-F238E27FC236}">
                <a16:creationId xmlns:a16="http://schemas.microsoft.com/office/drawing/2014/main" id="{B4018A43-5A3F-0C07-8907-F7C7A672E042}"/>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152400" y="6064250"/>
            <a:ext cx="1614113" cy="609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A36A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EDA851-66A0-B4FE-3B1A-8E25F9072729}"/>
              </a:ext>
            </a:extLst>
          </p:cNvPr>
          <p:cNvSpPr txBox="1"/>
          <p:nvPr/>
        </p:nvSpPr>
        <p:spPr>
          <a:xfrm>
            <a:off x="2032000" y="1752600"/>
            <a:ext cx="8057014" cy="830997"/>
          </a:xfrm>
          <a:prstGeom prst="rect">
            <a:avLst/>
          </a:prstGeom>
          <a:noFill/>
        </p:spPr>
        <p:txBody>
          <a:bodyPr wrap="none" rtlCol="0">
            <a:spAutoFit/>
          </a:bodyPr>
          <a:lstStyle/>
          <a:p>
            <a:pPr defTabSz="609630"/>
            <a:r>
              <a:rPr lang="en-US" sz="4800" b="1">
                <a:solidFill>
                  <a:prstClr val="white"/>
                </a:solidFill>
                <a:latin typeface="Calibri"/>
              </a:rPr>
              <a:t>Thank you for your leadership!</a:t>
            </a:r>
          </a:p>
        </p:txBody>
      </p:sp>
      <p:pic>
        <p:nvPicPr>
          <p:cNvPr id="4" name="Picture 3">
            <a:extLst>
              <a:ext uri="{FF2B5EF4-FFF2-40B4-BE49-F238E27FC236}">
                <a16:creationId xmlns:a16="http://schemas.microsoft.com/office/drawing/2014/main" id="{CE11DB8C-B9C5-DAB4-10B0-EFD7BC9500CE}"/>
              </a:ext>
            </a:extLst>
          </p:cNvPr>
          <p:cNvPicPr>
            <a:picLocks noChangeAspect="1"/>
          </p:cNvPicPr>
          <p:nvPr/>
        </p:nvPicPr>
        <p:blipFill>
          <a:blip r:embed="rId2"/>
          <a:stretch>
            <a:fillRect/>
          </a:stretch>
        </p:blipFill>
        <p:spPr>
          <a:xfrm>
            <a:off x="2895600" y="3746381"/>
            <a:ext cx="5448305" cy="19812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D25EE13-867E-817D-0C4E-679DBEDE2184}"/>
              </a:ext>
            </a:extLst>
          </p:cNvPr>
          <p:cNvSpPr>
            <a:spLocks noGrp="1"/>
          </p:cNvSpPr>
          <p:nvPr>
            <p:ph type="title"/>
          </p:nvPr>
        </p:nvSpPr>
        <p:spPr/>
        <p:txBody>
          <a:bodyPr/>
          <a:lstStyle/>
          <a:p>
            <a:r>
              <a:rPr lang="en-US"/>
              <a:t>Don’t Stop </a:t>
            </a:r>
            <a:r>
              <a:rPr lang="en-US" err="1"/>
              <a:t>Believin</a:t>
            </a:r>
            <a:r>
              <a:rPr lang="en-US"/>
              <a:t>’</a:t>
            </a:r>
          </a:p>
        </p:txBody>
      </p:sp>
      <p:sp>
        <p:nvSpPr>
          <p:cNvPr id="12" name="Subtitle 11">
            <a:extLst>
              <a:ext uri="{FF2B5EF4-FFF2-40B4-BE49-F238E27FC236}">
                <a16:creationId xmlns:a16="http://schemas.microsoft.com/office/drawing/2014/main" id="{3E2214F8-3608-7921-E2DD-B58CE785BAC1}"/>
              </a:ext>
            </a:extLst>
          </p:cNvPr>
          <p:cNvSpPr>
            <a:spLocks noGrp="1"/>
          </p:cNvSpPr>
          <p:nvPr>
            <p:ph type="body" idx="1"/>
          </p:nvPr>
        </p:nvSpPr>
        <p:spPr/>
        <p:txBody>
          <a:bodyPr>
            <a:normAutofit fontScale="92500" lnSpcReduction="20000"/>
          </a:bodyPr>
          <a:lstStyle/>
          <a:p>
            <a:r>
              <a:rPr lang="en-US"/>
              <a:t>Identifying Future Leaders and Promoting Volunteer Opportunities</a:t>
            </a:r>
          </a:p>
          <a:p>
            <a:endParaRPr lang="en-US"/>
          </a:p>
          <a:p>
            <a:r>
              <a:rPr lang="en-US"/>
              <a:t>Lisa Waligorski, CLM, </a:t>
            </a:r>
            <a:r>
              <a:rPr lang="en-US" err="1"/>
              <a:t>PHRca</a:t>
            </a:r>
            <a:r>
              <a:rPr lang="en-US"/>
              <a:t>, SPHR</a:t>
            </a:r>
          </a:p>
          <a:p>
            <a:r>
              <a:rPr lang="en-US"/>
              <a:t>Board Member, Association of Legal Administrators</a:t>
            </a:r>
          </a:p>
          <a:p>
            <a:endParaRPr lang="en-US"/>
          </a:p>
        </p:txBody>
      </p:sp>
      <p:pic>
        <p:nvPicPr>
          <p:cNvPr id="1026" name="Picture 2">
            <a:extLst>
              <a:ext uri="{FF2B5EF4-FFF2-40B4-BE49-F238E27FC236}">
                <a16:creationId xmlns:a16="http://schemas.microsoft.com/office/drawing/2014/main" id="{1486F309-1B53-BB65-7276-3230547D8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98" y="216894"/>
            <a:ext cx="7368373" cy="3342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339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DC8E-934C-02BA-3CE7-A67FA90DFCBB}"/>
              </a:ext>
            </a:extLst>
          </p:cNvPr>
          <p:cNvSpPr>
            <a:spLocks noGrp="1"/>
          </p:cNvSpPr>
          <p:nvPr>
            <p:ph type="title"/>
          </p:nvPr>
        </p:nvSpPr>
        <p:spPr>
          <a:xfrm>
            <a:off x="496509" y="1444020"/>
            <a:ext cx="9371391" cy="1325563"/>
          </a:xfrm>
        </p:spPr>
        <p:txBody>
          <a:bodyPr/>
          <a:lstStyle/>
          <a:p>
            <a:r>
              <a:rPr lang="en-US"/>
              <a:t>How We Think About Leadership</a:t>
            </a:r>
          </a:p>
        </p:txBody>
      </p:sp>
      <p:sp>
        <p:nvSpPr>
          <p:cNvPr id="3" name="Content Placeholder 2">
            <a:extLst>
              <a:ext uri="{FF2B5EF4-FFF2-40B4-BE49-F238E27FC236}">
                <a16:creationId xmlns:a16="http://schemas.microsoft.com/office/drawing/2014/main" id="{91652B3D-FFDE-B8E8-B627-014C883FDDD4}"/>
              </a:ext>
            </a:extLst>
          </p:cNvPr>
          <p:cNvSpPr>
            <a:spLocks noGrp="1"/>
          </p:cNvSpPr>
          <p:nvPr>
            <p:ph idx="1"/>
          </p:nvPr>
        </p:nvSpPr>
        <p:spPr>
          <a:xfrm>
            <a:off x="1840032" y="3038737"/>
            <a:ext cx="5210169" cy="2099362"/>
          </a:xfrm>
        </p:spPr>
        <p:txBody>
          <a:bodyPr/>
          <a:lstStyle/>
          <a:p>
            <a:pPr lvl="1">
              <a:defRPr/>
            </a:pPr>
            <a:r>
              <a:rPr lang="en-US"/>
              <a:t>Leadership starts before titles</a:t>
            </a:r>
          </a:p>
          <a:p>
            <a:pPr lvl="1"/>
            <a:r>
              <a:rPr lang="en-US"/>
              <a:t>Potential isn’t always obvious</a:t>
            </a:r>
          </a:p>
          <a:p>
            <a:pPr lvl="1"/>
            <a:r>
              <a:rPr lang="en-US"/>
              <a:t>Identifying leaders requires intention</a:t>
            </a:r>
          </a:p>
          <a:p>
            <a:endParaRPr lang="en-US"/>
          </a:p>
        </p:txBody>
      </p:sp>
      <p:sp>
        <p:nvSpPr>
          <p:cNvPr id="5" name="TextBox 4">
            <a:extLst>
              <a:ext uri="{FF2B5EF4-FFF2-40B4-BE49-F238E27FC236}">
                <a16:creationId xmlns:a16="http://schemas.microsoft.com/office/drawing/2014/main" id="{9A8CD7EE-953A-E3CC-C654-206492D16B57}"/>
              </a:ext>
            </a:extLst>
          </p:cNvPr>
          <p:cNvSpPr txBox="1"/>
          <p:nvPr/>
        </p:nvSpPr>
        <p:spPr>
          <a:xfrm>
            <a:off x="3294940" y="571866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Leadership begins with belief, not permission.</a:t>
            </a:r>
          </a:p>
        </p:txBody>
      </p:sp>
      <p:pic>
        <p:nvPicPr>
          <p:cNvPr id="1026" name="Picture 2">
            <a:extLst>
              <a:ext uri="{FF2B5EF4-FFF2-40B4-BE49-F238E27FC236}">
                <a16:creationId xmlns:a16="http://schemas.microsoft.com/office/drawing/2014/main" id="{6CAB7C6E-E3E0-BDA9-20D1-379E32B92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723" y="1444020"/>
            <a:ext cx="3374149" cy="464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898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4B73-DB3F-12BF-1085-8DCF0E174868}"/>
              </a:ext>
            </a:extLst>
          </p:cNvPr>
          <p:cNvSpPr>
            <a:spLocks noGrp="1"/>
          </p:cNvSpPr>
          <p:nvPr>
            <p:ph type="title"/>
          </p:nvPr>
        </p:nvSpPr>
        <p:spPr>
          <a:xfrm>
            <a:off x="735218" y="334168"/>
            <a:ext cx="8987971" cy="1325563"/>
          </a:xfrm>
        </p:spPr>
        <p:txBody>
          <a:bodyPr/>
          <a:lstStyle/>
          <a:p>
            <a:pPr algn="ctr"/>
            <a:r>
              <a:rPr lang="en-US"/>
              <a:t>Why This Matters Right Now</a:t>
            </a:r>
          </a:p>
        </p:txBody>
      </p:sp>
      <p:sp>
        <p:nvSpPr>
          <p:cNvPr id="3" name="Content Placeholder 2">
            <a:extLst>
              <a:ext uri="{FF2B5EF4-FFF2-40B4-BE49-F238E27FC236}">
                <a16:creationId xmlns:a16="http://schemas.microsoft.com/office/drawing/2014/main" id="{CAF585EE-FF62-DD50-C304-B6684351CD95}"/>
              </a:ext>
            </a:extLst>
          </p:cNvPr>
          <p:cNvSpPr>
            <a:spLocks noGrp="1"/>
          </p:cNvSpPr>
          <p:nvPr>
            <p:ph idx="1"/>
          </p:nvPr>
        </p:nvSpPr>
        <p:spPr>
          <a:xfrm>
            <a:off x="1685990" y="2093102"/>
            <a:ext cx="6289524" cy="4004280"/>
          </a:xfrm>
        </p:spPr>
        <p:txBody>
          <a:bodyPr/>
          <a:lstStyle/>
          <a:p>
            <a:pPr marL="0" indent="0">
              <a:buNone/>
              <a:defRPr/>
            </a:pPr>
            <a:r>
              <a:rPr lang="en-US"/>
              <a:t>The same names step up again and again</a:t>
            </a:r>
          </a:p>
          <a:p>
            <a:pPr marL="0" indent="0">
              <a:buNone/>
              <a:defRPr/>
            </a:pPr>
            <a:endParaRPr lang="en-US"/>
          </a:p>
          <a:p>
            <a:pPr lvl="1"/>
            <a:r>
              <a:rPr lang="en-US"/>
              <a:t>Burnout at the top is real</a:t>
            </a:r>
          </a:p>
          <a:p>
            <a:pPr lvl="1"/>
            <a:r>
              <a:rPr lang="en-US"/>
              <a:t>Willing people sit on the sidelines</a:t>
            </a:r>
          </a:p>
          <a:p>
            <a:pPr lvl="1"/>
            <a:r>
              <a:rPr lang="en-US"/>
              <a:t>Limited diversity of thought limits progress</a:t>
            </a:r>
          </a:p>
          <a:p>
            <a:endParaRPr lang="en-US"/>
          </a:p>
        </p:txBody>
      </p:sp>
      <p:sp>
        <p:nvSpPr>
          <p:cNvPr id="5" name="TextBox 4">
            <a:extLst>
              <a:ext uri="{FF2B5EF4-FFF2-40B4-BE49-F238E27FC236}">
                <a16:creationId xmlns:a16="http://schemas.microsoft.com/office/drawing/2014/main" id="{3A67CA75-EC9F-C18B-1C72-B289BBC61B26}"/>
              </a:ext>
            </a:extLst>
          </p:cNvPr>
          <p:cNvSpPr txBox="1"/>
          <p:nvPr/>
        </p:nvSpPr>
        <p:spPr>
          <a:xfrm>
            <a:off x="3132753" y="553811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When the circle stays small, the thinking does too.</a:t>
            </a:r>
          </a:p>
        </p:txBody>
      </p:sp>
      <p:sp>
        <p:nvSpPr>
          <p:cNvPr id="4" name="AutoShape 2">
            <a:extLst>
              <a:ext uri="{FF2B5EF4-FFF2-40B4-BE49-F238E27FC236}">
                <a16:creationId xmlns:a16="http://schemas.microsoft.com/office/drawing/2014/main" id="{7D2E1D52-6676-CF5C-3AC8-65E1AFACF4A9}"/>
              </a:ext>
            </a:extLst>
          </p:cNvPr>
          <p:cNvSpPr>
            <a:spLocks noChangeAspect="1" noChangeArrowheads="1"/>
          </p:cNvSpPr>
          <p:nvPr/>
        </p:nvSpPr>
        <p:spPr bwMode="auto">
          <a:xfrm>
            <a:off x="5943600" y="3276600"/>
            <a:ext cx="1334278"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AutoShape 4">
            <a:extLst>
              <a:ext uri="{FF2B5EF4-FFF2-40B4-BE49-F238E27FC236}">
                <a16:creationId xmlns:a16="http://schemas.microsoft.com/office/drawing/2014/main" id="{81CE5BC3-4997-A260-4A14-2DE15AA1E64C}"/>
              </a:ext>
            </a:extLst>
          </p:cNvPr>
          <p:cNvSpPr>
            <a:spLocks noChangeAspect="1" noChangeArrowheads="1"/>
          </p:cNvSpPr>
          <p:nvPr/>
        </p:nvSpPr>
        <p:spPr bwMode="auto">
          <a:xfrm>
            <a:off x="6096000"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AutoShape 6">
            <a:extLst>
              <a:ext uri="{FF2B5EF4-FFF2-40B4-BE49-F238E27FC236}">
                <a16:creationId xmlns:a16="http://schemas.microsoft.com/office/drawing/2014/main" id="{1BB83EAF-E7DE-AAAA-23C7-3E7C2B054A9E}"/>
              </a:ext>
            </a:extLst>
          </p:cNvPr>
          <p:cNvSpPr>
            <a:spLocks noChangeAspect="1" noChangeArrowheads="1"/>
          </p:cNvSpPr>
          <p:nvPr/>
        </p:nvSpPr>
        <p:spPr bwMode="auto">
          <a:xfrm>
            <a:off x="8072103" y="3379296"/>
            <a:ext cx="3764038"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AutoShape 8">
            <a:extLst>
              <a:ext uri="{FF2B5EF4-FFF2-40B4-BE49-F238E27FC236}">
                <a16:creationId xmlns:a16="http://schemas.microsoft.com/office/drawing/2014/main" id="{B760CF12-F956-468A-8781-63DEB98B7A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AutoShape 10">
            <a:extLst>
              <a:ext uri="{FF2B5EF4-FFF2-40B4-BE49-F238E27FC236}">
                <a16:creationId xmlns:a16="http://schemas.microsoft.com/office/drawing/2014/main" id="{6E84D1FE-12C4-362B-284D-9883E79D384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AED0FBF9-A349-8FE5-B9CC-B0C3BCF74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9086" y="0"/>
            <a:ext cx="3764038" cy="6858000"/>
          </a:xfrm>
          <a:prstGeom prst="rect">
            <a:avLst/>
          </a:prstGeom>
        </p:spPr>
      </p:pic>
    </p:spTree>
    <p:extLst>
      <p:ext uri="{BB962C8B-B14F-4D97-AF65-F5344CB8AC3E}">
        <p14:creationId xmlns:p14="http://schemas.microsoft.com/office/powerpoint/2010/main" val="4230812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76F4-12F1-D499-BE29-84F780FA8427}"/>
              </a:ext>
            </a:extLst>
          </p:cNvPr>
          <p:cNvSpPr>
            <a:spLocks noGrp="1"/>
          </p:cNvSpPr>
          <p:nvPr>
            <p:ph type="title"/>
          </p:nvPr>
        </p:nvSpPr>
        <p:spPr>
          <a:xfrm>
            <a:off x="4397829" y="365125"/>
            <a:ext cx="6955970" cy="1325563"/>
          </a:xfrm>
        </p:spPr>
        <p:txBody>
          <a:bodyPr/>
          <a:lstStyle/>
          <a:p>
            <a:r>
              <a:rPr lang="en-US"/>
              <a:t>My Leadership Story (Raising My Hand Anyway)</a:t>
            </a:r>
          </a:p>
        </p:txBody>
      </p:sp>
      <p:sp>
        <p:nvSpPr>
          <p:cNvPr id="3" name="Content Placeholder 2">
            <a:extLst>
              <a:ext uri="{FF2B5EF4-FFF2-40B4-BE49-F238E27FC236}">
                <a16:creationId xmlns:a16="http://schemas.microsoft.com/office/drawing/2014/main" id="{D8ED9164-0C61-0CA2-38B3-451ED0ACE169}"/>
              </a:ext>
            </a:extLst>
          </p:cNvPr>
          <p:cNvSpPr>
            <a:spLocks noGrp="1"/>
          </p:cNvSpPr>
          <p:nvPr>
            <p:ph idx="1"/>
          </p:nvPr>
        </p:nvSpPr>
        <p:spPr>
          <a:xfrm>
            <a:off x="4397828" y="1825625"/>
            <a:ext cx="6955971" cy="3496652"/>
          </a:xfrm>
        </p:spPr>
        <p:txBody>
          <a:bodyPr/>
          <a:lstStyle/>
          <a:p>
            <a:pPr marL="0" indent="0">
              <a:buNone/>
              <a:defRPr/>
            </a:pPr>
            <a:r>
              <a:rPr lang="en-US"/>
              <a:t>I did raise my hand for leadership</a:t>
            </a:r>
          </a:p>
          <a:p>
            <a:pPr marL="0" indent="0">
              <a:buNone/>
              <a:defRPr/>
            </a:pPr>
            <a:endParaRPr lang="en-US"/>
          </a:p>
          <a:p>
            <a:pPr lvl="1"/>
            <a:r>
              <a:rPr lang="en-US"/>
              <a:t>I checked the volunteer box three years in a row</a:t>
            </a:r>
          </a:p>
          <a:p>
            <a:pPr lvl="1"/>
            <a:r>
              <a:rPr lang="en-US"/>
              <a:t>No one ever reached out</a:t>
            </a:r>
          </a:p>
          <a:p>
            <a:pPr lvl="1"/>
            <a:r>
              <a:rPr lang="en-US"/>
              <a:t>The system missed the signal</a:t>
            </a:r>
          </a:p>
          <a:p>
            <a:pPr lvl="1"/>
            <a:r>
              <a:rPr lang="en-US"/>
              <a:t>So I finally spoke up</a:t>
            </a:r>
          </a:p>
          <a:p>
            <a:endParaRPr lang="en-US"/>
          </a:p>
        </p:txBody>
      </p:sp>
      <p:sp>
        <p:nvSpPr>
          <p:cNvPr id="4" name="TextBox 3"/>
          <p:cNvSpPr txBox="1"/>
          <p:nvPr/>
        </p:nvSpPr>
        <p:spPr>
          <a:xfrm>
            <a:off x="3678849" y="5749471"/>
            <a:ext cx="517834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Willingness doesn’t matter if no one is listening.</a:t>
            </a:r>
          </a:p>
        </p:txBody>
      </p:sp>
    </p:spTree>
    <p:extLst>
      <p:ext uri="{BB962C8B-B14F-4D97-AF65-F5344CB8AC3E}">
        <p14:creationId xmlns:p14="http://schemas.microsoft.com/office/powerpoint/2010/main" val="1870196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7CEE4-2897-557B-B591-4BC9A3AC1FB4}"/>
              </a:ext>
            </a:extLst>
          </p:cNvPr>
          <p:cNvSpPr>
            <a:spLocks noGrp="1"/>
          </p:cNvSpPr>
          <p:nvPr>
            <p:ph type="title"/>
          </p:nvPr>
        </p:nvSpPr>
        <p:spPr>
          <a:xfrm>
            <a:off x="4045241" y="282331"/>
            <a:ext cx="4894338" cy="1325563"/>
          </a:xfrm>
        </p:spPr>
        <p:txBody>
          <a:bodyPr/>
          <a:lstStyle/>
          <a:p>
            <a:r>
              <a:rPr lang="en-US"/>
              <a:t>What That Taught Me</a:t>
            </a:r>
          </a:p>
        </p:txBody>
      </p:sp>
      <p:sp>
        <p:nvSpPr>
          <p:cNvPr id="3" name="Content Placeholder 2">
            <a:extLst>
              <a:ext uri="{FF2B5EF4-FFF2-40B4-BE49-F238E27FC236}">
                <a16:creationId xmlns:a16="http://schemas.microsoft.com/office/drawing/2014/main" id="{9FF58821-CB72-7513-4C36-2F485114235B}"/>
              </a:ext>
            </a:extLst>
          </p:cNvPr>
          <p:cNvSpPr>
            <a:spLocks noGrp="1"/>
          </p:cNvSpPr>
          <p:nvPr>
            <p:ph idx="1"/>
          </p:nvPr>
        </p:nvSpPr>
        <p:spPr>
          <a:xfrm>
            <a:off x="5278362" y="1825625"/>
            <a:ext cx="6075438" cy="4351338"/>
          </a:xfrm>
        </p:spPr>
        <p:txBody>
          <a:bodyPr/>
          <a:lstStyle/>
          <a:p>
            <a:pPr lvl="1">
              <a:defRPr/>
            </a:pPr>
            <a:r>
              <a:rPr lang="en-US"/>
              <a:t>Willing leaders don’t always get seen</a:t>
            </a:r>
          </a:p>
          <a:p>
            <a:pPr lvl="1"/>
            <a:r>
              <a:rPr lang="en-US"/>
              <a:t>Systems can fail even when people don’t</a:t>
            </a:r>
          </a:p>
          <a:p>
            <a:pPr lvl="1"/>
            <a:r>
              <a:rPr lang="en-US"/>
              <a:t>Silence feels like rejection</a:t>
            </a:r>
          </a:p>
          <a:p>
            <a:pPr lvl="1"/>
            <a:r>
              <a:rPr lang="en-US"/>
              <a:t>Many people won’t ask twice…or three times… you know, like me</a:t>
            </a:r>
          </a:p>
          <a:p>
            <a:endParaRPr lang="en-US"/>
          </a:p>
        </p:txBody>
      </p:sp>
      <p:sp>
        <p:nvSpPr>
          <p:cNvPr id="4" name="TextBox 3">
            <a:extLst>
              <a:ext uri="{FF2B5EF4-FFF2-40B4-BE49-F238E27FC236}">
                <a16:creationId xmlns:a16="http://schemas.microsoft.com/office/drawing/2014/main" id="{120E53F7-3212-ECB6-2BE5-311925C4A513}"/>
              </a:ext>
            </a:extLst>
          </p:cNvPr>
          <p:cNvSpPr txBox="1"/>
          <p:nvPr/>
        </p:nvSpPr>
        <p:spPr>
          <a:xfrm>
            <a:off x="5562601" y="5076825"/>
            <a:ext cx="6119047"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Most people won’t ask again if the first yes goes unheard.</a:t>
            </a:r>
          </a:p>
        </p:txBody>
      </p:sp>
    </p:spTree>
    <p:extLst>
      <p:ext uri="{BB962C8B-B14F-4D97-AF65-F5344CB8AC3E}">
        <p14:creationId xmlns:p14="http://schemas.microsoft.com/office/powerpoint/2010/main" val="74253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280777" y="456373"/>
            <a:ext cx="9437758" cy="1058520"/>
          </a:xfrm>
        </p:spPr>
        <p:txBody>
          <a:bodyPr/>
          <a:lstStyle/>
          <a:p>
            <a:r>
              <a:rPr lang="en-US" sz="3400"/>
              <a:t>2025-2026 BOARD OF TRUSTEES</a:t>
            </a:r>
          </a:p>
        </p:txBody>
      </p:sp>
      <p:sp>
        <p:nvSpPr>
          <p:cNvPr id="5" name="TextBox 4">
            <a:extLst>
              <a:ext uri="{FF2B5EF4-FFF2-40B4-BE49-F238E27FC236}">
                <a16:creationId xmlns:a16="http://schemas.microsoft.com/office/drawing/2014/main" id="{D58B7373-043B-FCFC-A846-07D11BDE48FA}"/>
              </a:ext>
            </a:extLst>
          </p:cNvPr>
          <p:cNvSpPr txBox="1"/>
          <p:nvPr/>
        </p:nvSpPr>
        <p:spPr>
          <a:xfrm>
            <a:off x="723283" y="3322860"/>
            <a:ext cx="1904283" cy="430887"/>
          </a:xfrm>
          <a:prstGeom prst="rect">
            <a:avLst/>
          </a:prstGeom>
          <a:noFill/>
        </p:spPr>
        <p:txBody>
          <a:bodyPr wrap="square" rtlCol="0">
            <a:spAutoFit/>
          </a:bodyPr>
          <a:lstStyle/>
          <a:p>
            <a:pPr algn="ctr"/>
            <a:r>
              <a:rPr lang="en-US" sz="1100" b="1">
                <a:solidFill>
                  <a:srgbClr val="202C8F"/>
                </a:solidFill>
              </a:rPr>
              <a:t>Kira L. Hansen, CLM</a:t>
            </a:r>
          </a:p>
          <a:p>
            <a:pPr algn="ctr"/>
            <a:r>
              <a:rPr lang="en-US" sz="1100">
                <a:solidFill>
                  <a:srgbClr val="202C8F"/>
                </a:solidFill>
              </a:rPr>
              <a:t>President</a:t>
            </a:r>
          </a:p>
        </p:txBody>
      </p:sp>
      <p:pic>
        <p:nvPicPr>
          <p:cNvPr id="6" name="Picture 5">
            <a:extLst>
              <a:ext uri="{FF2B5EF4-FFF2-40B4-BE49-F238E27FC236}">
                <a16:creationId xmlns:a16="http://schemas.microsoft.com/office/drawing/2014/main" id="{70069BFD-5A2F-AB07-CEEC-96DA6810A8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4104" y="1411764"/>
            <a:ext cx="1689361" cy="1911096"/>
          </a:xfrm>
          <a:prstGeom prst="rect">
            <a:avLst/>
          </a:prstGeom>
        </p:spPr>
      </p:pic>
      <p:sp>
        <p:nvSpPr>
          <p:cNvPr id="8" name="TextBox 7">
            <a:extLst>
              <a:ext uri="{FF2B5EF4-FFF2-40B4-BE49-F238E27FC236}">
                <a16:creationId xmlns:a16="http://schemas.microsoft.com/office/drawing/2014/main" id="{B11F1931-703D-4FFC-DEC4-E1595C679889}"/>
              </a:ext>
            </a:extLst>
          </p:cNvPr>
          <p:cNvSpPr txBox="1"/>
          <p:nvPr/>
        </p:nvSpPr>
        <p:spPr>
          <a:xfrm>
            <a:off x="3433759" y="3334069"/>
            <a:ext cx="1988070" cy="600164"/>
          </a:xfrm>
          <a:prstGeom prst="rect">
            <a:avLst/>
          </a:prstGeom>
          <a:noFill/>
        </p:spPr>
        <p:txBody>
          <a:bodyPr wrap="square" rtlCol="0">
            <a:spAutoFit/>
          </a:bodyPr>
          <a:lstStyle/>
          <a:p>
            <a:pPr algn="ctr"/>
            <a:r>
              <a:rPr lang="en-US" sz="1100" b="1">
                <a:solidFill>
                  <a:srgbClr val="202C8F"/>
                </a:solidFill>
              </a:rPr>
              <a:t>Frederick J. Esposito, Jr.</a:t>
            </a:r>
          </a:p>
          <a:p>
            <a:pPr algn="ctr"/>
            <a:r>
              <a:rPr lang="en-US" sz="1100" b="1">
                <a:solidFill>
                  <a:srgbClr val="202C8F"/>
                </a:solidFill>
              </a:rPr>
              <a:t>CLM, MBA</a:t>
            </a:r>
          </a:p>
          <a:p>
            <a:pPr algn="ctr"/>
            <a:r>
              <a:rPr lang="en-US" sz="1100">
                <a:solidFill>
                  <a:srgbClr val="202C8F"/>
                </a:solidFill>
              </a:rPr>
              <a:t>Vice President</a:t>
            </a:r>
          </a:p>
        </p:txBody>
      </p:sp>
      <p:pic>
        <p:nvPicPr>
          <p:cNvPr id="9" name="Picture 8">
            <a:extLst>
              <a:ext uri="{FF2B5EF4-FFF2-40B4-BE49-F238E27FC236}">
                <a16:creationId xmlns:a16="http://schemas.microsoft.com/office/drawing/2014/main" id="{AFEBDB0C-6ED2-6508-7A38-E0363DF1098B}"/>
              </a:ext>
            </a:extLst>
          </p:cNvPr>
          <p:cNvPicPr>
            <a:picLocks noChangeAspect="1"/>
          </p:cNvPicPr>
          <p:nvPr/>
        </p:nvPicPr>
        <p:blipFill>
          <a:blip r:embed="rId4"/>
          <a:stretch>
            <a:fillRect/>
          </a:stretch>
        </p:blipFill>
        <p:spPr>
          <a:xfrm>
            <a:off x="873552" y="3955033"/>
            <a:ext cx="1595152" cy="1947672"/>
          </a:xfrm>
          <a:prstGeom prst="rect">
            <a:avLst/>
          </a:prstGeom>
        </p:spPr>
      </p:pic>
      <p:sp>
        <p:nvSpPr>
          <p:cNvPr id="10" name="TextBox 9">
            <a:extLst>
              <a:ext uri="{FF2B5EF4-FFF2-40B4-BE49-F238E27FC236}">
                <a16:creationId xmlns:a16="http://schemas.microsoft.com/office/drawing/2014/main" id="{1A43ED1F-EEEC-5B0D-B26F-7C405248E08B}"/>
              </a:ext>
            </a:extLst>
          </p:cNvPr>
          <p:cNvSpPr txBox="1"/>
          <p:nvPr/>
        </p:nvSpPr>
        <p:spPr>
          <a:xfrm>
            <a:off x="379735" y="5915691"/>
            <a:ext cx="2502370" cy="261610"/>
          </a:xfrm>
          <a:prstGeom prst="rect">
            <a:avLst/>
          </a:prstGeom>
          <a:noFill/>
        </p:spPr>
        <p:txBody>
          <a:bodyPr wrap="square" rtlCol="0">
            <a:spAutoFit/>
          </a:bodyPr>
          <a:lstStyle/>
          <a:p>
            <a:pPr algn="ctr"/>
            <a:r>
              <a:rPr lang="en-US" sz="1100" b="1">
                <a:solidFill>
                  <a:srgbClr val="202C8F"/>
                </a:solidFill>
              </a:rPr>
              <a:t>Karen Michelle Beasley</a:t>
            </a:r>
          </a:p>
        </p:txBody>
      </p:sp>
      <p:pic>
        <p:nvPicPr>
          <p:cNvPr id="11" name="Picture 10">
            <a:extLst>
              <a:ext uri="{FF2B5EF4-FFF2-40B4-BE49-F238E27FC236}">
                <a16:creationId xmlns:a16="http://schemas.microsoft.com/office/drawing/2014/main" id="{EB239A0E-4DA1-7BBE-97A2-46BDB488E6FC}"/>
              </a:ext>
            </a:extLst>
          </p:cNvPr>
          <p:cNvPicPr>
            <a:picLocks noChangeAspect="1"/>
          </p:cNvPicPr>
          <p:nvPr/>
        </p:nvPicPr>
        <p:blipFill>
          <a:blip r:embed="rId5"/>
          <a:stretch>
            <a:fillRect/>
          </a:stretch>
        </p:blipFill>
        <p:spPr>
          <a:xfrm>
            <a:off x="3670436" y="3941106"/>
            <a:ext cx="1624556" cy="1947672"/>
          </a:xfrm>
          <a:prstGeom prst="rect">
            <a:avLst/>
          </a:prstGeom>
        </p:spPr>
      </p:pic>
      <p:sp>
        <p:nvSpPr>
          <p:cNvPr id="12" name="TextBox 11">
            <a:extLst>
              <a:ext uri="{FF2B5EF4-FFF2-40B4-BE49-F238E27FC236}">
                <a16:creationId xmlns:a16="http://schemas.microsoft.com/office/drawing/2014/main" id="{37DD5A4E-43CF-EB70-4DA2-86372A1B430B}"/>
              </a:ext>
            </a:extLst>
          </p:cNvPr>
          <p:cNvSpPr txBox="1"/>
          <p:nvPr/>
        </p:nvSpPr>
        <p:spPr>
          <a:xfrm>
            <a:off x="3451796" y="5889319"/>
            <a:ext cx="1971536" cy="430887"/>
          </a:xfrm>
          <a:prstGeom prst="rect">
            <a:avLst/>
          </a:prstGeom>
          <a:noFill/>
        </p:spPr>
        <p:txBody>
          <a:bodyPr wrap="square" rtlCol="0">
            <a:spAutoFit/>
          </a:bodyPr>
          <a:lstStyle/>
          <a:p>
            <a:pPr algn="ctr"/>
            <a:r>
              <a:rPr lang="en-US" sz="1100" b="1">
                <a:solidFill>
                  <a:srgbClr val="202C8F"/>
                </a:solidFill>
              </a:rPr>
              <a:t>Eryn Carter, CAE</a:t>
            </a:r>
          </a:p>
          <a:p>
            <a:pPr algn="ctr"/>
            <a:r>
              <a:rPr lang="en-US" sz="1100">
                <a:solidFill>
                  <a:srgbClr val="202C8F"/>
                </a:solidFill>
              </a:rPr>
              <a:t>Executive Director</a:t>
            </a:r>
          </a:p>
        </p:txBody>
      </p:sp>
      <p:sp>
        <p:nvSpPr>
          <p:cNvPr id="13" name="TextBox 12">
            <a:extLst>
              <a:ext uri="{FF2B5EF4-FFF2-40B4-BE49-F238E27FC236}">
                <a16:creationId xmlns:a16="http://schemas.microsoft.com/office/drawing/2014/main" id="{1DE406B8-A740-2AED-7EE3-E1ED3A9E7788}"/>
              </a:ext>
            </a:extLst>
          </p:cNvPr>
          <p:cNvSpPr txBox="1"/>
          <p:nvPr/>
        </p:nvSpPr>
        <p:spPr>
          <a:xfrm>
            <a:off x="8956196" y="5880809"/>
            <a:ext cx="2081719" cy="430887"/>
          </a:xfrm>
          <a:prstGeom prst="rect">
            <a:avLst/>
          </a:prstGeom>
          <a:noFill/>
        </p:spPr>
        <p:txBody>
          <a:bodyPr wrap="square" rtlCol="0">
            <a:spAutoFit/>
          </a:bodyPr>
          <a:lstStyle/>
          <a:p>
            <a:pPr algn="ctr"/>
            <a:r>
              <a:rPr lang="en-US" sz="1100" b="1">
                <a:solidFill>
                  <a:srgbClr val="202C8F"/>
                </a:solidFill>
              </a:rPr>
              <a:t>Emily C. Spehar</a:t>
            </a:r>
          </a:p>
          <a:p>
            <a:pPr algn="ctr"/>
            <a:endParaRPr lang="en-US" sz="1100">
              <a:solidFill>
                <a:srgbClr val="202C8F"/>
              </a:solidFill>
            </a:endParaRPr>
          </a:p>
        </p:txBody>
      </p:sp>
      <p:pic>
        <p:nvPicPr>
          <p:cNvPr id="14" name="Picture 8">
            <a:extLst>
              <a:ext uri="{FF2B5EF4-FFF2-40B4-BE49-F238E27FC236}">
                <a16:creationId xmlns:a16="http://schemas.microsoft.com/office/drawing/2014/main" id="{3AB8F425-B6EF-917F-8A38-E3DF2E062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2035" y="1433658"/>
            <a:ext cx="1510414" cy="19257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A11C43B6-0383-0D4D-624C-D5B6979922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9340" y="1411764"/>
            <a:ext cx="1476908" cy="19476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9272A6-614F-C999-CB96-B9ABA0A7298C}"/>
              </a:ext>
            </a:extLst>
          </p:cNvPr>
          <p:cNvPicPr>
            <a:picLocks noChangeAspect="1"/>
          </p:cNvPicPr>
          <p:nvPr/>
        </p:nvPicPr>
        <p:blipFill>
          <a:blip r:embed="rId8">
            <a:extLst>
              <a:ext uri="{28A0092B-C50C-407E-A947-70E740481C1C}">
                <a14:useLocalDpi xmlns:a14="http://schemas.microsoft.com/office/drawing/2010/main" val="0"/>
              </a:ext>
            </a:extLst>
          </a:blip>
          <a:srcRect l="8333" r="8333"/>
          <a:stretch/>
        </p:blipFill>
        <p:spPr bwMode="auto">
          <a:xfrm>
            <a:off x="9147447" y="3933137"/>
            <a:ext cx="1623060" cy="1947672"/>
          </a:xfrm>
          <a:prstGeom prst="rect">
            <a:avLst/>
          </a:prstGeom>
          <a:noFill/>
          <a:ln>
            <a:noFill/>
          </a:ln>
          <a:extLst>
            <a:ext uri="{53640926-AAD7-44D8-BBD7-CCE9431645EC}">
              <a14:shadowObscured xmlns:a14="http://schemas.microsoft.com/office/drawing/2010/main"/>
            </a:ext>
          </a:extLst>
        </p:spPr>
      </p:pic>
      <p:pic>
        <p:nvPicPr>
          <p:cNvPr id="17" name="Picture 2" descr="William MF Davis">
            <a:extLst>
              <a:ext uri="{FF2B5EF4-FFF2-40B4-BE49-F238E27FC236}">
                <a16:creationId xmlns:a16="http://schemas.microsoft.com/office/drawing/2014/main" id="{0FE5B25B-2C05-3417-5CE7-2CF1630C0F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857" r="18857"/>
          <a:stretch/>
        </p:blipFill>
        <p:spPr bwMode="auto">
          <a:xfrm>
            <a:off x="6563478" y="1433658"/>
            <a:ext cx="1476908" cy="193061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D7FF2E6-BBE0-52D8-C001-19017E6A193A}"/>
              </a:ext>
            </a:extLst>
          </p:cNvPr>
          <p:cNvSpPr txBox="1"/>
          <p:nvPr/>
        </p:nvSpPr>
        <p:spPr>
          <a:xfrm>
            <a:off x="6293182" y="3365859"/>
            <a:ext cx="1971536" cy="430887"/>
          </a:xfrm>
          <a:prstGeom prst="rect">
            <a:avLst/>
          </a:prstGeom>
          <a:noFill/>
        </p:spPr>
        <p:txBody>
          <a:bodyPr wrap="square" rtlCol="0">
            <a:spAutoFit/>
          </a:bodyPr>
          <a:lstStyle/>
          <a:p>
            <a:pPr algn="ctr"/>
            <a:r>
              <a:rPr lang="en-US" sz="1100" b="1">
                <a:solidFill>
                  <a:srgbClr val="202C8F"/>
                </a:solidFill>
              </a:rPr>
              <a:t>William MF Davis</a:t>
            </a:r>
          </a:p>
          <a:p>
            <a:pPr algn="ctr"/>
            <a:r>
              <a:rPr lang="en-US" sz="1100">
                <a:solidFill>
                  <a:srgbClr val="202C8F"/>
                </a:solidFill>
              </a:rPr>
              <a:t>Treasurer</a:t>
            </a:r>
          </a:p>
        </p:txBody>
      </p:sp>
      <p:sp>
        <p:nvSpPr>
          <p:cNvPr id="19" name="TextBox 18">
            <a:extLst>
              <a:ext uri="{FF2B5EF4-FFF2-40B4-BE49-F238E27FC236}">
                <a16:creationId xmlns:a16="http://schemas.microsoft.com/office/drawing/2014/main" id="{BFA1ACA4-C67B-5373-682E-1B7487BE5D5D}"/>
              </a:ext>
            </a:extLst>
          </p:cNvPr>
          <p:cNvSpPr txBox="1"/>
          <p:nvPr/>
        </p:nvSpPr>
        <p:spPr>
          <a:xfrm>
            <a:off x="8951524" y="3334068"/>
            <a:ext cx="1988070" cy="600164"/>
          </a:xfrm>
          <a:prstGeom prst="rect">
            <a:avLst/>
          </a:prstGeom>
          <a:noFill/>
        </p:spPr>
        <p:txBody>
          <a:bodyPr wrap="square" rtlCol="0">
            <a:spAutoFit/>
          </a:bodyPr>
          <a:lstStyle/>
          <a:p>
            <a:pPr algn="ctr"/>
            <a:r>
              <a:rPr lang="en-US" sz="1100" b="1">
                <a:solidFill>
                  <a:srgbClr val="202C8F"/>
                </a:solidFill>
              </a:rPr>
              <a:t>Julie S. Logan,</a:t>
            </a:r>
          </a:p>
          <a:p>
            <a:pPr algn="ctr"/>
            <a:r>
              <a:rPr lang="en-US" sz="1100" b="1">
                <a:solidFill>
                  <a:srgbClr val="202C8F"/>
                </a:solidFill>
              </a:rPr>
              <a:t>SPHR, SHRM-SCP</a:t>
            </a:r>
          </a:p>
          <a:p>
            <a:pPr algn="ctr"/>
            <a:r>
              <a:rPr lang="en-US" sz="1100">
                <a:solidFill>
                  <a:srgbClr val="202C8F"/>
                </a:solidFill>
              </a:rPr>
              <a:t>Secretary</a:t>
            </a:r>
          </a:p>
        </p:txBody>
      </p:sp>
      <p:pic>
        <p:nvPicPr>
          <p:cNvPr id="20" name="Picture 4" descr="Elyssa A. Goldstein, CLM, PHR, SHRM-CP">
            <a:extLst>
              <a:ext uri="{FF2B5EF4-FFF2-40B4-BE49-F238E27FC236}">
                <a16:creationId xmlns:a16="http://schemas.microsoft.com/office/drawing/2014/main" id="{8C41E7EC-6474-F33C-265E-54B8B51345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0306" y="3827524"/>
            <a:ext cx="1716577" cy="20491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D7F07F8-A8F5-D037-1F04-F96EB378CB28}"/>
              </a:ext>
            </a:extLst>
          </p:cNvPr>
          <p:cNvSpPr txBox="1"/>
          <p:nvPr/>
        </p:nvSpPr>
        <p:spPr>
          <a:xfrm>
            <a:off x="6215347" y="5823357"/>
            <a:ext cx="1971536" cy="600164"/>
          </a:xfrm>
          <a:prstGeom prst="rect">
            <a:avLst/>
          </a:prstGeom>
          <a:noFill/>
        </p:spPr>
        <p:txBody>
          <a:bodyPr wrap="square" rtlCol="0">
            <a:spAutoFit/>
          </a:bodyPr>
          <a:lstStyle/>
          <a:p>
            <a:pPr algn="ctr"/>
            <a:r>
              <a:rPr lang="en-US" sz="1100" b="1">
                <a:solidFill>
                  <a:srgbClr val="202C8F"/>
                </a:solidFill>
              </a:rPr>
              <a:t>Elyssa A. Goldstein, CLM, PHR, SHRM-CP</a:t>
            </a:r>
          </a:p>
          <a:p>
            <a:pPr algn="ctr"/>
            <a:r>
              <a:rPr lang="en-US" sz="1100">
                <a:solidFill>
                  <a:srgbClr val="202C8F"/>
                </a:solidFill>
              </a:rPr>
              <a:t>ALA President-Elect</a:t>
            </a:r>
          </a:p>
        </p:txBody>
      </p:sp>
      <p:pic>
        <p:nvPicPr>
          <p:cNvPr id="3" name="Picture 2">
            <a:extLst>
              <a:ext uri="{FF2B5EF4-FFF2-40B4-BE49-F238E27FC236}">
                <a16:creationId xmlns:a16="http://schemas.microsoft.com/office/drawing/2014/main" id="{E7117BD3-1EBC-D1F9-CCC8-F043BE4D4B4B}"/>
              </a:ext>
            </a:extLst>
          </p:cNvPr>
          <p:cNvPicPr>
            <a:picLocks noChangeAspect="1"/>
          </p:cNvPicPr>
          <p:nvPr/>
        </p:nvPicPr>
        <p:blipFill>
          <a:blip r:embed="rId11"/>
          <a:stretch>
            <a:fillRect/>
          </a:stretch>
        </p:blipFill>
        <p:spPr>
          <a:xfrm>
            <a:off x="10397963" y="74651"/>
            <a:ext cx="1689361" cy="513286"/>
          </a:xfrm>
          <a:prstGeom prst="rect">
            <a:avLst/>
          </a:prstGeom>
        </p:spPr>
      </p:pic>
    </p:spTree>
    <p:extLst>
      <p:ext uri="{BB962C8B-B14F-4D97-AF65-F5344CB8AC3E}">
        <p14:creationId xmlns:p14="http://schemas.microsoft.com/office/powerpoint/2010/main" val="2906491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85C8BA-4A08-2E18-30A3-93BB45BF6D2B}"/>
              </a:ext>
            </a:extLst>
          </p:cNvPr>
          <p:cNvSpPr>
            <a:spLocks noGrp="1"/>
          </p:cNvSpPr>
          <p:nvPr>
            <p:ph idx="1"/>
          </p:nvPr>
        </p:nvSpPr>
        <p:spPr>
          <a:xfrm>
            <a:off x="3881362" y="1138615"/>
            <a:ext cx="6002867" cy="5184775"/>
          </a:xfrm>
        </p:spPr>
        <p:txBody>
          <a:bodyPr>
            <a:normAutofit/>
          </a:bodyPr>
          <a:lstStyle/>
          <a:p>
            <a:pPr marL="0" indent="0">
              <a:buNone/>
            </a:pPr>
            <a:r>
              <a:rPr lang="en-US" sz="3200"/>
              <a:t>What We Think Leaders Look Like</a:t>
            </a:r>
          </a:p>
        </p:txBody>
      </p:sp>
      <p:sp>
        <p:nvSpPr>
          <p:cNvPr id="4" name="TextBox 3">
            <a:extLst>
              <a:ext uri="{FF2B5EF4-FFF2-40B4-BE49-F238E27FC236}">
                <a16:creationId xmlns:a16="http://schemas.microsoft.com/office/drawing/2014/main" id="{236E8BDC-7702-AFFA-2D5D-360D0D6C122D}"/>
              </a:ext>
            </a:extLst>
          </p:cNvPr>
          <p:cNvSpPr txBox="1"/>
          <p:nvPr/>
        </p:nvSpPr>
        <p:spPr>
          <a:xfrm>
            <a:off x="4000500" y="1941394"/>
            <a:ext cx="393602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Outspoken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Highly visible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Always available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Confident from day one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Already “ready”</a:t>
            </a:r>
          </a:p>
        </p:txBody>
      </p:sp>
      <p:sp>
        <p:nvSpPr>
          <p:cNvPr id="5" name="TextBox 4">
            <a:extLst>
              <a:ext uri="{FF2B5EF4-FFF2-40B4-BE49-F238E27FC236}">
                <a16:creationId xmlns:a16="http://schemas.microsoft.com/office/drawing/2014/main" id="{D3543E53-15BF-0A5E-25BB-F15EDB787A30}"/>
              </a:ext>
            </a:extLst>
          </p:cNvPr>
          <p:cNvSpPr txBox="1"/>
          <p:nvPr/>
        </p:nvSpPr>
        <p:spPr>
          <a:xfrm>
            <a:off x="4186162" y="5064164"/>
            <a:ext cx="4899996"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We often confuse confidence with readiness.</a:t>
            </a:r>
          </a:p>
        </p:txBody>
      </p:sp>
      <p:pic>
        <p:nvPicPr>
          <p:cNvPr id="2052" name="Picture 4">
            <a:extLst>
              <a:ext uri="{FF2B5EF4-FFF2-40B4-BE49-F238E27FC236}">
                <a16:creationId xmlns:a16="http://schemas.microsoft.com/office/drawing/2014/main" id="{5DBA3E70-E629-EE07-CAB7-9F06D90C6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277" y="1446590"/>
            <a:ext cx="4044461"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607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C8AA-9621-393C-AE73-D109F6D1E1EC}"/>
              </a:ext>
            </a:extLst>
          </p:cNvPr>
          <p:cNvSpPr>
            <a:spLocks noGrp="1"/>
          </p:cNvSpPr>
          <p:nvPr>
            <p:ph type="title"/>
          </p:nvPr>
        </p:nvSpPr>
        <p:spPr>
          <a:xfrm>
            <a:off x="838201" y="1344990"/>
            <a:ext cx="9350828" cy="1422400"/>
          </a:xfrm>
        </p:spPr>
        <p:txBody>
          <a:bodyPr/>
          <a:lstStyle/>
          <a:p>
            <a:r>
              <a:rPr lang="en-US"/>
              <a:t>What Future Leaders Actually Look Like</a:t>
            </a:r>
          </a:p>
        </p:txBody>
      </p:sp>
      <p:sp>
        <p:nvSpPr>
          <p:cNvPr id="3" name="Content Placeholder 2">
            <a:extLst>
              <a:ext uri="{FF2B5EF4-FFF2-40B4-BE49-F238E27FC236}">
                <a16:creationId xmlns:a16="http://schemas.microsoft.com/office/drawing/2014/main" id="{20C34C7D-8E8A-61E2-ECDD-CC21CA516854}"/>
              </a:ext>
            </a:extLst>
          </p:cNvPr>
          <p:cNvSpPr>
            <a:spLocks noGrp="1"/>
          </p:cNvSpPr>
          <p:nvPr>
            <p:ph idx="1"/>
          </p:nvPr>
        </p:nvSpPr>
        <p:spPr>
          <a:xfrm>
            <a:off x="838200" y="2965751"/>
            <a:ext cx="9350829" cy="3211211"/>
          </a:xfrm>
        </p:spPr>
        <p:txBody>
          <a:bodyPr/>
          <a:lstStyle/>
          <a:p>
            <a:pPr lvl="1">
              <a:defRPr/>
            </a:pPr>
            <a:r>
              <a:rPr lang="en-US"/>
              <a:t>Curious</a:t>
            </a:r>
          </a:p>
          <a:p>
            <a:pPr lvl="1"/>
            <a:r>
              <a:rPr lang="en-US"/>
              <a:t>Reliable</a:t>
            </a:r>
          </a:p>
          <a:p>
            <a:pPr lvl="1"/>
            <a:r>
              <a:rPr lang="en-US"/>
              <a:t>Thoughtful</a:t>
            </a:r>
          </a:p>
          <a:p>
            <a:pPr lvl="1"/>
            <a:r>
              <a:rPr lang="en-US"/>
              <a:t>Asking good questions</a:t>
            </a:r>
          </a:p>
          <a:p>
            <a:pPr lvl="1"/>
            <a:r>
              <a:rPr lang="en-US"/>
              <a:t>Quietly doing the work</a:t>
            </a:r>
          </a:p>
          <a:p>
            <a:endParaRPr lang="en-US"/>
          </a:p>
        </p:txBody>
      </p:sp>
      <p:sp>
        <p:nvSpPr>
          <p:cNvPr id="4" name="TextBox 3"/>
          <p:cNvSpPr txBox="1"/>
          <p:nvPr/>
        </p:nvSpPr>
        <p:spPr>
          <a:xfrm>
            <a:off x="3428972" y="5328344"/>
            <a:ext cx="4169283"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Potential shows up long before polish.</a:t>
            </a:r>
          </a:p>
        </p:txBody>
      </p:sp>
      <p:pic>
        <p:nvPicPr>
          <p:cNvPr id="3074" name="Picture 2">
            <a:extLst>
              <a:ext uri="{FF2B5EF4-FFF2-40B4-BE49-F238E27FC236}">
                <a16:creationId xmlns:a16="http://schemas.microsoft.com/office/drawing/2014/main" id="{D1FC3790-C5A3-F36E-0D66-62610B4DF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256" y="2532185"/>
            <a:ext cx="3433160" cy="2441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39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141418C-338D-FA86-ABCA-7511C2AC1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0D89A-C245-8647-9DD6-E41D7369318A}"/>
              </a:ext>
            </a:extLst>
          </p:cNvPr>
          <p:cNvSpPr>
            <a:spLocks noGrp="1"/>
          </p:cNvSpPr>
          <p:nvPr>
            <p:ph type="title"/>
          </p:nvPr>
        </p:nvSpPr>
        <p:spPr>
          <a:xfrm>
            <a:off x="2244875" y="1444020"/>
            <a:ext cx="9371391" cy="1325563"/>
          </a:xfrm>
        </p:spPr>
        <p:txBody>
          <a:bodyPr/>
          <a:lstStyle/>
          <a:p>
            <a:r>
              <a:rPr lang="en-US"/>
              <a:t>Leadership Starts Where You Are</a:t>
            </a:r>
          </a:p>
        </p:txBody>
      </p:sp>
      <p:sp>
        <p:nvSpPr>
          <p:cNvPr id="3" name="Content Placeholder 2">
            <a:extLst>
              <a:ext uri="{FF2B5EF4-FFF2-40B4-BE49-F238E27FC236}">
                <a16:creationId xmlns:a16="http://schemas.microsoft.com/office/drawing/2014/main" id="{D2C5D073-7D86-CB99-0335-1C482FC06E52}"/>
              </a:ext>
            </a:extLst>
          </p:cNvPr>
          <p:cNvSpPr>
            <a:spLocks noGrp="1"/>
          </p:cNvSpPr>
          <p:nvPr>
            <p:ph idx="1"/>
          </p:nvPr>
        </p:nvSpPr>
        <p:spPr>
          <a:xfrm>
            <a:off x="2420723" y="2671931"/>
            <a:ext cx="4601401" cy="3580191"/>
          </a:xfrm>
        </p:spPr>
        <p:txBody>
          <a:bodyPr/>
          <a:lstStyle/>
          <a:p>
            <a:pPr marL="457200" lvl="1" indent="0">
              <a:buNone/>
              <a:defRPr/>
            </a:pPr>
            <a:r>
              <a:rPr lang="en-US"/>
              <a:t>• In conversation</a:t>
            </a:r>
            <a:br>
              <a:rPr lang="en-US"/>
            </a:br>
            <a:r>
              <a:rPr lang="en-US"/>
              <a:t>• In committee work</a:t>
            </a:r>
            <a:br>
              <a:rPr lang="en-US"/>
            </a:br>
            <a:r>
              <a:rPr lang="en-US"/>
              <a:t>• In task-based projects</a:t>
            </a:r>
            <a:br>
              <a:rPr lang="en-US"/>
            </a:br>
            <a:r>
              <a:rPr lang="en-US"/>
              <a:t>• In short-term assignments</a:t>
            </a:r>
            <a:br>
              <a:rPr lang="en-US"/>
            </a:br>
            <a:r>
              <a:rPr lang="en-US"/>
              <a:t>• In informal influence</a:t>
            </a:r>
          </a:p>
        </p:txBody>
      </p:sp>
      <p:sp>
        <p:nvSpPr>
          <p:cNvPr id="4" name="TextBox 3"/>
          <p:cNvSpPr txBox="1"/>
          <p:nvPr/>
        </p:nvSpPr>
        <p:spPr>
          <a:xfrm>
            <a:off x="5182333" y="5413980"/>
            <a:ext cx="5031186"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Every great performance starts with rehearsal.</a:t>
            </a:r>
          </a:p>
        </p:txBody>
      </p:sp>
    </p:spTree>
    <p:extLst>
      <p:ext uri="{BB962C8B-B14F-4D97-AF65-F5344CB8AC3E}">
        <p14:creationId xmlns:p14="http://schemas.microsoft.com/office/powerpoint/2010/main" val="2666334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C8B6D3-73A7-5B7D-A73A-9C4E2B900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8032B-3845-D437-D84A-D79632C77828}"/>
              </a:ext>
            </a:extLst>
          </p:cNvPr>
          <p:cNvSpPr>
            <a:spLocks noGrp="1"/>
          </p:cNvSpPr>
          <p:nvPr>
            <p:ph type="title"/>
          </p:nvPr>
        </p:nvSpPr>
        <p:spPr>
          <a:xfrm>
            <a:off x="2836985" y="365125"/>
            <a:ext cx="9161166" cy="1325563"/>
          </a:xfrm>
        </p:spPr>
        <p:txBody>
          <a:bodyPr/>
          <a:lstStyle/>
          <a:p>
            <a:pPr algn="ctr"/>
            <a:r>
              <a:rPr lang="en-US"/>
              <a:t>We Don’t Fill Holes. We Place People.</a:t>
            </a:r>
          </a:p>
        </p:txBody>
      </p:sp>
      <p:sp>
        <p:nvSpPr>
          <p:cNvPr id="3" name="Content Placeholder 2">
            <a:extLst>
              <a:ext uri="{FF2B5EF4-FFF2-40B4-BE49-F238E27FC236}">
                <a16:creationId xmlns:a16="http://schemas.microsoft.com/office/drawing/2014/main" id="{49AD1FFE-9884-D1CA-032B-F2906ECE87CE}"/>
              </a:ext>
            </a:extLst>
          </p:cNvPr>
          <p:cNvSpPr>
            <a:spLocks noGrp="1"/>
          </p:cNvSpPr>
          <p:nvPr>
            <p:ph idx="1"/>
          </p:nvPr>
        </p:nvSpPr>
        <p:spPr>
          <a:xfrm>
            <a:off x="2331962" y="1825625"/>
            <a:ext cx="4932996" cy="3319131"/>
          </a:xfrm>
        </p:spPr>
        <p:txBody>
          <a:bodyPr/>
          <a:lstStyle/>
          <a:p>
            <a:pPr lvl="1">
              <a:defRPr/>
            </a:pPr>
            <a:r>
              <a:rPr lang="en-US"/>
              <a:t>New members often don’t know what exists</a:t>
            </a:r>
          </a:p>
          <a:p>
            <a:pPr lvl="1"/>
            <a:r>
              <a:rPr lang="en-US"/>
              <a:t>It’s our job to explain the landscape</a:t>
            </a:r>
          </a:p>
          <a:p>
            <a:pPr lvl="1"/>
            <a:r>
              <a:rPr lang="en-US"/>
              <a:t>Ask what interests them</a:t>
            </a:r>
          </a:p>
          <a:p>
            <a:pPr lvl="1"/>
            <a:r>
              <a:rPr lang="en-US"/>
              <a:t>Describe roles clearly</a:t>
            </a:r>
          </a:p>
          <a:p>
            <a:pPr lvl="1"/>
            <a:r>
              <a:rPr lang="en-US"/>
              <a:t>Let them choose where they feel comfortable</a:t>
            </a:r>
          </a:p>
        </p:txBody>
      </p:sp>
      <p:sp>
        <p:nvSpPr>
          <p:cNvPr id="4" name="TextBox 3"/>
          <p:cNvSpPr txBox="1"/>
          <p:nvPr/>
        </p:nvSpPr>
        <p:spPr>
          <a:xfrm>
            <a:off x="3472333" y="5595509"/>
            <a:ext cx="5832238"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Not every musician belongs in the percussion section.</a:t>
            </a:r>
          </a:p>
        </p:txBody>
      </p:sp>
      <p:pic>
        <p:nvPicPr>
          <p:cNvPr id="2050" name="Picture 2">
            <a:extLst>
              <a:ext uri="{FF2B5EF4-FFF2-40B4-BE49-F238E27FC236}">
                <a16:creationId xmlns:a16="http://schemas.microsoft.com/office/drawing/2014/main" id="{032FDD70-E456-42FB-D10A-9241A9023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926" y="1825625"/>
            <a:ext cx="4532225"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24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37584ED-C544-D766-911B-69A458251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734C7-309E-ECDF-4B9D-6E334BF341B6}"/>
              </a:ext>
            </a:extLst>
          </p:cNvPr>
          <p:cNvSpPr>
            <a:spLocks noGrp="1"/>
          </p:cNvSpPr>
          <p:nvPr>
            <p:ph type="title"/>
          </p:nvPr>
        </p:nvSpPr>
        <p:spPr>
          <a:xfrm>
            <a:off x="4397829" y="365125"/>
            <a:ext cx="6955970" cy="1325563"/>
          </a:xfrm>
        </p:spPr>
        <p:txBody>
          <a:bodyPr/>
          <a:lstStyle/>
          <a:p>
            <a:r>
              <a:rPr lang="en-US"/>
              <a:t>Volunteer Talent Is Not Prey</a:t>
            </a:r>
          </a:p>
        </p:txBody>
      </p:sp>
      <p:sp>
        <p:nvSpPr>
          <p:cNvPr id="3" name="Content Placeholder 2">
            <a:extLst>
              <a:ext uri="{FF2B5EF4-FFF2-40B4-BE49-F238E27FC236}">
                <a16:creationId xmlns:a16="http://schemas.microsoft.com/office/drawing/2014/main" id="{BBD9056C-A179-F388-04E1-4B23DFB20AE2}"/>
              </a:ext>
            </a:extLst>
          </p:cNvPr>
          <p:cNvSpPr>
            <a:spLocks noGrp="1"/>
          </p:cNvSpPr>
          <p:nvPr>
            <p:ph idx="1"/>
          </p:nvPr>
        </p:nvSpPr>
        <p:spPr>
          <a:xfrm>
            <a:off x="3165231" y="2474058"/>
            <a:ext cx="4958863" cy="4351338"/>
          </a:xfrm>
        </p:spPr>
        <p:txBody>
          <a:bodyPr/>
          <a:lstStyle/>
          <a:p>
            <a:pPr lvl="1">
              <a:defRPr/>
            </a:pPr>
            <a:r>
              <a:rPr lang="en-US"/>
              <a:t>New members are not a resource to be consumed</a:t>
            </a:r>
          </a:p>
          <a:p>
            <a:pPr lvl="1"/>
            <a:r>
              <a:rPr lang="en-US"/>
              <a:t>Enthusiasm is not unlimited</a:t>
            </a:r>
          </a:p>
          <a:p>
            <a:pPr lvl="1"/>
            <a:r>
              <a:rPr lang="en-US"/>
              <a:t>Volunteer fatigue is real</a:t>
            </a:r>
          </a:p>
          <a:p>
            <a:pPr lvl="1"/>
            <a:r>
              <a:rPr lang="en-US"/>
              <a:t>Over-inviting feels overwhelming, not welcoming</a:t>
            </a:r>
          </a:p>
          <a:p>
            <a:endParaRPr lang="en-US"/>
          </a:p>
        </p:txBody>
      </p:sp>
      <p:sp>
        <p:nvSpPr>
          <p:cNvPr id="5" name="TextBox 4">
            <a:extLst>
              <a:ext uri="{FF2B5EF4-FFF2-40B4-BE49-F238E27FC236}">
                <a16:creationId xmlns:a16="http://schemas.microsoft.com/office/drawing/2014/main" id="{02B2AA31-7848-54A4-0824-9E4289D25198}"/>
              </a:ext>
            </a:extLst>
          </p:cNvPr>
          <p:cNvSpPr txBox="1"/>
          <p:nvPr/>
        </p:nvSpPr>
        <p:spPr>
          <a:xfrm>
            <a:off x="1779814" y="580763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Overbooking ruins the performance.</a:t>
            </a:r>
          </a:p>
        </p:txBody>
      </p:sp>
      <p:pic>
        <p:nvPicPr>
          <p:cNvPr id="4098" name="Picture 2">
            <a:extLst>
              <a:ext uri="{FF2B5EF4-FFF2-40B4-BE49-F238E27FC236}">
                <a16:creationId xmlns:a16="http://schemas.microsoft.com/office/drawing/2014/main" id="{88BCCD8D-1A2B-AFE3-20F5-212D67083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7877" y="1981200"/>
            <a:ext cx="3868615"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35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0A3CCB-F5E2-8629-E2A9-EF806594E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CFD7C-9B69-ED64-9E4C-DD417724F8A3}"/>
              </a:ext>
            </a:extLst>
          </p:cNvPr>
          <p:cNvSpPr>
            <a:spLocks noGrp="1"/>
          </p:cNvSpPr>
          <p:nvPr>
            <p:ph type="title"/>
          </p:nvPr>
        </p:nvSpPr>
        <p:spPr>
          <a:xfrm>
            <a:off x="5278362" y="365125"/>
            <a:ext cx="4765524" cy="1325563"/>
          </a:xfrm>
        </p:spPr>
        <p:txBody>
          <a:bodyPr/>
          <a:lstStyle/>
          <a:p>
            <a:r>
              <a:rPr lang="en-US"/>
              <a:t>Make It Inviting. Make It Worth It.</a:t>
            </a:r>
          </a:p>
        </p:txBody>
      </p:sp>
      <p:sp>
        <p:nvSpPr>
          <p:cNvPr id="3" name="Content Placeholder 2">
            <a:extLst>
              <a:ext uri="{FF2B5EF4-FFF2-40B4-BE49-F238E27FC236}">
                <a16:creationId xmlns:a16="http://schemas.microsoft.com/office/drawing/2014/main" id="{32ADB1DF-46D6-D670-DE7A-554772B083C1}"/>
              </a:ext>
            </a:extLst>
          </p:cNvPr>
          <p:cNvSpPr>
            <a:spLocks noGrp="1"/>
          </p:cNvSpPr>
          <p:nvPr>
            <p:ph idx="1"/>
          </p:nvPr>
        </p:nvSpPr>
        <p:spPr>
          <a:xfrm>
            <a:off x="5278362" y="2309445"/>
            <a:ext cx="6075438" cy="3867517"/>
          </a:xfrm>
        </p:spPr>
        <p:txBody>
          <a:bodyPr/>
          <a:lstStyle/>
          <a:p>
            <a:pPr lvl="1">
              <a:defRPr/>
            </a:pPr>
            <a:r>
              <a:rPr lang="en-US"/>
              <a:t>Start small and build confidence</a:t>
            </a:r>
          </a:p>
          <a:p>
            <a:pPr lvl="1"/>
            <a:r>
              <a:rPr lang="en-US"/>
              <a:t>Make roles clear and manageable</a:t>
            </a:r>
          </a:p>
          <a:p>
            <a:pPr lvl="1"/>
            <a:r>
              <a:rPr lang="en-US"/>
              <a:t>Create a welcoming experience</a:t>
            </a:r>
          </a:p>
          <a:p>
            <a:pPr lvl="1"/>
            <a:r>
              <a:rPr lang="en-US"/>
              <a:t>Recognize contributions early</a:t>
            </a:r>
          </a:p>
          <a:p>
            <a:pPr lvl="1"/>
            <a:r>
              <a:rPr lang="en-US"/>
              <a:t>Make it fun</a:t>
            </a:r>
          </a:p>
        </p:txBody>
      </p:sp>
      <p:sp>
        <p:nvSpPr>
          <p:cNvPr id="4" name="TextBox 3"/>
          <p:cNvSpPr txBox="1"/>
          <p:nvPr/>
        </p:nvSpPr>
        <p:spPr>
          <a:xfrm>
            <a:off x="4790342" y="5425587"/>
            <a:ext cx="5004640"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If it’s not fun, people won’t stay for the encore.</a:t>
            </a:r>
          </a:p>
        </p:txBody>
      </p:sp>
    </p:spTree>
    <p:extLst>
      <p:ext uri="{BB962C8B-B14F-4D97-AF65-F5344CB8AC3E}">
        <p14:creationId xmlns:p14="http://schemas.microsoft.com/office/powerpoint/2010/main" val="990418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552A268-5008-4640-C4A9-67730AD321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7A70D3-954B-1A75-8C7C-DC87EF473E12}"/>
              </a:ext>
            </a:extLst>
          </p:cNvPr>
          <p:cNvSpPr>
            <a:spLocks noGrp="1"/>
          </p:cNvSpPr>
          <p:nvPr>
            <p:ph idx="1"/>
          </p:nvPr>
        </p:nvSpPr>
        <p:spPr>
          <a:xfrm>
            <a:off x="3881362" y="1138615"/>
            <a:ext cx="6177038" cy="5184775"/>
          </a:xfrm>
        </p:spPr>
        <p:txBody>
          <a:bodyPr>
            <a:normAutofit/>
          </a:bodyPr>
          <a:lstStyle/>
          <a:p>
            <a:pPr marL="0" indent="0">
              <a:buNone/>
            </a:pPr>
            <a:r>
              <a:rPr lang="en-US" sz="3600"/>
              <a:t>How People Actually Get Involved</a:t>
            </a:r>
          </a:p>
        </p:txBody>
      </p:sp>
      <p:sp>
        <p:nvSpPr>
          <p:cNvPr id="4" name="TextBox 3">
            <a:extLst>
              <a:ext uri="{FF2B5EF4-FFF2-40B4-BE49-F238E27FC236}">
                <a16:creationId xmlns:a16="http://schemas.microsoft.com/office/drawing/2014/main" id="{465C021B-4ABC-A2EF-AD12-E40AF64D4A0B}"/>
              </a:ext>
            </a:extLst>
          </p:cNvPr>
          <p:cNvSpPr txBox="1"/>
          <p:nvPr/>
        </p:nvSpPr>
        <p:spPr>
          <a:xfrm>
            <a:off x="3448444" y="2585986"/>
            <a:ext cx="7747093" cy="181588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Someone explained the options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Someone asked what interested them</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Someone made the path clear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Someone made it personal</a:t>
            </a:r>
          </a:p>
        </p:txBody>
      </p:sp>
      <p:sp>
        <p:nvSpPr>
          <p:cNvPr id="5" name="TextBox 4"/>
          <p:cNvSpPr txBox="1"/>
          <p:nvPr/>
        </p:nvSpPr>
        <p:spPr>
          <a:xfrm>
            <a:off x="4143375" y="5219556"/>
            <a:ext cx="4745402"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People don’t join systems. They join people.</a:t>
            </a:r>
          </a:p>
        </p:txBody>
      </p:sp>
    </p:spTree>
    <p:extLst>
      <p:ext uri="{BB962C8B-B14F-4D97-AF65-F5344CB8AC3E}">
        <p14:creationId xmlns:p14="http://schemas.microsoft.com/office/powerpoint/2010/main" val="3949170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D125109-67F1-B60C-79CC-0A7FC33BDE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EBE9E-068C-C311-5228-64C17403FC2F}"/>
              </a:ext>
            </a:extLst>
          </p:cNvPr>
          <p:cNvSpPr>
            <a:spLocks noGrp="1"/>
          </p:cNvSpPr>
          <p:nvPr>
            <p:ph type="title"/>
          </p:nvPr>
        </p:nvSpPr>
        <p:spPr>
          <a:xfrm>
            <a:off x="838201" y="1344990"/>
            <a:ext cx="9350828" cy="1422400"/>
          </a:xfrm>
        </p:spPr>
        <p:txBody>
          <a:bodyPr/>
          <a:lstStyle/>
          <a:p>
            <a:r>
              <a:rPr lang="en-US"/>
              <a:t>You Can’t Spot Potential From the Sidelines</a:t>
            </a:r>
          </a:p>
        </p:txBody>
      </p:sp>
      <p:sp>
        <p:nvSpPr>
          <p:cNvPr id="3" name="Content Placeholder 2">
            <a:extLst>
              <a:ext uri="{FF2B5EF4-FFF2-40B4-BE49-F238E27FC236}">
                <a16:creationId xmlns:a16="http://schemas.microsoft.com/office/drawing/2014/main" id="{B32C3C12-72B2-F571-F5E1-16C7CA016222}"/>
              </a:ext>
            </a:extLst>
          </p:cNvPr>
          <p:cNvSpPr>
            <a:spLocks noGrp="1"/>
          </p:cNvSpPr>
          <p:nvPr>
            <p:ph idx="1"/>
          </p:nvPr>
        </p:nvSpPr>
        <p:spPr>
          <a:xfrm>
            <a:off x="838200" y="2965751"/>
            <a:ext cx="9350829" cy="3211211"/>
          </a:xfrm>
        </p:spPr>
        <p:txBody>
          <a:bodyPr/>
          <a:lstStyle/>
          <a:p>
            <a:pPr lvl="1">
              <a:defRPr/>
            </a:pPr>
            <a:r>
              <a:rPr lang="en-US"/>
              <a:t>You can’t identify future leaders you don’t talk to</a:t>
            </a:r>
          </a:p>
          <a:p>
            <a:pPr lvl="1"/>
            <a:r>
              <a:rPr lang="en-US"/>
              <a:t>Conversations create visibility</a:t>
            </a:r>
          </a:p>
          <a:p>
            <a:pPr lvl="1"/>
            <a:r>
              <a:rPr lang="en-US"/>
              <a:t>Listening reveals interest, hesitation, and potential</a:t>
            </a:r>
          </a:p>
          <a:p>
            <a:pPr lvl="1"/>
            <a:r>
              <a:rPr lang="en-US"/>
              <a:t>Patterns emerge when you listen broadly</a:t>
            </a:r>
          </a:p>
          <a:p>
            <a:pPr lvl="1"/>
            <a:r>
              <a:rPr lang="en-US"/>
              <a:t>You don’t need more time…just more intention</a:t>
            </a:r>
          </a:p>
        </p:txBody>
      </p:sp>
      <p:sp>
        <p:nvSpPr>
          <p:cNvPr id="4" name="TextBox 3"/>
          <p:cNvSpPr txBox="1"/>
          <p:nvPr/>
        </p:nvSpPr>
        <p:spPr>
          <a:xfrm>
            <a:off x="1562100" y="5328344"/>
            <a:ext cx="8551508"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Leaders don’t just ask questions</a:t>
            </a: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  T</a:t>
            </a:r>
            <a:r>
              <a:rPr kumimoji="0" sz="1800" b="1" i="1" u="none" strike="noStrike" kern="1200" cap="none" spc="0" normalizeH="0" baseline="0" noProof="0">
                <a:ln>
                  <a:noFill/>
                </a:ln>
                <a:solidFill>
                  <a:prstClr val="black"/>
                </a:solidFill>
                <a:effectLst/>
                <a:uLnTx/>
                <a:uFillTx/>
                <a:latin typeface="Aptos" panose="02110004020202020204"/>
                <a:ea typeface="+mn-ea"/>
                <a:cs typeface="+mn-cs"/>
              </a:rPr>
              <a:t>hey listen for what’s underneath the answer.</a:t>
            </a:r>
          </a:p>
        </p:txBody>
      </p:sp>
    </p:spTree>
    <p:extLst>
      <p:ext uri="{BB962C8B-B14F-4D97-AF65-F5344CB8AC3E}">
        <p14:creationId xmlns:p14="http://schemas.microsoft.com/office/powerpoint/2010/main" val="3980445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A2EF370-72E5-DC48-013C-B08D0DA61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9AAAD-64CB-B411-B084-8FC7E8D17302}"/>
              </a:ext>
            </a:extLst>
          </p:cNvPr>
          <p:cNvSpPr>
            <a:spLocks noGrp="1"/>
          </p:cNvSpPr>
          <p:nvPr>
            <p:ph type="title"/>
          </p:nvPr>
        </p:nvSpPr>
        <p:spPr>
          <a:xfrm>
            <a:off x="989045" y="1360045"/>
            <a:ext cx="6871133" cy="1325563"/>
          </a:xfrm>
        </p:spPr>
        <p:txBody>
          <a:bodyPr/>
          <a:lstStyle/>
          <a:p>
            <a:r>
              <a:rPr lang="en-US"/>
              <a:t>Diversity of Thought Is a Leadership Responsibility</a:t>
            </a:r>
          </a:p>
        </p:txBody>
      </p:sp>
      <p:sp>
        <p:nvSpPr>
          <p:cNvPr id="3" name="Content Placeholder 2">
            <a:extLst>
              <a:ext uri="{FF2B5EF4-FFF2-40B4-BE49-F238E27FC236}">
                <a16:creationId xmlns:a16="http://schemas.microsoft.com/office/drawing/2014/main" id="{A993FE74-3B58-4D37-B34E-6FBD327C6A6D}"/>
              </a:ext>
            </a:extLst>
          </p:cNvPr>
          <p:cNvSpPr>
            <a:spLocks noGrp="1"/>
          </p:cNvSpPr>
          <p:nvPr>
            <p:ph idx="1"/>
          </p:nvPr>
        </p:nvSpPr>
        <p:spPr>
          <a:xfrm>
            <a:off x="1543354" y="3079224"/>
            <a:ext cx="6316824" cy="3580191"/>
          </a:xfrm>
        </p:spPr>
        <p:txBody>
          <a:bodyPr/>
          <a:lstStyle/>
          <a:p>
            <a:pPr lvl="1">
              <a:defRPr/>
            </a:pPr>
            <a:r>
              <a:rPr lang="en-US"/>
              <a:t>Same solutions recycled</a:t>
            </a:r>
          </a:p>
          <a:p>
            <a:pPr lvl="1"/>
            <a:r>
              <a:rPr lang="en-US"/>
              <a:t>Groupthink</a:t>
            </a:r>
          </a:p>
          <a:p>
            <a:pPr lvl="1"/>
            <a:r>
              <a:rPr lang="en-US"/>
              <a:t>Risk avoidance</a:t>
            </a:r>
          </a:p>
          <a:p>
            <a:pPr lvl="1"/>
            <a:r>
              <a:rPr lang="en-US"/>
              <a:t>Better questions and innovation come from expanded circles</a:t>
            </a:r>
          </a:p>
          <a:p>
            <a:endParaRPr lang="en-US"/>
          </a:p>
        </p:txBody>
      </p:sp>
      <p:sp>
        <p:nvSpPr>
          <p:cNvPr id="4" name="TextBox 3"/>
          <p:cNvSpPr txBox="1"/>
          <p:nvPr/>
        </p:nvSpPr>
        <p:spPr>
          <a:xfrm>
            <a:off x="2312631" y="5703443"/>
            <a:ext cx="71818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Doing the same thing over and over and expecting different results isn’t leadership. It’s stagnation.</a:t>
            </a:r>
          </a:p>
        </p:txBody>
      </p:sp>
      <p:pic>
        <p:nvPicPr>
          <p:cNvPr id="5" name="Picture 4" descr="https://images.openai.com/static-rsc-3/ivZF79cwij3zCKFV_1HpgSBNVxISW0L2w4HrJ9EcNkb9McqqfaHIfUWFs5OHYTtpG0NU4BtTpPndS3LTzU2cBvqB5a6K8MMnr1i-C5B0iGw?purpose=fullsize&amp;v=1">
            <a:extLst>
              <a:ext uri="{FF2B5EF4-FFF2-40B4-BE49-F238E27FC236}">
                <a16:creationId xmlns:a16="http://schemas.microsoft.com/office/drawing/2014/main" id="{71B8DE4C-EFE1-B8F3-B433-87A95A1DD853}"/>
              </a:ext>
            </a:extLst>
          </p:cNvPr>
          <p:cNvPicPr>
            <a:picLocks noChangeAspect="1"/>
          </p:cNvPicPr>
          <p:nvPr/>
        </p:nvPicPr>
        <p:blipFill>
          <a:blip r:embed="rId3"/>
          <a:stretch>
            <a:fillRect/>
          </a:stretch>
        </p:blipFill>
        <p:spPr>
          <a:xfrm>
            <a:off x="7193902" y="746449"/>
            <a:ext cx="3872203" cy="4404049"/>
          </a:xfrm>
          <a:prstGeom prst="rect">
            <a:avLst/>
          </a:prstGeom>
        </p:spPr>
      </p:pic>
    </p:spTree>
    <p:extLst>
      <p:ext uri="{BB962C8B-B14F-4D97-AF65-F5344CB8AC3E}">
        <p14:creationId xmlns:p14="http://schemas.microsoft.com/office/powerpoint/2010/main" val="3537578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A59892-E2C9-4A63-4FD3-4E395A00F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9FAD9-C8AA-D949-3998-7525D26A6484}"/>
              </a:ext>
            </a:extLst>
          </p:cNvPr>
          <p:cNvSpPr>
            <a:spLocks noGrp="1"/>
          </p:cNvSpPr>
          <p:nvPr>
            <p:ph type="title"/>
          </p:nvPr>
        </p:nvSpPr>
        <p:spPr>
          <a:xfrm>
            <a:off x="3692769" y="787156"/>
            <a:ext cx="6969368" cy="1325563"/>
          </a:xfrm>
        </p:spPr>
        <p:txBody>
          <a:bodyPr/>
          <a:lstStyle/>
          <a:p>
            <a:pPr algn="ctr"/>
            <a:r>
              <a:rPr lang="en-US"/>
              <a:t>The Ask We Don’t Make Often Enough</a:t>
            </a:r>
          </a:p>
        </p:txBody>
      </p:sp>
      <p:sp>
        <p:nvSpPr>
          <p:cNvPr id="3" name="Content Placeholder 2">
            <a:extLst>
              <a:ext uri="{FF2B5EF4-FFF2-40B4-BE49-F238E27FC236}">
                <a16:creationId xmlns:a16="http://schemas.microsoft.com/office/drawing/2014/main" id="{01957168-4CA9-E463-6626-F31D7FFDA04E}"/>
              </a:ext>
            </a:extLst>
          </p:cNvPr>
          <p:cNvSpPr>
            <a:spLocks noGrp="1"/>
          </p:cNvSpPr>
          <p:nvPr>
            <p:ph idx="1"/>
          </p:nvPr>
        </p:nvSpPr>
        <p:spPr>
          <a:xfrm>
            <a:off x="4383501" y="2288565"/>
            <a:ext cx="6061761" cy="3203936"/>
          </a:xfrm>
        </p:spPr>
        <p:txBody>
          <a:bodyPr/>
          <a:lstStyle/>
          <a:p>
            <a:pPr marL="0" indent="0">
              <a:buNone/>
            </a:pPr>
            <a:r>
              <a:rPr lang="en-US"/>
              <a:t>Most people:</a:t>
            </a:r>
          </a:p>
          <a:p>
            <a:pPr marL="0" indent="0">
              <a:buNone/>
            </a:pPr>
            <a:br>
              <a:rPr lang="en-US"/>
            </a:br>
            <a:r>
              <a:rPr lang="en-US" sz="2400"/>
              <a:t>• Don’t nominate themselves</a:t>
            </a:r>
            <a:br>
              <a:rPr lang="en-US" sz="2400"/>
            </a:br>
            <a:r>
              <a:rPr lang="en-US" sz="2400"/>
              <a:t>• Don’t assume they’re ready</a:t>
            </a:r>
            <a:br>
              <a:rPr lang="en-US" sz="2400"/>
            </a:br>
            <a:r>
              <a:rPr lang="en-US" sz="2400"/>
              <a:t>• Don’t see themselves as leaders</a:t>
            </a:r>
            <a:br>
              <a:rPr lang="en-US" sz="2400"/>
            </a:br>
            <a:r>
              <a:rPr lang="en-US" sz="2400"/>
              <a:t>• Don’t want to look presumptuous</a:t>
            </a:r>
            <a:br>
              <a:rPr lang="en-US" sz="2400"/>
            </a:br>
            <a:r>
              <a:rPr lang="en-US" sz="2400"/>
              <a:t>• Don’t want to overstep</a:t>
            </a:r>
          </a:p>
        </p:txBody>
      </p:sp>
      <p:sp>
        <p:nvSpPr>
          <p:cNvPr id="4" name="TextBox 3"/>
          <p:cNvSpPr txBox="1"/>
          <p:nvPr/>
        </p:nvSpPr>
        <p:spPr>
          <a:xfrm>
            <a:off x="3999570" y="6070844"/>
            <a:ext cx="568662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Sometimes leadership starts with a simple question.</a:t>
            </a:r>
          </a:p>
        </p:txBody>
      </p:sp>
    </p:spTree>
    <p:extLst>
      <p:ext uri="{BB962C8B-B14F-4D97-AF65-F5344CB8AC3E}">
        <p14:creationId xmlns:p14="http://schemas.microsoft.com/office/powerpoint/2010/main" val="2470666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2AF455-7EC8-F806-0606-64BF2FA4B0A1}"/>
              </a:ext>
            </a:extLst>
          </p:cNvPr>
          <p:cNvPicPr>
            <a:picLocks noChangeAspect="1"/>
          </p:cNvPicPr>
          <p:nvPr/>
        </p:nvPicPr>
        <p:blipFill>
          <a:blip r:embed="rId3"/>
          <a:stretch>
            <a:fillRect/>
          </a:stretch>
        </p:blipFill>
        <p:spPr>
          <a:xfrm>
            <a:off x="337541" y="1416598"/>
            <a:ext cx="3583922" cy="5286352"/>
          </a:xfrm>
          <a:prstGeom prst="rect">
            <a:avLst/>
          </a:prstGeom>
        </p:spPr>
      </p:pic>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337541" y="448633"/>
            <a:ext cx="9566950" cy="803043"/>
          </a:xfrm>
        </p:spPr>
        <p:txBody>
          <a:bodyPr anchor="b">
            <a:noAutofit/>
          </a:bodyPr>
          <a:lstStyle/>
          <a:p>
            <a:r>
              <a:rPr lang="en-US"/>
              <a:t>Trustee Changes for 2026-2027</a:t>
            </a:r>
          </a:p>
        </p:txBody>
      </p:sp>
      <p:sp>
        <p:nvSpPr>
          <p:cNvPr id="28" name="Content Placeholder 2">
            <a:extLst>
              <a:ext uri="{FF2B5EF4-FFF2-40B4-BE49-F238E27FC236}">
                <a16:creationId xmlns:a16="http://schemas.microsoft.com/office/drawing/2014/main" id="{5363911B-65B3-34E1-7B72-41A9C0AF3CDA}"/>
              </a:ext>
            </a:extLst>
          </p:cNvPr>
          <p:cNvSpPr>
            <a:spLocks noGrp="1"/>
          </p:cNvSpPr>
          <p:nvPr>
            <p:ph sz="half" idx="15"/>
          </p:nvPr>
        </p:nvSpPr>
        <p:spPr>
          <a:xfrm>
            <a:off x="337541" y="4094533"/>
            <a:ext cx="3583921" cy="680859"/>
          </a:xfrm>
        </p:spPr>
        <p:txBody>
          <a:bodyPr>
            <a:normAutofit/>
          </a:bodyPr>
          <a:lstStyle/>
          <a:p>
            <a:pPr marL="0" indent="0" algn="ctr">
              <a:buNone/>
            </a:pPr>
            <a:r>
              <a:rPr lang="en-US" sz="1400" b="1"/>
              <a:t>Kira L. Hanson, CLM, </a:t>
            </a:r>
            <a:br>
              <a:rPr lang="en-US" sz="1400" b="1"/>
            </a:br>
            <a:r>
              <a:rPr lang="en-US" sz="1400"/>
              <a:t>President</a:t>
            </a:r>
            <a:endParaRPr lang="en-US" sz="1600"/>
          </a:p>
        </p:txBody>
      </p:sp>
      <p:sp>
        <p:nvSpPr>
          <p:cNvPr id="6" name="TextBox 5">
            <a:extLst>
              <a:ext uri="{FF2B5EF4-FFF2-40B4-BE49-F238E27FC236}">
                <a16:creationId xmlns:a16="http://schemas.microsoft.com/office/drawing/2014/main" id="{94D0747D-DA97-85F7-88C9-E18B7F4F5AB0}"/>
              </a:ext>
            </a:extLst>
          </p:cNvPr>
          <p:cNvSpPr txBox="1"/>
          <p:nvPr/>
        </p:nvSpPr>
        <p:spPr>
          <a:xfrm>
            <a:off x="578996" y="4923563"/>
            <a:ext cx="3101010" cy="1631216"/>
          </a:xfrm>
          <a:prstGeom prst="rect">
            <a:avLst/>
          </a:prstGeom>
          <a:noFill/>
        </p:spPr>
        <p:txBody>
          <a:bodyPr wrap="square" rtlCol="0">
            <a:spAutoFit/>
          </a:bodyPr>
          <a:lstStyle/>
          <a:p>
            <a:r>
              <a:rPr lang="en-US" sz="2000" i="1"/>
              <a:t>Thank you for your incredible service to the Foundation of ALA, from 2022 to 2026, Kira Hansen!</a:t>
            </a:r>
          </a:p>
        </p:txBody>
      </p:sp>
      <p:pic>
        <p:nvPicPr>
          <p:cNvPr id="10" name="Picture 9">
            <a:extLst>
              <a:ext uri="{FF2B5EF4-FFF2-40B4-BE49-F238E27FC236}">
                <a16:creationId xmlns:a16="http://schemas.microsoft.com/office/drawing/2014/main" id="{4190A57E-2535-487A-3FF0-B3E1172C0814}"/>
              </a:ext>
            </a:extLst>
          </p:cNvPr>
          <p:cNvPicPr>
            <a:picLocks noChangeAspect="1"/>
          </p:cNvPicPr>
          <p:nvPr/>
        </p:nvPicPr>
        <p:blipFill>
          <a:blip r:embed="rId3"/>
          <a:stretch>
            <a:fillRect/>
          </a:stretch>
        </p:blipFill>
        <p:spPr>
          <a:xfrm>
            <a:off x="4162917" y="1416598"/>
            <a:ext cx="3583922" cy="5286352"/>
          </a:xfrm>
          <a:prstGeom prst="rect">
            <a:avLst/>
          </a:prstGeom>
          <a:ln>
            <a:solidFill>
              <a:srgbClr val="D4D593"/>
            </a:solidFill>
          </a:ln>
        </p:spPr>
      </p:pic>
      <p:sp>
        <p:nvSpPr>
          <p:cNvPr id="12" name="TextBox 11">
            <a:extLst>
              <a:ext uri="{FF2B5EF4-FFF2-40B4-BE49-F238E27FC236}">
                <a16:creationId xmlns:a16="http://schemas.microsoft.com/office/drawing/2014/main" id="{F5AA89B8-751A-811D-8C76-DB12ED0F0326}"/>
              </a:ext>
            </a:extLst>
          </p:cNvPr>
          <p:cNvSpPr txBox="1"/>
          <p:nvPr/>
        </p:nvSpPr>
        <p:spPr>
          <a:xfrm>
            <a:off x="4404373" y="4940314"/>
            <a:ext cx="3101010" cy="1323439"/>
          </a:xfrm>
          <a:prstGeom prst="rect">
            <a:avLst/>
          </a:prstGeom>
          <a:noFill/>
        </p:spPr>
        <p:txBody>
          <a:bodyPr wrap="square" rtlCol="0">
            <a:spAutoFit/>
          </a:bodyPr>
          <a:lstStyle/>
          <a:p>
            <a:r>
              <a:rPr lang="en-US" sz="2000" i="1"/>
              <a:t>The Foundation of ALA welcomes Sarah E. Cramer to the Board of Trustees, </a:t>
            </a:r>
            <a:br>
              <a:rPr lang="en-US" sz="2000" i="1"/>
            </a:br>
            <a:r>
              <a:rPr lang="en-US" sz="2000" i="1"/>
              <a:t>2026-2030</a:t>
            </a:r>
          </a:p>
        </p:txBody>
      </p:sp>
      <p:pic>
        <p:nvPicPr>
          <p:cNvPr id="14" name="Picture 13">
            <a:extLst>
              <a:ext uri="{FF2B5EF4-FFF2-40B4-BE49-F238E27FC236}">
                <a16:creationId xmlns:a16="http://schemas.microsoft.com/office/drawing/2014/main" id="{FA8BA863-DF77-5A6A-649A-BF33D9116F9F}"/>
              </a:ext>
            </a:extLst>
          </p:cNvPr>
          <p:cNvPicPr>
            <a:picLocks noChangeAspect="1"/>
          </p:cNvPicPr>
          <p:nvPr/>
        </p:nvPicPr>
        <p:blipFill>
          <a:blip r:embed="rId4"/>
          <a:stretch>
            <a:fillRect/>
          </a:stretch>
        </p:blipFill>
        <p:spPr>
          <a:xfrm rot="1529135">
            <a:off x="9630968" y="-764361"/>
            <a:ext cx="2868001" cy="2873077"/>
          </a:xfrm>
          <a:prstGeom prst="rect">
            <a:avLst/>
          </a:prstGeom>
        </p:spPr>
      </p:pic>
      <p:pic>
        <p:nvPicPr>
          <p:cNvPr id="3" name="Picture 2">
            <a:extLst>
              <a:ext uri="{FF2B5EF4-FFF2-40B4-BE49-F238E27FC236}">
                <a16:creationId xmlns:a16="http://schemas.microsoft.com/office/drawing/2014/main" id="{930C26EB-9CC5-47B3-2085-E7DDC007ED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0941" y="1807919"/>
            <a:ext cx="1689361" cy="1911096"/>
          </a:xfrm>
          <a:prstGeom prst="rect">
            <a:avLst/>
          </a:prstGeom>
        </p:spPr>
      </p:pic>
      <p:pic>
        <p:nvPicPr>
          <p:cNvPr id="4" name="Picture 3">
            <a:extLst>
              <a:ext uri="{FF2B5EF4-FFF2-40B4-BE49-F238E27FC236}">
                <a16:creationId xmlns:a16="http://schemas.microsoft.com/office/drawing/2014/main" id="{227F3FD2-EC3A-71C7-A245-A01F1A21F3E1}"/>
              </a:ext>
            </a:extLst>
          </p:cNvPr>
          <p:cNvPicPr>
            <a:picLocks noChangeAspect="1"/>
          </p:cNvPicPr>
          <p:nvPr/>
        </p:nvPicPr>
        <p:blipFill>
          <a:blip r:embed="rId3"/>
          <a:stretch>
            <a:fillRect/>
          </a:stretch>
        </p:blipFill>
        <p:spPr>
          <a:xfrm>
            <a:off x="8068833" y="1416598"/>
            <a:ext cx="3583922" cy="5286352"/>
          </a:xfrm>
          <a:prstGeom prst="rect">
            <a:avLst/>
          </a:prstGeom>
          <a:ln>
            <a:solidFill>
              <a:srgbClr val="D4D593"/>
            </a:solidFill>
          </a:ln>
        </p:spPr>
      </p:pic>
      <p:sp>
        <p:nvSpPr>
          <p:cNvPr id="8" name="TextBox 7">
            <a:extLst>
              <a:ext uri="{FF2B5EF4-FFF2-40B4-BE49-F238E27FC236}">
                <a16:creationId xmlns:a16="http://schemas.microsoft.com/office/drawing/2014/main" id="{923EEAE2-D7BF-2FFC-9E29-C905A3FDE102}"/>
              </a:ext>
            </a:extLst>
          </p:cNvPr>
          <p:cNvSpPr txBox="1"/>
          <p:nvPr/>
        </p:nvSpPr>
        <p:spPr>
          <a:xfrm>
            <a:off x="8414980" y="4923562"/>
            <a:ext cx="3101010" cy="1323439"/>
          </a:xfrm>
          <a:prstGeom prst="rect">
            <a:avLst/>
          </a:prstGeom>
          <a:noFill/>
        </p:spPr>
        <p:txBody>
          <a:bodyPr wrap="square" rtlCol="0">
            <a:spAutoFit/>
          </a:bodyPr>
          <a:lstStyle/>
          <a:p>
            <a:r>
              <a:rPr lang="en-US" sz="2000" i="1"/>
              <a:t>The Foundation of ALA welcomes Carole Gandera to the Board of Trustees, </a:t>
            </a:r>
            <a:br>
              <a:rPr lang="en-US" sz="2000" i="1"/>
            </a:br>
            <a:r>
              <a:rPr lang="en-US" sz="2000" i="1"/>
              <a:t>2026-2030</a:t>
            </a:r>
          </a:p>
        </p:txBody>
      </p:sp>
      <p:sp>
        <p:nvSpPr>
          <p:cNvPr id="15" name="Content Placeholder 2">
            <a:extLst>
              <a:ext uri="{FF2B5EF4-FFF2-40B4-BE49-F238E27FC236}">
                <a16:creationId xmlns:a16="http://schemas.microsoft.com/office/drawing/2014/main" id="{2AB110BF-AFF2-65BF-5F83-468576EE0E2A}"/>
              </a:ext>
            </a:extLst>
          </p:cNvPr>
          <p:cNvSpPr txBox="1">
            <a:spLocks/>
          </p:cNvSpPr>
          <p:nvPr/>
        </p:nvSpPr>
        <p:spPr>
          <a:xfrm>
            <a:off x="4226783" y="3972349"/>
            <a:ext cx="3583921" cy="803043"/>
          </a:xfrm>
          <a:prstGeom prst="rect">
            <a:avLst/>
          </a:prstGeom>
        </p:spPr>
        <p:txBody>
          <a:bodyPr vert="horz" lIns="91440" tIns="0" rIns="91440" bIns="0" rtlCol="0">
            <a:noAutofit/>
          </a:bodyPr>
          <a:lstStyle>
            <a:lvl1pPr marL="457200" indent="-457200" algn="l" defTabSz="914400" rtl="0" eaLnBrk="1" latinLnBrk="0" hangingPunct="1">
              <a:lnSpc>
                <a:spcPct val="100000"/>
              </a:lnSpc>
              <a:spcBef>
                <a:spcPts val="1000"/>
              </a:spcBef>
              <a:buFont typeface="+mj-lt"/>
              <a:buAutoNum type="arabicPeriod"/>
              <a:defRPr sz="1800" kern="1200">
                <a:solidFill>
                  <a:schemeClr val="accent6"/>
                </a:solidFill>
                <a:latin typeface="+mn-lt"/>
                <a:ea typeface="+mn-ea"/>
                <a:cs typeface="+mn-cs"/>
              </a:defRPr>
            </a:lvl1pPr>
            <a:lvl2pPr marL="745236" indent="-342900" algn="l" defTabSz="914400" rtl="0" eaLnBrk="1" latinLnBrk="0" hangingPunct="1">
              <a:lnSpc>
                <a:spcPct val="100000"/>
              </a:lnSpc>
              <a:spcBef>
                <a:spcPts val="1000"/>
              </a:spcBef>
              <a:buFont typeface="+mj-lt"/>
              <a:buAutoNum type="alphaLcPeriod"/>
              <a:defRPr sz="1800" kern="1200">
                <a:solidFill>
                  <a:schemeClr val="accent6"/>
                </a:solidFill>
                <a:latin typeface="+mn-lt"/>
                <a:ea typeface="+mn-ea"/>
                <a:cs typeface="+mn-cs"/>
              </a:defRPr>
            </a:lvl2pPr>
            <a:lvl3pPr marL="1202436" indent="-342900" algn="l" defTabSz="914400" rtl="0" eaLnBrk="1" latinLnBrk="0" hangingPunct="1">
              <a:lnSpc>
                <a:spcPct val="100000"/>
              </a:lnSpc>
              <a:spcBef>
                <a:spcPts val="1000"/>
              </a:spcBef>
              <a:buFont typeface="+mj-lt"/>
              <a:buAutoNum type="arabicParenR"/>
              <a:defRPr sz="1800" kern="1200">
                <a:solidFill>
                  <a:schemeClr val="accent6"/>
                </a:solidFill>
                <a:latin typeface="+mn-lt"/>
                <a:ea typeface="+mn-ea"/>
                <a:cs typeface="+mn-cs"/>
              </a:defRPr>
            </a:lvl3pPr>
            <a:lvl4pPr marL="1659636" indent="-342900" algn="l" defTabSz="914400" rtl="0" eaLnBrk="1" latinLnBrk="0" hangingPunct="1">
              <a:lnSpc>
                <a:spcPct val="100000"/>
              </a:lnSpc>
              <a:spcBef>
                <a:spcPts val="1000"/>
              </a:spcBef>
              <a:buFont typeface="+mj-lt"/>
              <a:buAutoNum type="alphaLcParenR"/>
              <a:defRPr sz="1800" kern="1200">
                <a:solidFill>
                  <a:schemeClr val="accent6"/>
                </a:solidFill>
                <a:latin typeface="+mn-lt"/>
                <a:ea typeface="+mn-ea"/>
                <a:cs typeface="+mn-cs"/>
              </a:defRPr>
            </a:lvl4pPr>
            <a:lvl5pPr marL="2057400" indent="-283464" algn="l" defTabSz="914400" rtl="0" eaLnBrk="1" latinLnBrk="0" hangingPunct="1">
              <a:lnSpc>
                <a:spcPct val="100000"/>
              </a:lnSpc>
              <a:spcBef>
                <a:spcPts val="10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mj-lt"/>
              <a:buNone/>
            </a:pPr>
            <a:r>
              <a:rPr lang="en-US" sz="1400" b="1"/>
              <a:t>Sarah E. Cramer</a:t>
            </a:r>
            <a:br>
              <a:rPr lang="en-US" sz="1400" b="1"/>
            </a:br>
            <a:r>
              <a:rPr lang="en-US" sz="1400"/>
              <a:t>Director of Human Resources</a:t>
            </a:r>
            <a:br>
              <a:rPr lang="en-US" sz="1400"/>
            </a:br>
            <a:r>
              <a:rPr lang="en-US" sz="1400"/>
              <a:t>Baker Sterchi Cowden &amp; Rice LLC</a:t>
            </a:r>
          </a:p>
        </p:txBody>
      </p:sp>
      <p:pic>
        <p:nvPicPr>
          <p:cNvPr id="16" name="Picture 15">
            <a:extLst>
              <a:ext uri="{FF2B5EF4-FFF2-40B4-BE49-F238E27FC236}">
                <a16:creationId xmlns:a16="http://schemas.microsoft.com/office/drawing/2014/main" id="{71DF491F-F84C-DF16-9AA9-D7A8C3929507}"/>
              </a:ext>
            </a:extLst>
          </p:cNvPr>
          <p:cNvPicPr>
            <a:picLocks noChangeAspect="1"/>
          </p:cNvPicPr>
          <p:nvPr/>
        </p:nvPicPr>
        <p:blipFill>
          <a:blip r:embed="rId6"/>
          <a:srcRect l="16469" b="30349"/>
          <a:stretch>
            <a:fillRect/>
          </a:stretch>
        </p:blipFill>
        <p:spPr>
          <a:xfrm>
            <a:off x="5174063" y="1807919"/>
            <a:ext cx="1689360" cy="1911096"/>
          </a:xfrm>
          <a:prstGeom prst="rect">
            <a:avLst/>
          </a:prstGeom>
        </p:spPr>
      </p:pic>
      <p:sp>
        <p:nvSpPr>
          <p:cNvPr id="21" name="Content Placeholder 2">
            <a:extLst>
              <a:ext uri="{FF2B5EF4-FFF2-40B4-BE49-F238E27FC236}">
                <a16:creationId xmlns:a16="http://schemas.microsoft.com/office/drawing/2014/main" id="{7FBD56EC-4F58-75A3-6011-0F06D1D98C99}"/>
              </a:ext>
            </a:extLst>
          </p:cNvPr>
          <p:cNvSpPr txBox="1">
            <a:spLocks/>
          </p:cNvSpPr>
          <p:nvPr/>
        </p:nvSpPr>
        <p:spPr>
          <a:xfrm>
            <a:off x="8143722" y="3972349"/>
            <a:ext cx="3583921" cy="803043"/>
          </a:xfrm>
          <a:prstGeom prst="rect">
            <a:avLst/>
          </a:prstGeom>
        </p:spPr>
        <p:txBody>
          <a:bodyPr vert="horz" lIns="91440" tIns="0" rIns="91440" bIns="0" rtlCol="0">
            <a:noAutofit/>
          </a:bodyPr>
          <a:lstStyle>
            <a:lvl1pPr marL="457200" indent="-457200" algn="l" defTabSz="914400" rtl="0" eaLnBrk="1" latinLnBrk="0" hangingPunct="1">
              <a:lnSpc>
                <a:spcPct val="100000"/>
              </a:lnSpc>
              <a:spcBef>
                <a:spcPts val="1000"/>
              </a:spcBef>
              <a:buFont typeface="+mj-lt"/>
              <a:buAutoNum type="arabicPeriod"/>
              <a:defRPr sz="1800" kern="1200">
                <a:solidFill>
                  <a:schemeClr val="accent6"/>
                </a:solidFill>
                <a:latin typeface="+mn-lt"/>
                <a:ea typeface="+mn-ea"/>
                <a:cs typeface="+mn-cs"/>
              </a:defRPr>
            </a:lvl1pPr>
            <a:lvl2pPr marL="745236" indent="-342900" algn="l" defTabSz="914400" rtl="0" eaLnBrk="1" latinLnBrk="0" hangingPunct="1">
              <a:lnSpc>
                <a:spcPct val="100000"/>
              </a:lnSpc>
              <a:spcBef>
                <a:spcPts val="1000"/>
              </a:spcBef>
              <a:buFont typeface="+mj-lt"/>
              <a:buAutoNum type="alphaLcPeriod"/>
              <a:defRPr sz="1800" kern="1200">
                <a:solidFill>
                  <a:schemeClr val="accent6"/>
                </a:solidFill>
                <a:latin typeface="+mn-lt"/>
                <a:ea typeface="+mn-ea"/>
                <a:cs typeface="+mn-cs"/>
              </a:defRPr>
            </a:lvl2pPr>
            <a:lvl3pPr marL="1202436" indent="-342900" algn="l" defTabSz="914400" rtl="0" eaLnBrk="1" latinLnBrk="0" hangingPunct="1">
              <a:lnSpc>
                <a:spcPct val="100000"/>
              </a:lnSpc>
              <a:spcBef>
                <a:spcPts val="1000"/>
              </a:spcBef>
              <a:buFont typeface="+mj-lt"/>
              <a:buAutoNum type="arabicParenR"/>
              <a:defRPr sz="1800" kern="1200">
                <a:solidFill>
                  <a:schemeClr val="accent6"/>
                </a:solidFill>
                <a:latin typeface="+mn-lt"/>
                <a:ea typeface="+mn-ea"/>
                <a:cs typeface="+mn-cs"/>
              </a:defRPr>
            </a:lvl3pPr>
            <a:lvl4pPr marL="1659636" indent="-342900" algn="l" defTabSz="914400" rtl="0" eaLnBrk="1" latinLnBrk="0" hangingPunct="1">
              <a:lnSpc>
                <a:spcPct val="100000"/>
              </a:lnSpc>
              <a:spcBef>
                <a:spcPts val="1000"/>
              </a:spcBef>
              <a:buFont typeface="+mj-lt"/>
              <a:buAutoNum type="alphaLcParenR"/>
              <a:defRPr sz="1800" kern="1200">
                <a:solidFill>
                  <a:schemeClr val="accent6"/>
                </a:solidFill>
                <a:latin typeface="+mn-lt"/>
                <a:ea typeface="+mn-ea"/>
                <a:cs typeface="+mn-cs"/>
              </a:defRPr>
            </a:lvl4pPr>
            <a:lvl5pPr marL="2057400" indent="-283464" algn="l" defTabSz="914400" rtl="0" eaLnBrk="1" latinLnBrk="0" hangingPunct="1">
              <a:lnSpc>
                <a:spcPct val="100000"/>
              </a:lnSpc>
              <a:spcBef>
                <a:spcPts val="10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mj-lt"/>
              <a:buNone/>
            </a:pPr>
            <a:r>
              <a:rPr lang="en-US" sz="1400" b="1"/>
              <a:t>Carole Gandera, CLM</a:t>
            </a:r>
            <a:br>
              <a:rPr lang="en-US" sz="1400" b="1"/>
            </a:br>
            <a:r>
              <a:rPr lang="en-US" sz="1400"/>
              <a:t>Operations Manager</a:t>
            </a:r>
            <a:br>
              <a:rPr lang="en-US" sz="1400"/>
            </a:br>
            <a:r>
              <a:rPr lang="en-US" sz="1400"/>
              <a:t>Telios Law PLLC</a:t>
            </a:r>
          </a:p>
        </p:txBody>
      </p:sp>
      <p:pic>
        <p:nvPicPr>
          <p:cNvPr id="22" name="Picture 21">
            <a:extLst>
              <a:ext uri="{FF2B5EF4-FFF2-40B4-BE49-F238E27FC236}">
                <a16:creationId xmlns:a16="http://schemas.microsoft.com/office/drawing/2014/main" id="{16D42F7A-F8F6-051D-E71D-C3653AD477AD}"/>
              </a:ext>
            </a:extLst>
          </p:cNvPr>
          <p:cNvPicPr>
            <a:picLocks noChangeAspect="1"/>
          </p:cNvPicPr>
          <p:nvPr/>
        </p:nvPicPr>
        <p:blipFill>
          <a:blip r:embed="rId7"/>
          <a:srcRect l="7085" r="4513"/>
          <a:stretch>
            <a:fillRect/>
          </a:stretch>
        </p:blipFill>
        <p:spPr>
          <a:xfrm>
            <a:off x="9091002" y="1808024"/>
            <a:ext cx="1689360" cy="1910991"/>
          </a:xfrm>
          <a:prstGeom prst="rect">
            <a:avLst/>
          </a:prstGeom>
        </p:spPr>
      </p:pic>
    </p:spTree>
    <p:extLst>
      <p:ext uri="{BB962C8B-B14F-4D97-AF65-F5344CB8AC3E}">
        <p14:creationId xmlns:p14="http://schemas.microsoft.com/office/powerpoint/2010/main" val="685681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224E20-E4EA-B3BF-51A9-C679F1E73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139D1-7267-8BBD-8B9F-D347C6386F59}"/>
              </a:ext>
            </a:extLst>
          </p:cNvPr>
          <p:cNvSpPr>
            <a:spLocks noGrp="1"/>
          </p:cNvSpPr>
          <p:nvPr>
            <p:ph type="title"/>
          </p:nvPr>
        </p:nvSpPr>
        <p:spPr>
          <a:xfrm>
            <a:off x="4397829" y="365125"/>
            <a:ext cx="6955970" cy="1325563"/>
          </a:xfrm>
        </p:spPr>
        <p:txBody>
          <a:bodyPr/>
          <a:lstStyle/>
          <a:p>
            <a:r>
              <a:rPr lang="en-US"/>
              <a:t>Barriers Future Leaders Face</a:t>
            </a:r>
          </a:p>
        </p:txBody>
      </p:sp>
      <p:sp>
        <p:nvSpPr>
          <p:cNvPr id="3" name="Content Placeholder 2">
            <a:extLst>
              <a:ext uri="{FF2B5EF4-FFF2-40B4-BE49-F238E27FC236}">
                <a16:creationId xmlns:a16="http://schemas.microsoft.com/office/drawing/2014/main" id="{D9EF9E77-AE13-CBED-3445-85E5A4FABBBD}"/>
              </a:ext>
            </a:extLst>
          </p:cNvPr>
          <p:cNvSpPr>
            <a:spLocks noGrp="1"/>
          </p:cNvSpPr>
          <p:nvPr>
            <p:ph idx="1"/>
          </p:nvPr>
        </p:nvSpPr>
        <p:spPr>
          <a:xfrm>
            <a:off x="4583722" y="2358598"/>
            <a:ext cx="7151078" cy="2453298"/>
          </a:xfrm>
        </p:spPr>
        <p:txBody>
          <a:bodyPr>
            <a:normAutofit fontScale="92500" lnSpcReduction="10000"/>
          </a:bodyPr>
          <a:lstStyle/>
          <a:p>
            <a:pPr marL="0" indent="0">
              <a:buNone/>
              <a:defRPr/>
            </a:pPr>
            <a:br>
              <a:rPr lang="en-US"/>
            </a:br>
            <a:r>
              <a:rPr lang="en-US"/>
              <a:t>• Perceived lack of time</a:t>
            </a:r>
            <a:br>
              <a:rPr lang="en-US"/>
            </a:br>
            <a:r>
              <a:rPr lang="en-US"/>
              <a:t>• Imposter syndrome</a:t>
            </a:r>
            <a:br>
              <a:rPr lang="en-US"/>
            </a:br>
            <a:r>
              <a:rPr lang="en-US"/>
              <a:t>• Fear of visible failure</a:t>
            </a:r>
            <a:br>
              <a:rPr lang="en-US"/>
            </a:br>
            <a:r>
              <a:rPr lang="en-US"/>
              <a:t>• Unclear expectations</a:t>
            </a:r>
            <a:br>
              <a:rPr lang="en-US"/>
            </a:br>
            <a:r>
              <a:rPr lang="en-US"/>
              <a:t>• Not knowing the path forward</a:t>
            </a:r>
            <a:br>
              <a:rPr lang="en-US"/>
            </a:br>
            <a:r>
              <a:rPr lang="en-US"/>
              <a:t>• Not seeing someone like themselves in the role</a:t>
            </a:r>
          </a:p>
        </p:txBody>
      </p:sp>
      <p:sp>
        <p:nvSpPr>
          <p:cNvPr id="4" name="TextBox 3"/>
          <p:cNvSpPr txBox="1"/>
          <p:nvPr/>
        </p:nvSpPr>
        <p:spPr>
          <a:xfrm>
            <a:off x="3637084" y="5479806"/>
            <a:ext cx="5108130"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Fear doesn’t mean no. It usually means not yet.</a:t>
            </a:r>
          </a:p>
        </p:txBody>
      </p:sp>
      <p:pic>
        <p:nvPicPr>
          <p:cNvPr id="5122" name="Picture 2">
            <a:extLst>
              <a:ext uri="{FF2B5EF4-FFF2-40B4-BE49-F238E27FC236}">
                <a16:creationId xmlns:a16="http://schemas.microsoft.com/office/drawing/2014/main" id="{BFF1BAE8-BBF7-E869-8280-C9D70C259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2609575"/>
            <a:ext cx="3179884" cy="27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762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388D92-1243-0BE6-FB28-C0004B86E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A8BBF-D695-B28A-5D8D-1DDB17664D28}"/>
              </a:ext>
            </a:extLst>
          </p:cNvPr>
          <p:cNvSpPr>
            <a:spLocks noGrp="1"/>
          </p:cNvSpPr>
          <p:nvPr>
            <p:ph type="title"/>
          </p:nvPr>
        </p:nvSpPr>
        <p:spPr>
          <a:xfrm>
            <a:off x="4448175" y="296861"/>
            <a:ext cx="6198577" cy="1778000"/>
          </a:xfrm>
        </p:spPr>
        <p:txBody>
          <a:bodyPr>
            <a:normAutofit/>
          </a:bodyPr>
          <a:lstStyle/>
          <a:p>
            <a:r>
              <a:rPr lang="en-US"/>
              <a:t>When Someone Hesitates, That’s Information</a:t>
            </a:r>
          </a:p>
        </p:txBody>
      </p:sp>
      <p:sp>
        <p:nvSpPr>
          <p:cNvPr id="3" name="Content Placeholder 2">
            <a:extLst>
              <a:ext uri="{FF2B5EF4-FFF2-40B4-BE49-F238E27FC236}">
                <a16:creationId xmlns:a16="http://schemas.microsoft.com/office/drawing/2014/main" id="{3F2A6824-4A38-44AA-3438-53B97068E370}"/>
              </a:ext>
            </a:extLst>
          </p:cNvPr>
          <p:cNvSpPr>
            <a:spLocks noGrp="1"/>
          </p:cNvSpPr>
          <p:nvPr>
            <p:ph idx="1"/>
          </p:nvPr>
        </p:nvSpPr>
        <p:spPr>
          <a:xfrm>
            <a:off x="4982307" y="2514599"/>
            <a:ext cx="6787661" cy="3662363"/>
          </a:xfrm>
        </p:spPr>
        <p:txBody>
          <a:bodyPr/>
          <a:lstStyle/>
          <a:p>
            <a:pPr lvl="1">
              <a:defRPr/>
            </a:pPr>
            <a:r>
              <a:rPr lang="en-US"/>
              <a:t>Hesitation is not a lack of interest</a:t>
            </a:r>
          </a:p>
          <a:p>
            <a:pPr lvl="1"/>
            <a:r>
              <a:rPr lang="en-US"/>
              <a:t>It often signals uncertainty, not unwillingness</a:t>
            </a:r>
          </a:p>
          <a:p>
            <a:pPr lvl="1"/>
            <a:r>
              <a:rPr lang="en-US"/>
              <a:t>A longer-term commitment can feel overwhelming</a:t>
            </a:r>
          </a:p>
          <a:p>
            <a:pPr lvl="1"/>
            <a:r>
              <a:rPr lang="en-US"/>
              <a:t>Leaders should listen before assigning</a:t>
            </a:r>
          </a:p>
          <a:p>
            <a:endParaRPr lang="en-US"/>
          </a:p>
        </p:txBody>
      </p:sp>
      <p:sp>
        <p:nvSpPr>
          <p:cNvPr id="4" name="TextBox 3">
            <a:extLst>
              <a:ext uri="{FF2B5EF4-FFF2-40B4-BE49-F238E27FC236}">
                <a16:creationId xmlns:a16="http://schemas.microsoft.com/office/drawing/2014/main" id="{1FD4E47F-72FD-1EC5-0399-DAEDBDE49F02}"/>
              </a:ext>
            </a:extLst>
          </p:cNvPr>
          <p:cNvSpPr txBox="1"/>
          <p:nvPr/>
        </p:nvSpPr>
        <p:spPr>
          <a:xfrm>
            <a:off x="4448175" y="5172075"/>
            <a:ext cx="5694572"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Listening is how leaders turn uncertainty into insight.</a:t>
            </a:r>
          </a:p>
        </p:txBody>
      </p:sp>
    </p:spTree>
    <p:extLst>
      <p:ext uri="{BB962C8B-B14F-4D97-AF65-F5344CB8AC3E}">
        <p14:creationId xmlns:p14="http://schemas.microsoft.com/office/powerpoint/2010/main" val="3537847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B0ED4C2-4D8E-6939-5342-20C24F9F0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FEB48-BC21-665D-6463-0B878ED7D335}"/>
              </a:ext>
            </a:extLst>
          </p:cNvPr>
          <p:cNvSpPr>
            <a:spLocks noGrp="1"/>
          </p:cNvSpPr>
          <p:nvPr>
            <p:ph type="title"/>
          </p:nvPr>
        </p:nvSpPr>
        <p:spPr>
          <a:xfrm>
            <a:off x="838201" y="1344990"/>
            <a:ext cx="9350828" cy="1422400"/>
          </a:xfrm>
        </p:spPr>
        <p:txBody>
          <a:bodyPr/>
          <a:lstStyle/>
          <a:p>
            <a:r>
              <a:rPr lang="en-US"/>
              <a:t>Short-Term Opportunities Build Confidence</a:t>
            </a:r>
          </a:p>
        </p:txBody>
      </p:sp>
      <p:sp>
        <p:nvSpPr>
          <p:cNvPr id="3" name="Content Placeholder 2">
            <a:extLst>
              <a:ext uri="{FF2B5EF4-FFF2-40B4-BE49-F238E27FC236}">
                <a16:creationId xmlns:a16="http://schemas.microsoft.com/office/drawing/2014/main" id="{71F61C7E-A089-E24B-DE00-E9CF9AAD4076}"/>
              </a:ext>
            </a:extLst>
          </p:cNvPr>
          <p:cNvSpPr>
            <a:spLocks noGrp="1"/>
          </p:cNvSpPr>
          <p:nvPr>
            <p:ph idx="1"/>
          </p:nvPr>
        </p:nvSpPr>
        <p:spPr>
          <a:xfrm>
            <a:off x="838200" y="2965751"/>
            <a:ext cx="9350829" cy="3211211"/>
          </a:xfrm>
        </p:spPr>
        <p:txBody>
          <a:bodyPr/>
          <a:lstStyle/>
          <a:p>
            <a:pPr lvl="1">
              <a:defRPr/>
            </a:pPr>
            <a:r>
              <a:rPr lang="en-US"/>
              <a:t>A clear start and end</a:t>
            </a:r>
          </a:p>
          <a:p>
            <a:pPr lvl="1"/>
            <a:r>
              <a:rPr lang="en-US"/>
              <a:t>A defined scope</a:t>
            </a:r>
          </a:p>
          <a:p>
            <a:pPr lvl="1"/>
            <a:r>
              <a:rPr lang="en-US"/>
              <a:t>Low risk, high learning</a:t>
            </a:r>
          </a:p>
          <a:p>
            <a:pPr lvl="1"/>
            <a:r>
              <a:rPr lang="en-US"/>
              <a:t>Space to observe and grow</a:t>
            </a:r>
          </a:p>
          <a:p>
            <a:pPr lvl="1"/>
            <a:r>
              <a:rPr lang="en-US"/>
              <a:t>A way to say yes without overcommitting</a:t>
            </a:r>
          </a:p>
        </p:txBody>
      </p:sp>
      <p:sp>
        <p:nvSpPr>
          <p:cNvPr id="4" name="TextBox 3"/>
          <p:cNvSpPr txBox="1"/>
          <p:nvPr/>
        </p:nvSpPr>
        <p:spPr>
          <a:xfrm>
            <a:off x="1981200" y="5943600"/>
            <a:ext cx="5425588"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A short-term yes often leads to a long-term leader.</a:t>
            </a:r>
          </a:p>
        </p:txBody>
      </p:sp>
    </p:spTree>
    <p:extLst>
      <p:ext uri="{BB962C8B-B14F-4D97-AF65-F5344CB8AC3E}">
        <p14:creationId xmlns:p14="http://schemas.microsoft.com/office/powerpoint/2010/main" val="4188703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0F44B4-0920-BD5A-08C2-29B5788C2B07}"/>
              </a:ext>
            </a:extLst>
          </p:cNvPr>
          <p:cNvSpPr>
            <a:spLocks noGrp="1"/>
          </p:cNvSpPr>
          <p:nvPr>
            <p:ph idx="1"/>
          </p:nvPr>
        </p:nvSpPr>
        <p:spPr>
          <a:xfrm>
            <a:off x="1161143" y="1069219"/>
            <a:ext cx="4422019" cy="4305905"/>
          </a:xfrm>
        </p:spPr>
        <p:txBody>
          <a:bodyPr>
            <a:normAutofit/>
          </a:bodyPr>
          <a:lstStyle/>
          <a:p>
            <a:pPr marL="0" indent="0">
              <a:buNone/>
            </a:pPr>
            <a:r>
              <a:rPr lang="en-US" sz="5400"/>
              <a:t>Volunteer Roles Are Leadership Laboratories</a:t>
            </a:r>
          </a:p>
        </p:txBody>
      </p:sp>
      <p:sp>
        <p:nvSpPr>
          <p:cNvPr id="4" name="TextBox 3">
            <a:extLst>
              <a:ext uri="{FF2B5EF4-FFF2-40B4-BE49-F238E27FC236}">
                <a16:creationId xmlns:a16="http://schemas.microsoft.com/office/drawing/2014/main" id="{1E0CDCF1-9D66-5665-6868-47EA523DF595}"/>
              </a:ext>
            </a:extLst>
          </p:cNvPr>
          <p:cNvSpPr txBox="1"/>
          <p:nvPr/>
        </p:nvSpPr>
        <p:spPr>
          <a:xfrm>
            <a:off x="7060222" y="1155996"/>
            <a:ext cx="452217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Safe places to 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Opportunities to test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Growth without perfection</a:t>
            </a:r>
          </a:p>
        </p:txBody>
      </p:sp>
      <p:sp>
        <p:nvSpPr>
          <p:cNvPr id="5" name="TextBox 4"/>
          <p:cNvSpPr txBox="1"/>
          <p:nvPr/>
        </p:nvSpPr>
        <p:spPr>
          <a:xfrm>
            <a:off x="3688642" y="5896947"/>
            <a:ext cx="4814716"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Leadership grows where learning is allowed.</a:t>
            </a:r>
          </a:p>
        </p:txBody>
      </p:sp>
      <p:pic>
        <p:nvPicPr>
          <p:cNvPr id="3074" name="Picture 2">
            <a:extLst>
              <a:ext uri="{FF2B5EF4-FFF2-40B4-BE49-F238E27FC236}">
                <a16:creationId xmlns:a16="http://schemas.microsoft.com/office/drawing/2014/main" id="{25D93DE5-21AA-0EEA-DF9C-D03C31430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240" y="2682897"/>
            <a:ext cx="3855617" cy="256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704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B1E6E4E-7331-AC9B-6E43-E70DAA21E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5BF79-16AE-2826-A218-1A389FF6C356}"/>
              </a:ext>
            </a:extLst>
          </p:cNvPr>
          <p:cNvSpPr>
            <a:spLocks noGrp="1"/>
          </p:cNvSpPr>
          <p:nvPr>
            <p:ph type="title"/>
          </p:nvPr>
        </p:nvSpPr>
        <p:spPr>
          <a:xfrm>
            <a:off x="838201" y="1344990"/>
            <a:ext cx="9350828" cy="1422400"/>
          </a:xfrm>
        </p:spPr>
        <p:txBody>
          <a:bodyPr/>
          <a:lstStyle/>
          <a:p>
            <a:r>
              <a:rPr lang="en-US"/>
              <a:t>How We Lead Differently (Starting Now)</a:t>
            </a:r>
          </a:p>
        </p:txBody>
      </p:sp>
      <p:sp>
        <p:nvSpPr>
          <p:cNvPr id="3" name="Content Placeholder 2">
            <a:extLst>
              <a:ext uri="{FF2B5EF4-FFF2-40B4-BE49-F238E27FC236}">
                <a16:creationId xmlns:a16="http://schemas.microsoft.com/office/drawing/2014/main" id="{724741EF-6354-98A8-5E8B-2C19BAF90BA1}"/>
              </a:ext>
            </a:extLst>
          </p:cNvPr>
          <p:cNvSpPr>
            <a:spLocks noGrp="1"/>
          </p:cNvSpPr>
          <p:nvPr>
            <p:ph idx="1"/>
          </p:nvPr>
        </p:nvSpPr>
        <p:spPr>
          <a:xfrm>
            <a:off x="838200" y="2965751"/>
            <a:ext cx="9350829" cy="3211211"/>
          </a:xfrm>
        </p:spPr>
        <p:txBody>
          <a:bodyPr/>
          <a:lstStyle/>
          <a:p>
            <a:pPr lvl="1">
              <a:defRPr/>
            </a:pPr>
            <a:r>
              <a:rPr lang="en-US"/>
              <a:t>Name potential out loud</a:t>
            </a:r>
          </a:p>
          <a:p>
            <a:pPr lvl="1"/>
            <a:r>
              <a:rPr lang="en-US"/>
              <a:t>Create on-ramps, not cliffs</a:t>
            </a:r>
          </a:p>
          <a:p>
            <a:pPr lvl="1"/>
            <a:r>
              <a:rPr lang="en-US"/>
              <a:t>Invite, don’t wait</a:t>
            </a:r>
          </a:p>
          <a:p>
            <a:pPr lvl="1"/>
            <a:r>
              <a:rPr lang="en-US"/>
              <a:t>Place people intentionally</a:t>
            </a:r>
          </a:p>
          <a:p>
            <a:pPr lvl="1"/>
            <a:r>
              <a:rPr lang="en-US"/>
              <a:t>Make learning visible</a:t>
            </a:r>
          </a:p>
          <a:p>
            <a:endParaRPr lang="en-US"/>
          </a:p>
        </p:txBody>
      </p:sp>
      <p:sp>
        <p:nvSpPr>
          <p:cNvPr id="4" name="TextBox 3"/>
          <p:cNvSpPr txBox="1"/>
          <p:nvPr/>
        </p:nvSpPr>
        <p:spPr>
          <a:xfrm>
            <a:off x="3110204" y="5591547"/>
            <a:ext cx="4983416"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Leadership multiplies when we pull people in.</a:t>
            </a:r>
          </a:p>
        </p:txBody>
      </p:sp>
    </p:spTree>
    <p:extLst>
      <p:ext uri="{BB962C8B-B14F-4D97-AF65-F5344CB8AC3E}">
        <p14:creationId xmlns:p14="http://schemas.microsoft.com/office/powerpoint/2010/main" val="2375888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57FCFC2-0948-8ABB-EB0B-A0A668BA9C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1DEF61-D472-505D-66C0-4633D7E5DF55}"/>
              </a:ext>
            </a:extLst>
          </p:cNvPr>
          <p:cNvSpPr>
            <a:spLocks noGrp="1"/>
          </p:cNvSpPr>
          <p:nvPr>
            <p:ph idx="1"/>
          </p:nvPr>
        </p:nvSpPr>
        <p:spPr>
          <a:xfrm>
            <a:off x="3881362" y="1138615"/>
            <a:ext cx="6002867" cy="5184775"/>
          </a:xfrm>
        </p:spPr>
        <p:txBody>
          <a:bodyPr>
            <a:normAutofit/>
          </a:bodyPr>
          <a:lstStyle/>
          <a:p>
            <a:pPr marL="0" indent="0">
              <a:buNone/>
            </a:pPr>
            <a:r>
              <a:rPr lang="en-US" sz="4000"/>
              <a:t>Don’t Stop </a:t>
            </a:r>
            <a:r>
              <a:rPr lang="en-US" sz="4000" err="1"/>
              <a:t>Believin</a:t>
            </a:r>
            <a:r>
              <a:rPr lang="en-US" sz="4000"/>
              <a:t>’</a:t>
            </a:r>
          </a:p>
          <a:p>
            <a:pPr marL="0" indent="0">
              <a:buNone/>
            </a:pPr>
            <a:endParaRPr lang="en-US" sz="4000"/>
          </a:p>
          <a:p>
            <a:pPr lvl="1">
              <a:defRPr/>
            </a:pPr>
            <a:r>
              <a:rPr lang="en-US"/>
              <a:t>Believe in potential before it’s polished</a:t>
            </a:r>
          </a:p>
          <a:p>
            <a:pPr lvl="1"/>
            <a:r>
              <a:rPr lang="en-US"/>
              <a:t>Expand the circle intentionally</a:t>
            </a:r>
          </a:p>
          <a:p>
            <a:pPr lvl="1"/>
            <a:r>
              <a:rPr lang="en-US"/>
              <a:t>Protect diversity of thought</a:t>
            </a:r>
          </a:p>
          <a:p>
            <a:pPr marL="0" indent="0">
              <a:buNone/>
            </a:pPr>
            <a:endParaRPr lang="en-US" sz="4000"/>
          </a:p>
        </p:txBody>
      </p:sp>
      <p:sp>
        <p:nvSpPr>
          <p:cNvPr id="4" name="TextBox 3"/>
          <p:cNvSpPr txBox="1"/>
          <p:nvPr/>
        </p:nvSpPr>
        <p:spPr>
          <a:xfrm>
            <a:off x="3558074" y="4581331"/>
            <a:ext cx="6086794"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The future is already here — it’s just waiting to be invited.</a:t>
            </a:r>
          </a:p>
        </p:txBody>
      </p:sp>
    </p:spTree>
    <p:extLst>
      <p:ext uri="{BB962C8B-B14F-4D97-AF65-F5344CB8AC3E}">
        <p14:creationId xmlns:p14="http://schemas.microsoft.com/office/powerpoint/2010/main" val="1982837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D23B-FBA7-81AB-AC07-92D392CDD506}"/>
              </a:ext>
            </a:extLst>
          </p:cNvPr>
          <p:cNvSpPr>
            <a:spLocks noGrp="1"/>
          </p:cNvSpPr>
          <p:nvPr>
            <p:ph type="title"/>
          </p:nvPr>
        </p:nvSpPr>
        <p:spPr>
          <a:xfrm>
            <a:off x="3467100" y="1206954"/>
            <a:ext cx="2328938" cy="2281313"/>
          </a:xfrm>
        </p:spPr>
        <p:txBody>
          <a:bodyPr/>
          <a:lstStyle/>
          <a:p>
            <a:r>
              <a:rPr lang="en-US"/>
              <a:t>Final Note</a:t>
            </a:r>
          </a:p>
        </p:txBody>
      </p:sp>
      <p:sp>
        <p:nvSpPr>
          <p:cNvPr id="3" name="Content Placeholder 2">
            <a:extLst>
              <a:ext uri="{FF2B5EF4-FFF2-40B4-BE49-F238E27FC236}">
                <a16:creationId xmlns:a16="http://schemas.microsoft.com/office/drawing/2014/main" id="{5417C75E-4887-3F58-F4D8-13AA0994A241}"/>
              </a:ext>
            </a:extLst>
          </p:cNvPr>
          <p:cNvSpPr>
            <a:spLocks noGrp="1"/>
          </p:cNvSpPr>
          <p:nvPr>
            <p:ph idx="1"/>
          </p:nvPr>
        </p:nvSpPr>
        <p:spPr>
          <a:xfrm>
            <a:off x="6096001" y="1511559"/>
            <a:ext cx="3027180" cy="4001449"/>
          </a:xfrm>
        </p:spPr>
        <p:txBody>
          <a:bodyPr>
            <a:normAutofit/>
          </a:bodyPr>
          <a:lstStyle/>
          <a:p>
            <a:pPr marL="0" indent="0">
              <a:buNone/>
            </a:pPr>
            <a:r>
              <a:rPr lang="en-US" sz="4300"/>
              <a:t>Who am I overlooking because they don’t look like I once did?</a:t>
            </a:r>
          </a:p>
          <a:p>
            <a:endParaRPr lang="en-US"/>
          </a:p>
        </p:txBody>
      </p:sp>
      <p:sp>
        <p:nvSpPr>
          <p:cNvPr id="4" name="TextBox 3"/>
          <p:cNvSpPr txBox="1"/>
          <p:nvPr/>
        </p:nvSpPr>
        <p:spPr>
          <a:xfrm>
            <a:off x="2991239" y="5328342"/>
            <a:ext cx="330830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i="1"/>
            </a:pPr>
            <a:r>
              <a:rPr kumimoji="0" sz="1800" b="1" i="1" u="none" strike="noStrike" kern="1200" cap="none" spc="0" normalizeH="0" baseline="0" noProof="0">
                <a:ln>
                  <a:noFill/>
                </a:ln>
                <a:solidFill>
                  <a:prstClr val="black"/>
                </a:solidFill>
                <a:effectLst/>
                <a:uLnTx/>
                <a:uFillTx/>
                <a:latin typeface="Aptos" panose="02110004020202020204"/>
                <a:ea typeface="+mn-ea"/>
                <a:cs typeface="+mn-cs"/>
              </a:rPr>
              <a:t>Excellence is orchestrated one invitation at a time.</a:t>
            </a: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  The End.</a:t>
            </a:r>
            <a:endParaRPr kumimoji="0" sz="1800" b="1"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098" name="Picture 2" descr="Left Drape Of Red Curtain - Theater Curtai PNG Transparent With Clear  Background ID 172071 | TOPpng">
            <a:extLst>
              <a:ext uri="{FF2B5EF4-FFF2-40B4-BE49-F238E27FC236}">
                <a16:creationId xmlns:a16="http://schemas.microsoft.com/office/drawing/2014/main" id="{B2E6450F-78A7-4DFA-75CA-304B0F85D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23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ater Curtains Right Side PNG Transparent With Clear Background ID 191005  | TOPpng">
            <a:extLst>
              <a:ext uri="{FF2B5EF4-FFF2-40B4-BE49-F238E27FC236}">
                <a16:creationId xmlns:a16="http://schemas.microsoft.com/office/drawing/2014/main" id="{7240A401-F81C-D2C7-0354-87D34A74D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367" y="0"/>
            <a:ext cx="28236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36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93078-39B3-5BD9-D810-985FB683E2FC}"/>
              </a:ext>
            </a:extLst>
          </p:cNvPr>
          <p:cNvSpPr txBox="1"/>
          <p:nvPr/>
        </p:nvSpPr>
        <p:spPr>
          <a:xfrm>
            <a:off x="3350763" y="2174852"/>
            <a:ext cx="7241463" cy="1138773"/>
          </a:xfrm>
          <a:prstGeom prst="rect">
            <a:avLst/>
          </a:prstGeom>
          <a:noFill/>
        </p:spPr>
        <p:txBody>
          <a:bodyPr wrap="square" rtlCol="0">
            <a:spAutoFit/>
          </a:bodyPr>
          <a:lstStyle/>
          <a:p>
            <a:pPr defTabSz="914400"/>
            <a:r>
              <a:rPr lang="en-US" sz="4400" b="1">
                <a:solidFill>
                  <a:srgbClr val="FFCA08"/>
                </a:solidFill>
                <a:latin typeface="Avenir Next LT Pro"/>
              </a:rPr>
              <a:t>Signed, Sealed, Delivered</a:t>
            </a:r>
          </a:p>
          <a:p>
            <a:pPr defTabSz="914400"/>
            <a:endParaRPr lang="en-US" sz="2400" i="1">
              <a:solidFill>
                <a:prstClr val="black"/>
              </a:solidFill>
              <a:latin typeface="Avenir Next LT Pro"/>
            </a:endParaRPr>
          </a:p>
        </p:txBody>
      </p:sp>
      <p:sp>
        <p:nvSpPr>
          <p:cNvPr id="4" name="TextBox 3">
            <a:extLst>
              <a:ext uri="{FF2B5EF4-FFF2-40B4-BE49-F238E27FC236}">
                <a16:creationId xmlns:a16="http://schemas.microsoft.com/office/drawing/2014/main" id="{67F32688-16B3-BF82-9C67-05BCAE927963}"/>
              </a:ext>
            </a:extLst>
          </p:cNvPr>
          <p:cNvSpPr txBox="1"/>
          <p:nvPr/>
        </p:nvSpPr>
        <p:spPr>
          <a:xfrm>
            <a:off x="2491408" y="2875002"/>
            <a:ext cx="8176592" cy="1107996"/>
          </a:xfrm>
          <a:prstGeom prst="rect">
            <a:avLst/>
          </a:prstGeom>
          <a:noFill/>
        </p:spPr>
        <p:txBody>
          <a:bodyPr wrap="square" rtlCol="0">
            <a:spAutoFit/>
          </a:bodyPr>
          <a:lstStyle/>
          <a:p>
            <a:pPr defTabSz="914400"/>
            <a:endParaRPr lang="en-US" sz="2400" i="1">
              <a:solidFill>
                <a:prstClr val="black"/>
              </a:solidFill>
              <a:latin typeface="Avenir Next LT Pro"/>
            </a:endParaRPr>
          </a:p>
          <a:p>
            <a:pPr defTabSz="914400"/>
            <a:r>
              <a:rPr lang="en-US" sz="2400" i="1">
                <a:solidFill>
                  <a:prstClr val="black"/>
                </a:solidFill>
                <a:latin typeface="Avenir Next LT Pro"/>
              </a:rPr>
              <a:t>How Meaningful Feedback Elevates Volunteer Leadership</a:t>
            </a:r>
          </a:p>
          <a:p>
            <a:pPr defTabSz="914400"/>
            <a:endParaRPr lang="en-US">
              <a:solidFill>
                <a:prstClr val="black"/>
              </a:solidFill>
              <a:latin typeface="Avenir Next LT Pro"/>
            </a:endParaRPr>
          </a:p>
        </p:txBody>
      </p:sp>
      <p:sp>
        <p:nvSpPr>
          <p:cNvPr id="7" name="TextBox 6">
            <a:extLst>
              <a:ext uri="{FF2B5EF4-FFF2-40B4-BE49-F238E27FC236}">
                <a16:creationId xmlns:a16="http://schemas.microsoft.com/office/drawing/2014/main" id="{DC7388B8-F293-4D6A-4D65-485386556FE8}"/>
              </a:ext>
            </a:extLst>
          </p:cNvPr>
          <p:cNvSpPr txBox="1"/>
          <p:nvPr/>
        </p:nvSpPr>
        <p:spPr>
          <a:xfrm>
            <a:off x="4797425" y="4315603"/>
            <a:ext cx="3564559" cy="1200329"/>
          </a:xfrm>
          <a:prstGeom prst="rect">
            <a:avLst/>
          </a:prstGeom>
          <a:noFill/>
        </p:spPr>
        <p:txBody>
          <a:bodyPr wrap="square" rtlCol="0">
            <a:spAutoFit/>
          </a:bodyPr>
          <a:lstStyle/>
          <a:p>
            <a:pPr defTabSz="914400"/>
            <a:endParaRPr lang="en-US">
              <a:solidFill>
                <a:prstClr val="black"/>
              </a:solidFill>
              <a:latin typeface="Avenir Next LT Pro"/>
            </a:endParaRPr>
          </a:p>
          <a:p>
            <a:pPr defTabSz="914400"/>
            <a:r>
              <a:rPr lang="en-US">
                <a:solidFill>
                  <a:prstClr val="black"/>
                </a:solidFill>
                <a:latin typeface="Avenir Next LT Pro"/>
              </a:rPr>
              <a:t>Presented by:</a:t>
            </a:r>
          </a:p>
          <a:p>
            <a:pPr defTabSz="914400"/>
            <a:r>
              <a:rPr lang="en-US">
                <a:solidFill>
                  <a:prstClr val="black"/>
                </a:solidFill>
                <a:latin typeface="Avenir Next LT Pro"/>
              </a:rPr>
              <a:t>Terri Moore-Natal, SPHR</a:t>
            </a:r>
          </a:p>
          <a:p>
            <a:pPr defTabSz="914400"/>
            <a:r>
              <a:rPr lang="en-US">
                <a:solidFill>
                  <a:prstClr val="black"/>
                </a:solidFill>
                <a:latin typeface="Avenir Next LT Pro"/>
              </a:rPr>
              <a:t>ALA Board of Directors</a:t>
            </a:r>
          </a:p>
        </p:txBody>
      </p:sp>
    </p:spTree>
    <p:extLst>
      <p:ext uri="{BB962C8B-B14F-4D97-AF65-F5344CB8AC3E}">
        <p14:creationId xmlns:p14="http://schemas.microsoft.com/office/powerpoint/2010/main" val="30526616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A7B5699-8189-C966-E350-08E68746B7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D04AFE-40CD-260F-10AB-2E4C0BC54AED}"/>
              </a:ext>
            </a:extLst>
          </p:cNvPr>
          <p:cNvSpPr txBox="1"/>
          <p:nvPr/>
        </p:nvSpPr>
        <p:spPr>
          <a:xfrm>
            <a:off x="3276600" y="952500"/>
            <a:ext cx="5308600" cy="707886"/>
          </a:xfrm>
          <a:prstGeom prst="rect">
            <a:avLst/>
          </a:prstGeom>
          <a:noFill/>
        </p:spPr>
        <p:txBody>
          <a:bodyPr wrap="square" rtlCol="0">
            <a:spAutoFit/>
          </a:bodyPr>
          <a:lstStyle/>
          <a:p>
            <a:pPr defTabSz="914400"/>
            <a:r>
              <a:rPr lang="en-US" sz="4000" b="1">
                <a:solidFill>
                  <a:prstClr val="black"/>
                </a:solidFill>
                <a:latin typeface="Avenir Next LT Pro"/>
              </a:rPr>
              <a:t>Why This Matters</a:t>
            </a:r>
          </a:p>
        </p:txBody>
      </p:sp>
      <p:sp>
        <p:nvSpPr>
          <p:cNvPr id="3" name="TextBox 2">
            <a:extLst>
              <a:ext uri="{FF2B5EF4-FFF2-40B4-BE49-F238E27FC236}">
                <a16:creationId xmlns:a16="http://schemas.microsoft.com/office/drawing/2014/main" id="{FF7C280F-C6D4-ABB5-FC8F-F3F61273B496}"/>
              </a:ext>
            </a:extLst>
          </p:cNvPr>
          <p:cNvSpPr txBox="1"/>
          <p:nvPr/>
        </p:nvSpPr>
        <p:spPr>
          <a:xfrm>
            <a:off x="3470728" y="2224316"/>
            <a:ext cx="5637890" cy="2062103"/>
          </a:xfrm>
          <a:prstGeom prst="rect">
            <a:avLst/>
          </a:prstGeom>
          <a:noFill/>
        </p:spPr>
        <p:txBody>
          <a:bodyPr wrap="none" rtlCol="0">
            <a:spAutoFit/>
          </a:bodyPr>
          <a:lstStyle/>
          <a:p>
            <a:pPr defTabSz="914400"/>
            <a:r>
              <a:rPr lang="en-US" sz="3200">
                <a:solidFill>
                  <a:prstClr val="black"/>
                </a:solidFill>
                <a:latin typeface="Avenir Next LT Pro"/>
              </a:rPr>
              <a:t>Volunteers want to:</a:t>
            </a:r>
          </a:p>
          <a:p>
            <a:pPr marL="285750" indent="-285750" defTabSz="914400">
              <a:buFont typeface="Arial" panose="020B0604020202020204" pitchFamily="34" charset="0"/>
              <a:buChar char="•"/>
            </a:pPr>
            <a:r>
              <a:rPr lang="en-US" sz="3200">
                <a:solidFill>
                  <a:prstClr val="black"/>
                </a:solidFill>
                <a:latin typeface="Avenir Next LT Pro"/>
              </a:rPr>
              <a:t>Contribute in the right ways</a:t>
            </a:r>
          </a:p>
          <a:p>
            <a:pPr marL="285750" indent="-285750" defTabSz="914400">
              <a:buFont typeface="Arial" panose="020B0604020202020204" pitchFamily="34" charset="0"/>
              <a:buChar char="•"/>
            </a:pPr>
            <a:r>
              <a:rPr lang="en-US" sz="3200">
                <a:solidFill>
                  <a:prstClr val="black"/>
                </a:solidFill>
                <a:latin typeface="Avenir Next LT Pro"/>
              </a:rPr>
              <a:t>Feel guided </a:t>
            </a:r>
          </a:p>
          <a:p>
            <a:pPr marL="285750" indent="-285750" defTabSz="914400">
              <a:buFont typeface="Arial" panose="020B0604020202020204" pitchFamily="34" charset="0"/>
              <a:buChar char="•"/>
            </a:pPr>
            <a:r>
              <a:rPr lang="en-US" sz="3200">
                <a:solidFill>
                  <a:prstClr val="black"/>
                </a:solidFill>
                <a:latin typeface="Avenir Next LT Pro"/>
              </a:rPr>
              <a:t>Be recognized</a:t>
            </a:r>
          </a:p>
        </p:txBody>
      </p:sp>
      <p:sp>
        <p:nvSpPr>
          <p:cNvPr id="4" name="TextBox 3">
            <a:extLst>
              <a:ext uri="{FF2B5EF4-FFF2-40B4-BE49-F238E27FC236}">
                <a16:creationId xmlns:a16="http://schemas.microsoft.com/office/drawing/2014/main" id="{642800A8-5EDC-9205-C461-90F625C4FE0E}"/>
              </a:ext>
            </a:extLst>
          </p:cNvPr>
          <p:cNvSpPr txBox="1"/>
          <p:nvPr/>
        </p:nvSpPr>
        <p:spPr>
          <a:xfrm>
            <a:off x="5699761" y="6233160"/>
            <a:ext cx="184731" cy="369332"/>
          </a:xfrm>
          <a:prstGeom prst="rect">
            <a:avLst/>
          </a:prstGeom>
          <a:noFill/>
        </p:spPr>
        <p:txBody>
          <a:bodyPr wrap="none" rtlCol="0">
            <a:spAutoFit/>
          </a:bodyPr>
          <a:lstStyle/>
          <a:p>
            <a:pPr defTabSz="914400"/>
            <a:endParaRPr lang="en-US">
              <a:solidFill>
                <a:prstClr val="black"/>
              </a:solidFill>
              <a:latin typeface="Avenir Next LT Pro"/>
            </a:endParaRPr>
          </a:p>
        </p:txBody>
      </p:sp>
      <p:sp>
        <p:nvSpPr>
          <p:cNvPr id="6" name="TextBox 5">
            <a:extLst>
              <a:ext uri="{FF2B5EF4-FFF2-40B4-BE49-F238E27FC236}">
                <a16:creationId xmlns:a16="http://schemas.microsoft.com/office/drawing/2014/main" id="{4C31F1CC-80BB-53A7-F36C-2D2E38EEDE44}"/>
              </a:ext>
            </a:extLst>
          </p:cNvPr>
          <p:cNvSpPr txBox="1"/>
          <p:nvPr/>
        </p:nvSpPr>
        <p:spPr>
          <a:xfrm>
            <a:off x="4175760" y="6217921"/>
            <a:ext cx="3438762" cy="646331"/>
          </a:xfrm>
          <a:prstGeom prst="rect">
            <a:avLst/>
          </a:prstGeom>
          <a:noFill/>
        </p:spPr>
        <p:txBody>
          <a:bodyPr wrap="none" rtlCol="0">
            <a:spAutoFit/>
          </a:bodyPr>
          <a:lstStyle/>
          <a:p>
            <a:pPr defTabSz="914400"/>
            <a:r>
              <a:rPr lang="en-US" b="1">
                <a:solidFill>
                  <a:srgbClr val="E6B800"/>
                </a:solidFill>
                <a:latin typeface="Avenir Next LT Pro"/>
              </a:rPr>
              <a:t>♪ Signed, Sealed, Delivered ♪</a:t>
            </a:r>
          </a:p>
          <a:p>
            <a:pPr defTabSz="914400"/>
            <a:endParaRPr lang="en-US">
              <a:solidFill>
                <a:prstClr val="black"/>
              </a:solidFill>
              <a:latin typeface="Avenir Next LT Pro"/>
            </a:endParaRPr>
          </a:p>
        </p:txBody>
      </p:sp>
    </p:spTree>
    <p:extLst>
      <p:ext uri="{BB962C8B-B14F-4D97-AF65-F5344CB8AC3E}">
        <p14:creationId xmlns:p14="http://schemas.microsoft.com/office/powerpoint/2010/main" val="3338130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9C04E-CAA9-1C92-160E-81D67017C90F}"/>
              </a:ext>
            </a:extLst>
          </p:cNvPr>
          <p:cNvSpPr txBox="1"/>
          <p:nvPr/>
        </p:nvSpPr>
        <p:spPr>
          <a:xfrm>
            <a:off x="2798618" y="952500"/>
            <a:ext cx="6664037" cy="707886"/>
          </a:xfrm>
          <a:prstGeom prst="rect">
            <a:avLst/>
          </a:prstGeom>
          <a:noFill/>
        </p:spPr>
        <p:txBody>
          <a:bodyPr wrap="square" rtlCol="0">
            <a:spAutoFit/>
          </a:bodyPr>
          <a:lstStyle/>
          <a:p>
            <a:pPr defTabSz="914400"/>
            <a:r>
              <a:rPr lang="en-US" sz="4000" b="1">
                <a:solidFill>
                  <a:prstClr val="black"/>
                </a:solidFill>
                <a:latin typeface="Avenir Next LT Pro"/>
              </a:rPr>
              <a:t>Why Feedback Matters</a:t>
            </a:r>
          </a:p>
        </p:txBody>
      </p:sp>
      <p:graphicFrame>
        <p:nvGraphicFramePr>
          <p:cNvPr id="6" name="TextBox 2">
            <a:extLst>
              <a:ext uri="{FF2B5EF4-FFF2-40B4-BE49-F238E27FC236}">
                <a16:creationId xmlns:a16="http://schemas.microsoft.com/office/drawing/2014/main" id="{EEA0E5FC-C8B2-9C37-BEC7-81C0ED69F93A}"/>
              </a:ext>
            </a:extLst>
          </p:cNvPr>
          <p:cNvGraphicFramePr/>
          <p:nvPr/>
        </p:nvGraphicFramePr>
        <p:xfrm>
          <a:off x="2987640" y="2211324"/>
          <a:ext cx="7626096" cy="3694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D928BDD3-178E-33DB-EE17-1B22988618AF}"/>
              </a:ext>
            </a:extLst>
          </p:cNvPr>
          <p:cNvSpPr txBox="1"/>
          <p:nvPr/>
        </p:nvSpPr>
        <p:spPr>
          <a:xfrm>
            <a:off x="4754880" y="6211670"/>
            <a:ext cx="3438762" cy="646331"/>
          </a:xfrm>
          <a:prstGeom prst="rect">
            <a:avLst/>
          </a:prstGeom>
          <a:noFill/>
        </p:spPr>
        <p:txBody>
          <a:bodyPr wrap="none" rtlCol="0">
            <a:spAutoFit/>
          </a:bodyPr>
          <a:lstStyle/>
          <a:p>
            <a:pPr defTabSz="914400"/>
            <a:r>
              <a:rPr lang="en-US" b="1">
                <a:solidFill>
                  <a:srgbClr val="E6B800"/>
                </a:solidFill>
                <a:latin typeface="Avenir Next LT Pro"/>
              </a:rPr>
              <a:t>♪ Signed, Sealed, Delivered ♪</a:t>
            </a:r>
          </a:p>
          <a:p>
            <a:pPr defTabSz="914400"/>
            <a:endParaRPr lang="en-US">
              <a:solidFill>
                <a:prstClr val="black"/>
              </a:solidFill>
              <a:latin typeface="Avenir Next LT Pro"/>
            </a:endParaRPr>
          </a:p>
        </p:txBody>
      </p:sp>
    </p:spTree>
    <p:extLst>
      <p:ext uri="{BB962C8B-B14F-4D97-AF65-F5344CB8AC3E}">
        <p14:creationId xmlns:p14="http://schemas.microsoft.com/office/powerpoint/2010/main" val="89052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7BED6-C453-6D6A-D2E6-2A51E784947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8927D3F-1E7D-C139-81A5-03E1A52DE0B6}"/>
              </a:ext>
            </a:extLst>
          </p:cNvPr>
          <p:cNvPicPr>
            <a:picLocks noChangeAspect="1"/>
          </p:cNvPicPr>
          <p:nvPr/>
        </p:nvPicPr>
        <p:blipFill>
          <a:blip r:embed="rId3"/>
          <a:stretch>
            <a:fillRect/>
          </a:stretch>
        </p:blipFill>
        <p:spPr>
          <a:xfrm>
            <a:off x="337541" y="1416598"/>
            <a:ext cx="3583922" cy="5286352"/>
          </a:xfrm>
          <a:prstGeom prst="rect">
            <a:avLst/>
          </a:prstGeom>
        </p:spPr>
      </p:pic>
      <p:sp>
        <p:nvSpPr>
          <p:cNvPr id="2" name="Title 1">
            <a:extLst>
              <a:ext uri="{FF2B5EF4-FFF2-40B4-BE49-F238E27FC236}">
                <a16:creationId xmlns:a16="http://schemas.microsoft.com/office/drawing/2014/main" id="{456776DE-F4E0-B27C-53C2-E60D083F3949}"/>
              </a:ext>
            </a:extLst>
          </p:cNvPr>
          <p:cNvSpPr>
            <a:spLocks noGrp="1"/>
          </p:cNvSpPr>
          <p:nvPr>
            <p:ph type="title"/>
          </p:nvPr>
        </p:nvSpPr>
        <p:spPr>
          <a:xfrm>
            <a:off x="337541" y="448633"/>
            <a:ext cx="9056822" cy="803043"/>
          </a:xfrm>
        </p:spPr>
        <p:txBody>
          <a:bodyPr anchor="b">
            <a:noAutofit/>
          </a:bodyPr>
          <a:lstStyle/>
          <a:p>
            <a:r>
              <a:rPr lang="en-US"/>
              <a:t>Trustee Changes for 2026-2027</a:t>
            </a:r>
          </a:p>
        </p:txBody>
      </p:sp>
      <p:sp>
        <p:nvSpPr>
          <p:cNvPr id="6" name="TextBox 5">
            <a:extLst>
              <a:ext uri="{FF2B5EF4-FFF2-40B4-BE49-F238E27FC236}">
                <a16:creationId xmlns:a16="http://schemas.microsoft.com/office/drawing/2014/main" id="{CDA23054-E65F-D273-B338-F8533A5E8235}"/>
              </a:ext>
            </a:extLst>
          </p:cNvPr>
          <p:cNvSpPr txBox="1"/>
          <p:nvPr/>
        </p:nvSpPr>
        <p:spPr>
          <a:xfrm>
            <a:off x="578996" y="4910487"/>
            <a:ext cx="3101010" cy="1323439"/>
          </a:xfrm>
          <a:prstGeom prst="rect">
            <a:avLst/>
          </a:prstGeom>
          <a:noFill/>
        </p:spPr>
        <p:txBody>
          <a:bodyPr wrap="square" rtlCol="0">
            <a:spAutoFit/>
          </a:bodyPr>
          <a:lstStyle/>
          <a:p>
            <a:r>
              <a:rPr lang="en-US" sz="1600" i="1"/>
              <a:t>Thank you for your support and advocacy for the Foundation of ALA this past year.  We look forward to your leadership as the 2026-2027 ALA President!</a:t>
            </a:r>
          </a:p>
        </p:txBody>
      </p:sp>
      <p:pic>
        <p:nvPicPr>
          <p:cNvPr id="10" name="Picture 9">
            <a:extLst>
              <a:ext uri="{FF2B5EF4-FFF2-40B4-BE49-F238E27FC236}">
                <a16:creationId xmlns:a16="http://schemas.microsoft.com/office/drawing/2014/main" id="{BB436529-40E1-AF78-A73B-98D1216363D1}"/>
              </a:ext>
            </a:extLst>
          </p:cNvPr>
          <p:cNvPicPr>
            <a:picLocks noChangeAspect="1"/>
          </p:cNvPicPr>
          <p:nvPr/>
        </p:nvPicPr>
        <p:blipFill>
          <a:blip r:embed="rId3"/>
          <a:stretch>
            <a:fillRect/>
          </a:stretch>
        </p:blipFill>
        <p:spPr>
          <a:xfrm>
            <a:off x="4164821" y="1416598"/>
            <a:ext cx="3583922" cy="5286352"/>
          </a:xfrm>
          <a:prstGeom prst="rect">
            <a:avLst/>
          </a:prstGeom>
          <a:ln>
            <a:solidFill>
              <a:srgbClr val="D4D593"/>
            </a:solidFill>
          </a:ln>
        </p:spPr>
      </p:pic>
      <p:sp>
        <p:nvSpPr>
          <p:cNvPr id="12" name="TextBox 11">
            <a:extLst>
              <a:ext uri="{FF2B5EF4-FFF2-40B4-BE49-F238E27FC236}">
                <a16:creationId xmlns:a16="http://schemas.microsoft.com/office/drawing/2014/main" id="{41884639-4713-4013-5E9D-9F12F6E5D193}"/>
              </a:ext>
            </a:extLst>
          </p:cNvPr>
          <p:cNvSpPr txBox="1"/>
          <p:nvPr/>
        </p:nvSpPr>
        <p:spPr>
          <a:xfrm>
            <a:off x="4358217" y="4910992"/>
            <a:ext cx="3245805" cy="584775"/>
          </a:xfrm>
          <a:prstGeom prst="rect">
            <a:avLst/>
          </a:prstGeom>
          <a:noFill/>
        </p:spPr>
        <p:txBody>
          <a:bodyPr wrap="square" rtlCol="0">
            <a:spAutoFit/>
          </a:bodyPr>
          <a:lstStyle/>
          <a:p>
            <a:r>
              <a:rPr lang="en-US" sz="1600" i="1"/>
              <a:t>We look forward to working together in the coming year, Jessica VanTroost!</a:t>
            </a:r>
          </a:p>
        </p:txBody>
      </p:sp>
      <p:pic>
        <p:nvPicPr>
          <p:cNvPr id="8" name="Picture 7">
            <a:extLst>
              <a:ext uri="{FF2B5EF4-FFF2-40B4-BE49-F238E27FC236}">
                <a16:creationId xmlns:a16="http://schemas.microsoft.com/office/drawing/2014/main" id="{A2F6FDF0-E707-7039-3F72-E6EB16C0615D}"/>
              </a:ext>
            </a:extLst>
          </p:cNvPr>
          <p:cNvPicPr>
            <a:picLocks noChangeAspect="1"/>
          </p:cNvPicPr>
          <p:nvPr/>
        </p:nvPicPr>
        <p:blipFill>
          <a:blip r:embed="rId4"/>
          <a:stretch>
            <a:fillRect/>
          </a:stretch>
        </p:blipFill>
        <p:spPr>
          <a:xfrm>
            <a:off x="1177548" y="1634407"/>
            <a:ext cx="1903905" cy="2289763"/>
          </a:xfrm>
          <a:prstGeom prst="rect">
            <a:avLst/>
          </a:prstGeom>
        </p:spPr>
      </p:pic>
      <p:sp>
        <p:nvSpPr>
          <p:cNvPr id="15" name="TextBox 14">
            <a:extLst>
              <a:ext uri="{FF2B5EF4-FFF2-40B4-BE49-F238E27FC236}">
                <a16:creationId xmlns:a16="http://schemas.microsoft.com/office/drawing/2014/main" id="{1483C47B-4219-BCFB-D626-3C5CBF168CC2}"/>
              </a:ext>
            </a:extLst>
          </p:cNvPr>
          <p:cNvSpPr txBox="1"/>
          <p:nvPr/>
        </p:nvSpPr>
        <p:spPr>
          <a:xfrm>
            <a:off x="4647140" y="4059774"/>
            <a:ext cx="2615473" cy="738664"/>
          </a:xfrm>
          <a:prstGeom prst="rect">
            <a:avLst/>
          </a:prstGeom>
          <a:noFill/>
        </p:spPr>
        <p:txBody>
          <a:bodyPr wrap="square">
            <a:spAutoFit/>
          </a:bodyPr>
          <a:lstStyle/>
          <a:p>
            <a:pPr algn="ctr"/>
            <a:r>
              <a:rPr lang="en-US" sz="1400" b="1">
                <a:solidFill>
                  <a:srgbClr val="202C8F"/>
                </a:solidFill>
              </a:rPr>
              <a:t>Jessica VanTroost</a:t>
            </a:r>
          </a:p>
          <a:p>
            <a:pPr algn="ctr"/>
            <a:r>
              <a:rPr lang="en-US" sz="1400">
                <a:solidFill>
                  <a:srgbClr val="202C8F"/>
                </a:solidFill>
              </a:rPr>
              <a:t>2026-2027</a:t>
            </a:r>
            <a:br>
              <a:rPr lang="en-US" sz="1400" b="1">
                <a:solidFill>
                  <a:srgbClr val="202C8F"/>
                </a:solidFill>
              </a:rPr>
            </a:br>
            <a:r>
              <a:rPr lang="en-US" sz="1400">
                <a:solidFill>
                  <a:srgbClr val="202C8F"/>
                </a:solidFill>
              </a:rPr>
              <a:t>ALA President-Elect</a:t>
            </a:r>
          </a:p>
        </p:txBody>
      </p:sp>
      <p:pic>
        <p:nvPicPr>
          <p:cNvPr id="20" name="Graphic 19" descr="Saxophone outline">
            <a:extLst>
              <a:ext uri="{FF2B5EF4-FFF2-40B4-BE49-F238E27FC236}">
                <a16:creationId xmlns:a16="http://schemas.microsoft.com/office/drawing/2014/main" id="{4FA569EE-43DC-CCC2-4244-747EAD09C5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58522" flipH="1">
            <a:off x="8072014" y="3670300"/>
            <a:ext cx="2403440" cy="2917710"/>
          </a:xfrm>
          <a:prstGeom prst="rect">
            <a:avLst/>
          </a:prstGeom>
        </p:spPr>
      </p:pic>
      <p:pic>
        <p:nvPicPr>
          <p:cNvPr id="24" name="Graphic 23" descr="Music notes with solid fill">
            <a:extLst>
              <a:ext uri="{FF2B5EF4-FFF2-40B4-BE49-F238E27FC236}">
                <a16:creationId xmlns:a16="http://schemas.microsoft.com/office/drawing/2014/main" id="{757F48B1-DE34-602E-39FB-371793991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89462">
            <a:off x="8406787" y="4301373"/>
            <a:ext cx="615696" cy="615696"/>
          </a:xfrm>
          <a:prstGeom prst="rect">
            <a:avLst/>
          </a:prstGeom>
        </p:spPr>
      </p:pic>
      <p:pic>
        <p:nvPicPr>
          <p:cNvPr id="23" name="Graphic 22" descr="Music notes with solid fill">
            <a:extLst>
              <a:ext uri="{FF2B5EF4-FFF2-40B4-BE49-F238E27FC236}">
                <a16:creationId xmlns:a16="http://schemas.microsoft.com/office/drawing/2014/main" id="{CCC0E801-FD0C-71F5-22E0-ACCCD1E43F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89462">
            <a:off x="8897566" y="3899374"/>
            <a:ext cx="432593" cy="432593"/>
          </a:xfrm>
          <a:prstGeom prst="rect">
            <a:avLst/>
          </a:prstGeom>
        </p:spPr>
      </p:pic>
      <p:sp>
        <p:nvSpPr>
          <p:cNvPr id="4" name="Content Placeholder 3">
            <a:extLst>
              <a:ext uri="{FF2B5EF4-FFF2-40B4-BE49-F238E27FC236}">
                <a16:creationId xmlns:a16="http://schemas.microsoft.com/office/drawing/2014/main" id="{1C2EAA81-B212-D5BC-2EB1-F21DF2BD07AD}"/>
              </a:ext>
            </a:extLst>
          </p:cNvPr>
          <p:cNvSpPr txBox="1">
            <a:spLocks noGrp="1"/>
          </p:cNvSpPr>
          <p:nvPr>
            <p:ph sz="half" idx="15"/>
          </p:nvPr>
        </p:nvSpPr>
        <p:spPr>
          <a:xfrm>
            <a:off x="176733" y="4094163"/>
            <a:ext cx="3744393" cy="646331"/>
          </a:xfrm>
          <a:prstGeom prst="rect">
            <a:avLst/>
          </a:prstGeom>
          <a:noFill/>
        </p:spPr>
        <p:txBody>
          <a:bodyPr wrap="square">
            <a:spAutoFit/>
          </a:bodyPr>
          <a:lstStyle/>
          <a:p>
            <a:pPr marL="0" indent="0" algn="ctr">
              <a:buNone/>
            </a:pPr>
            <a:r>
              <a:rPr lang="en-US" sz="1400" b="1">
                <a:solidFill>
                  <a:srgbClr val="202C8F"/>
                </a:solidFill>
              </a:rPr>
              <a:t>Elyssa A. Goldstein, CLM, PHR, SHRM-CP </a:t>
            </a:r>
            <a:r>
              <a:rPr lang="en-US" sz="1400">
                <a:solidFill>
                  <a:srgbClr val="202C8F"/>
                </a:solidFill>
              </a:rPr>
              <a:t>2025-2026</a:t>
            </a:r>
            <a:br>
              <a:rPr lang="en-US" sz="1400" b="1">
                <a:solidFill>
                  <a:srgbClr val="202C8F"/>
                </a:solidFill>
              </a:rPr>
            </a:br>
            <a:r>
              <a:rPr lang="en-US" sz="1400">
                <a:solidFill>
                  <a:srgbClr val="202C8F"/>
                </a:solidFill>
              </a:rPr>
              <a:t>ALA President-Elect</a:t>
            </a:r>
          </a:p>
        </p:txBody>
      </p:sp>
      <p:pic>
        <p:nvPicPr>
          <p:cNvPr id="5" name="Picture 4">
            <a:extLst>
              <a:ext uri="{FF2B5EF4-FFF2-40B4-BE49-F238E27FC236}">
                <a16:creationId xmlns:a16="http://schemas.microsoft.com/office/drawing/2014/main" id="{B130698E-EA36-E5CE-B3A0-00F39E99B2F7}"/>
              </a:ext>
            </a:extLst>
          </p:cNvPr>
          <p:cNvPicPr>
            <a:picLocks noChangeAspect="1"/>
          </p:cNvPicPr>
          <p:nvPr/>
        </p:nvPicPr>
        <p:blipFill>
          <a:blip r:embed="rId9"/>
          <a:srcRect l="7399" r="12561"/>
          <a:stretch>
            <a:fillRect/>
          </a:stretch>
        </p:blipFill>
        <p:spPr>
          <a:xfrm>
            <a:off x="5002923" y="1647756"/>
            <a:ext cx="1903905" cy="2276414"/>
          </a:xfrm>
          <a:prstGeom prst="rect">
            <a:avLst/>
          </a:prstGeom>
        </p:spPr>
      </p:pic>
      <p:pic>
        <p:nvPicPr>
          <p:cNvPr id="7" name="Picture 6" descr="Hand holding a sapling">
            <a:extLst>
              <a:ext uri="{FF2B5EF4-FFF2-40B4-BE49-F238E27FC236}">
                <a16:creationId xmlns:a16="http://schemas.microsoft.com/office/drawing/2014/main" id="{053C1E95-C824-8640-27BD-94B5BF12C38B}"/>
              </a:ext>
            </a:extLst>
          </p:cNvPr>
          <p:cNvPicPr>
            <a:picLocks noChangeAspect="1"/>
          </p:cNvPicPr>
          <p:nvPr/>
        </p:nvPicPr>
        <p:blipFill>
          <a:blip r:embed="rId10"/>
          <a:stretch>
            <a:fillRect/>
          </a:stretch>
        </p:blipFill>
        <p:spPr>
          <a:xfrm>
            <a:off x="8379644" y="1291688"/>
            <a:ext cx="3260996" cy="2173997"/>
          </a:xfrm>
          <a:prstGeom prst="rect">
            <a:avLst/>
          </a:prstGeom>
        </p:spPr>
      </p:pic>
    </p:spTree>
    <p:extLst>
      <p:ext uri="{BB962C8B-B14F-4D97-AF65-F5344CB8AC3E}">
        <p14:creationId xmlns:p14="http://schemas.microsoft.com/office/powerpoint/2010/main" val="1192741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DF8F162-B570-D45B-8A76-9BD9A40166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83E3AEF-2542-FF48-587C-6109F33D3C03}"/>
              </a:ext>
            </a:extLst>
          </p:cNvPr>
          <p:cNvSpPr txBox="1"/>
          <p:nvPr/>
        </p:nvSpPr>
        <p:spPr>
          <a:xfrm>
            <a:off x="1690256" y="1225034"/>
            <a:ext cx="7987145" cy="707886"/>
          </a:xfrm>
          <a:prstGeom prst="rect">
            <a:avLst/>
          </a:prstGeom>
          <a:noFill/>
        </p:spPr>
        <p:txBody>
          <a:bodyPr wrap="square">
            <a:spAutoFit/>
          </a:bodyPr>
          <a:lstStyle/>
          <a:p>
            <a:pPr defTabSz="914400"/>
            <a:r>
              <a:rPr lang="en-US" sz="4000" b="1">
                <a:solidFill>
                  <a:prstClr val="black"/>
                </a:solidFill>
                <a:latin typeface="Avenir Next LT Pro"/>
              </a:rPr>
              <a:t>The Leadership Feedback Loop</a:t>
            </a:r>
          </a:p>
        </p:txBody>
      </p:sp>
      <p:sp>
        <p:nvSpPr>
          <p:cNvPr id="4" name="Rounded Rectangle 3">
            <a:extLst>
              <a:ext uri="{FF2B5EF4-FFF2-40B4-BE49-F238E27FC236}">
                <a16:creationId xmlns:a16="http://schemas.microsoft.com/office/drawing/2014/main" id="{C15E2C5D-C0A7-281A-83F5-4842F89BB4A9}"/>
              </a:ext>
            </a:extLst>
          </p:cNvPr>
          <p:cNvSpPr/>
          <p:nvPr/>
        </p:nvSpPr>
        <p:spPr>
          <a:xfrm>
            <a:off x="5344241" y="2075063"/>
            <a:ext cx="1463040" cy="548640"/>
          </a:xfrm>
          <a:prstGeom prst="roundRect">
            <a:avLst/>
          </a:prstGeom>
          <a:solidFill>
            <a:srgbClr val="230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sz="1600" b="1">
                <a:solidFill>
                  <a:srgbClr val="FFFFFF"/>
                </a:solidFill>
                <a:latin typeface="Avenir Next LT Pro"/>
              </a:rPr>
              <a:t>Clarify</a:t>
            </a:r>
          </a:p>
        </p:txBody>
      </p:sp>
      <p:sp>
        <p:nvSpPr>
          <p:cNvPr id="6" name="Rounded Rectangle 5">
            <a:extLst>
              <a:ext uri="{FF2B5EF4-FFF2-40B4-BE49-F238E27FC236}">
                <a16:creationId xmlns:a16="http://schemas.microsoft.com/office/drawing/2014/main" id="{7DD09035-AE47-954D-AD65-EA32961924A0}"/>
              </a:ext>
            </a:extLst>
          </p:cNvPr>
          <p:cNvSpPr/>
          <p:nvPr/>
        </p:nvSpPr>
        <p:spPr>
          <a:xfrm>
            <a:off x="7190631" y="3186133"/>
            <a:ext cx="1463040" cy="548640"/>
          </a:xfrm>
          <a:prstGeom prst="roundRect">
            <a:avLst/>
          </a:prstGeom>
          <a:solidFill>
            <a:srgbClr val="230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sz="1600" b="1">
                <a:solidFill>
                  <a:srgbClr val="FFFFFF"/>
                </a:solidFill>
                <a:latin typeface="Avenir Next LT Pro"/>
              </a:rPr>
              <a:t>Observe</a:t>
            </a:r>
          </a:p>
        </p:txBody>
      </p:sp>
      <p:sp>
        <p:nvSpPr>
          <p:cNvPr id="7" name="Rounded Rectangle 6">
            <a:extLst>
              <a:ext uri="{FF2B5EF4-FFF2-40B4-BE49-F238E27FC236}">
                <a16:creationId xmlns:a16="http://schemas.microsoft.com/office/drawing/2014/main" id="{63D9A622-805E-D8F0-915F-5911EBA823F5}"/>
              </a:ext>
            </a:extLst>
          </p:cNvPr>
          <p:cNvSpPr/>
          <p:nvPr/>
        </p:nvSpPr>
        <p:spPr>
          <a:xfrm>
            <a:off x="3727837" y="3247299"/>
            <a:ext cx="1463040" cy="548640"/>
          </a:xfrm>
          <a:prstGeom prst="roundRect">
            <a:avLst/>
          </a:prstGeom>
          <a:solidFill>
            <a:srgbClr val="230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sz="1600" b="1">
                <a:solidFill>
                  <a:srgbClr val="FFFFFF"/>
                </a:solidFill>
                <a:latin typeface="Avenir Next LT Pro"/>
              </a:rPr>
              <a:t>Celebrate</a:t>
            </a:r>
          </a:p>
        </p:txBody>
      </p:sp>
      <p:sp>
        <p:nvSpPr>
          <p:cNvPr id="9" name="Rounded Rectangle 8">
            <a:extLst>
              <a:ext uri="{FF2B5EF4-FFF2-40B4-BE49-F238E27FC236}">
                <a16:creationId xmlns:a16="http://schemas.microsoft.com/office/drawing/2014/main" id="{71E80B10-B59F-9BC6-65B1-2B5A6C68FCB8}"/>
              </a:ext>
            </a:extLst>
          </p:cNvPr>
          <p:cNvSpPr/>
          <p:nvPr/>
        </p:nvSpPr>
        <p:spPr>
          <a:xfrm>
            <a:off x="5459234" y="4419535"/>
            <a:ext cx="1463040" cy="548640"/>
          </a:xfrm>
          <a:prstGeom prst="roundRect">
            <a:avLst/>
          </a:prstGeom>
          <a:solidFill>
            <a:srgbClr val="230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sz="1600" b="1">
                <a:solidFill>
                  <a:srgbClr val="FFFFFF"/>
                </a:solidFill>
                <a:latin typeface="Avenir Next LT Pro"/>
              </a:rPr>
              <a:t>Support</a:t>
            </a:r>
          </a:p>
        </p:txBody>
      </p:sp>
      <p:sp>
        <p:nvSpPr>
          <p:cNvPr id="2" name="TextBox 1">
            <a:extLst>
              <a:ext uri="{FF2B5EF4-FFF2-40B4-BE49-F238E27FC236}">
                <a16:creationId xmlns:a16="http://schemas.microsoft.com/office/drawing/2014/main" id="{D70A989C-74F5-9EF4-A4B6-2D19CB6974F7}"/>
              </a:ext>
            </a:extLst>
          </p:cNvPr>
          <p:cNvSpPr txBox="1"/>
          <p:nvPr/>
        </p:nvSpPr>
        <p:spPr>
          <a:xfrm>
            <a:off x="4483389" y="6221389"/>
            <a:ext cx="3438762" cy="646331"/>
          </a:xfrm>
          <a:prstGeom prst="rect">
            <a:avLst/>
          </a:prstGeom>
          <a:noFill/>
        </p:spPr>
        <p:txBody>
          <a:bodyPr wrap="none" rtlCol="0">
            <a:spAutoFit/>
          </a:bodyPr>
          <a:lstStyle/>
          <a:p>
            <a:pPr defTabSz="914400"/>
            <a:r>
              <a:rPr lang="en-US" b="1">
                <a:solidFill>
                  <a:srgbClr val="E6B800"/>
                </a:solidFill>
                <a:latin typeface="Avenir Next LT Pro"/>
              </a:rPr>
              <a:t>♪ Signed, Sealed, Delivered ♪</a:t>
            </a:r>
          </a:p>
          <a:p>
            <a:pPr defTabSz="914400"/>
            <a:endParaRPr lang="en-US">
              <a:solidFill>
                <a:prstClr val="black"/>
              </a:solidFill>
              <a:latin typeface="Avenir Next LT Pro"/>
            </a:endParaRPr>
          </a:p>
        </p:txBody>
      </p:sp>
    </p:spTree>
    <p:extLst>
      <p:ext uri="{BB962C8B-B14F-4D97-AF65-F5344CB8AC3E}">
        <p14:creationId xmlns:p14="http://schemas.microsoft.com/office/powerpoint/2010/main" val="1524270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2E6693-8C53-2F8C-9C76-A31D5A17234E}"/>
              </a:ext>
            </a:extLst>
          </p:cNvPr>
          <p:cNvSpPr txBox="1"/>
          <p:nvPr/>
        </p:nvSpPr>
        <p:spPr>
          <a:xfrm>
            <a:off x="3009900" y="1034535"/>
            <a:ext cx="7264400" cy="1323439"/>
          </a:xfrm>
          <a:prstGeom prst="rect">
            <a:avLst/>
          </a:prstGeom>
          <a:noFill/>
        </p:spPr>
        <p:txBody>
          <a:bodyPr wrap="square">
            <a:spAutoFit/>
          </a:bodyPr>
          <a:lstStyle/>
          <a:p>
            <a:pPr defTabSz="914400"/>
            <a:r>
              <a:rPr lang="en-US" sz="4000" b="1">
                <a:solidFill>
                  <a:prstClr val="black"/>
                </a:solidFill>
                <a:latin typeface="Avenir Next LT Pro"/>
              </a:rPr>
              <a:t>What Great Volunteer Feedback Sounds Like</a:t>
            </a:r>
            <a:endParaRPr lang="en-US" sz="4000">
              <a:solidFill>
                <a:prstClr val="black"/>
              </a:solidFill>
              <a:latin typeface="Avenir Next LT Pro"/>
            </a:endParaRPr>
          </a:p>
        </p:txBody>
      </p:sp>
      <p:sp>
        <p:nvSpPr>
          <p:cNvPr id="2" name="TextBox 1">
            <a:extLst>
              <a:ext uri="{FF2B5EF4-FFF2-40B4-BE49-F238E27FC236}">
                <a16:creationId xmlns:a16="http://schemas.microsoft.com/office/drawing/2014/main" id="{B96E3A86-DFE3-AD65-91B8-86B74CB95215}"/>
              </a:ext>
            </a:extLst>
          </p:cNvPr>
          <p:cNvSpPr txBox="1"/>
          <p:nvPr/>
        </p:nvSpPr>
        <p:spPr>
          <a:xfrm>
            <a:off x="1950867" y="2644170"/>
            <a:ext cx="8620151" cy="3046988"/>
          </a:xfrm>
          <a:prstGeom prst="rect">
            <a:avLst/>
          </a:prstGeom>
          <a:noFill/>
        </p:spPr>
        <p:txBody>
          <a:bodyPr wrap="square" rtlCol="0">
            <a:spAutoFit/>
          </a:bodyPr>
          <a:lstStyle/>
          <a:p>
            <a:pPr defTabSz="914400"/>
            <a:r>
              <a:rPr lang="en-US" sz="3200">
                <a:solidFill>
                  <a:prstClr val="black"/>
                </a:solidFill>
                <a:latin typeface="Avenir Next LT Pro"/>
              </a:rPr>
              <a:t>How to give great volunteer feedback</a:t>
            </a:r>
          </a:p>
          <a:p>
            <a:pPr marL="285750" indent="-285750" defTabSz="914400">
              <a:buFont typeface="Arial" panose="020B0604020202020204" pitchFamily="34" charset="0"/>
              <a:buChar char="•"/>
            </a:pPr>
            <a:r>
              <a:rPr lang="en-US" sz="3200">
                <a:solidFill>
                  <a:prstClr val="black"/>
                </a:solidFill>
                <a:latin typeface="Avenir Next LT Pro"/>
              </a:rPr>
              <a:t>Be specific and timely (name the behavior, not the person)</a:t>
            </a:r>
          </a:p>
          <a:p>
            <a:pPr marL="285750" indent="-285750" defTabSz="914400">
              <a:buFont typeface="Arial" panose="020B0604020202020204" pitchFamily="34" charset="0"/>
              <a:buChar char="•"/>
            </a:pPr>
            <a:r>
              <a:rPr lang="en-US" sz="3200">
                <a:solidFill>
                  <a:prstClr val="black"/>
                </a:solidFill>
                <a:latin typeface="Avenir Next LT Pro"/>
              </a:rPr>
              <a:t>Offer direction (what success looks like next time)</a:t>
            </a:r>
          </a:p>
          <a:p>
            <a:pPr defTabSz="914400"/>
            <a:endParaRPr lang="en-US" sz="3200">
              <a:solidFill>
                <a:prstClr val="black"/>
              </a:solidFill>
              <a:latin typeface="Avenir Next LT Pro"/>
            </a:endParaRPr>
          </a:p>
        </p:txBody>
      </p:sp>
      <p:sp>
        <p:nvSpPr>
          <p:cNvPr id="4" name="TextBox 3">
            <a:extLst>
              <a:ext uri="{FF2B5EF4-FFF2-40B4-BE49-F238E27FC236}">
                <a16:creationId xmlns:a16="http://schemas.microsoft.com/office/drawing/2014/main" id="{8F619548-CD51-E4BB-0532-D041F3F3EA5E}"/>
              </a:ext>
            </a:extLst>
          </p:cNvPr>
          <p:cNvSpPr txBox="1"/>
          <p:nvPr/>
        </p:nvSpPr>
        <p:spPr>
          <a:xfrm>
            <a:off x="4922719" y="6211670"/>
            <a:ext cx="3438762" cy="646331"/>
          </a:xfrm>
          <a:prstGeom prst="rect">
            <a:avLst/>
          </a:prstGeom>
          <a:noFill/>
        </p:spPr>
        <p:txBody>
          <a:bodyPr wrap="none" rtlCol="0">
            <a:spAutoFit/>
          </a:bodyPr>
          <a:lstStyle/>
          <a:p>
            <a:pPr defTabSz="914400"/>
            <a:r>
              <a:rPr lang="en-US" b="1">
                <a:solidFill>
                  <a:srgbClr val="E6B800"/>
                </a:solidFill>
                <a:latin typeface="Avenir Next LT Pro"/>
              </a:rPr>
              <a:t>♪ Signed, Sealed, Delivered ♪</a:t>
            </a:r>
          </a:p>
          <a:p>
            <a:pPr defTabSz="914400"/>
            <a:endParaRPr lang="en-US">
              <a:solidFill>
                <a:prstClr val="black"/>
              </a:solidFill>
              <a:latin typeface="Avenir Next LT Pro"/>
            </a:endParaRPr>
          </a:p>
        </p:txBody>
      </p:sp>
    </p:spTree>
    <p:extLst>
      <p:ext uri="{BB962C8B-B14F-4D97-AF65-F5344CB8AC3E}">
        <p14:creationId xmlns:p14="http://schemas.microsoft.com/office/powerpoint/2010/main" val="283157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6072E5D-F4A9-8DF2-21EA-E2DF4FEAFD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7C8D95-065E-E1CA-A20D-A2DD26461357}"/>
              </a:ext>
            </a:extLst>
          </p:cNvPr>
          <p:cNvSpPr txBox="1"/>
          <p:nvPr/>
        </p:nvSpPr>
        <p:spPr>
          <a:xfrm>
            <a:off x="3009900" y="1034534"/>
            <a:ext cx="7264400" cy="707886"/>
          </a:xfrm>
          <a:prstGeom prst="rect">
            <a:avLst/>
          </a:prstGeom>
          <a:noFill/>
        </p:spPr>
        <p:txBody>
          <a:bodyPr wrap="square">
            <a:spAutoFit/>
          </a:bodyPr>
          <a:lstStyle/>
          <a:p>
            <a:pPr defTabSz="914400"/>
            <a:r>
              <a:rPr lang="en-US" sz="4000" b="1">
                <a:solidFill>
                  <a:prstClr val="black"/>
                </a:solidFill>
                <a:latin typeface="Avenir Next LT Pro"/>
              </a:rPr>
              <a:t>Phrases You Can Borrow</a:t>
            </a:r>
            <a:endParaRPr lang="en-US" sz="4000">
              <a:solidFill>
                <a:prstClr val="black"/>
              </a:solidFill>
              <a:latin typeface="Avenir Next LT Pro"/>
            </a:endParaRPr>
          </a:p>
        </p:txBody>
      </p:sp>
      <p:sp>
        <p:nvSpPr>
          <p:cNvPr id="2" name="TextBox 1">
            <a:extLst>
              <a:ext uri="{FF2B5EF4-FFF2-40B4-BE49-F238E27FC236}">
                <a16:creationId xmlns:a16="http://schemas.microsoft.com/office/drawing/2014/main" id="{570BEF95-706A-F238-4A1B-6B6158CD544A}"/>
              </a:ext>
            </a:extLst>
          </p:cNvPr>
          <p:cNvSpPr txBox="1"/>
          <p:nvPr/>
        </p:nvSpPr>
        <p:spPr>
          <a:xfrm>
            <a:off x="2557318" y="2068593"/>
            <a:ext cx="7716982" cy="3539430"/>
          </a:xfrm>
          <a:prstGeom prst="rect">
            <a:avLst/>
          </a:prstGeom>
          <a:noFill/>
        </p:spPr>
        <p:txBody>
          <a:bodyPr wrap="square" rtlCol="0">
            <a:spAutoFit/>
          </a:bodyPr>
          <a:lstStyle/>
          <a:p>
            <a:pPr defTabSz="914400"/>
            <a:r>
              <a:rPr lang="en-US" sz="3200">
                <a:solidFill>
                  <a:prstClr val="black"/>
                </a:solidFill>
                <a:latin typeface="Avenir Next LT Pro"/>
              </a:rPr>
              <a:t>Supportive for peer-to-peer leadership</a:t>
            </a:r>
          </a:p>
          <a:p>
            <a:pPr marL="285750" indent="-285750" defTabSz="914400">
              <a:buFont typeface="Arial" panose="020B0604020202020204" pitchFamily="34" charset="0"/>
              <a:buChar char="•"/>
            </a:pPr>
            <a:r>
              <a:rPr lang="en-US" sz="3200">
                <a:solidFill>
                  <a:prstClr val="black"/>
                </a:solidFill>
                <a:latin typeface="Avenir Next LT Pro"/>
              </a:rPr>
              <a:t>” Here’s what I appreciated about your approach…”</a:t>
            </a:r>
          </a:p>
          <a:p>
            <a:pPr marL="285750" indent="-285750" defTabSz="914400">
              <a:buFont typeface="Arial" panose="020B0604020202020204" pitchFamily="34" charset="0"/>
              <a:buChar char="•"/>
            </a:pPr>
            <a:r>
              <a:rPr lang="en-US" sz="3200">
                <a:solidFill>
                  <a:prstClr val="black"/>
                </a:solidFill>
                <a:latin typeface="Avenir Next LT Pro"/>
              </a:rPr>
              <a:t>“One thing that will make this even stronger next time is…”</a:t>
            </a:r>
          </a:p>
          <a:p>
            <a:pPr marL="285750" indent="-285750" defTabSz="914400">
              <a:buFont typeface="Arial" panose="020B0604020202020204" pitchFamily="34" charset="0"/>
              <a:buChar char="•"/>
            </a:pPr>
            <a:r>
              <a:rPr lang="en-US" sz="3200">
                <a:solidFill>
                  <a:prstClr val="black"/>
                </a:solidFill>
                <a:latin typeface="Avenir Next LT Pro"/>
              </a:rPr>
              <a:t>“ From your perspective, what helped and what got in the way?”</a:t>
            </a:r>
          </a:p>
        </p:txBody>
      </p:sp>
      <p:sp>
        <p:nvSpPr>
          <p:cNvPr id="4" name="TextBox 3">
            <a:extLst>
              <a:ext uri="{FF2B5EF4-FFF2-40B4-BE49-F238E27FC236}">
                <a16:creationId xmlns:a16="http://schemas.microsoft.com/office/drawing/2014/main" id="{A6EE6822-74C7-9EC4-FB38-E62B0874D798}"/>
              </a:ext>
            </a:extLst>
          </p:cNvPr>
          <p:cNvSpPr txBox="1"/>
          <p:nvPr/>
        </p:nvSpPr>
        <p:spPr>
          <a:xfrm>
            <a:off x="4696428" y="6211670"/>
            <a:ext cx="3438762" cy="646331"/>
          </a:xfrm>
          <a:prstGeom prst="rect">
            <a:avLst/>
          </a:prstGeom>
          <a:noFill/>
        </p:spPr>
        <p:txBody>
          <a:bodyPr wrap="none" rtlCol="0">
            <a:spAutoFit/>
          </a:bodyPr>
          <a:lstStyle/>
          <a:p>
            <a:pPr defTabSz="914400"/>
            <a:r>
              <a:rPr lang="en-US" b="1">
                <a:solidFill>
                  <a:srgbClr val="E6B800"/>
                </a:solidFill>
                <a:latin typeface="Avenir Next LT Pro"/>
              </a:rPr>
              <a:t>♪ Signed, Sealed, Delivered ♪</a:t>
            </a:r>
          </a:p>
          <a:p>
            <a:pPr defTabSz="914400"/>
            <a:endParaRPr lang="en-US">
              <a:solidFill>
                <a:prstClr val="black"/>
              </a:solidFill>
              <a:latin typeface="Avenir Next LT Pro"/>
            </a:endParaRPr>
          </a:p>
        </p:txBody>
      </p:sp>
    </p:spTree>
    <p:extLst>
      <p:ext uri="{BB962C8B-B14F-4D97-AF65-F5344CB8AC3E}">
        <p14:creationId xmlns:p14="http://schemas.microsoft.com/office/powerpoint/2010/main" val="944624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FC404E-874C-AB26-EA90-FBA303AB8D82}"/>
              </a:ext>
            </a:extLst>
          </p:cNvPr>
          <p:cNvSpPr txBox="1"/>
          <p:nvPr/>
        </p:nvSpPr>
        <p:spPr>
          <a:xfrm>
            <a:off x="2272146" y="1428107"/>
            <a:ext cx="8395854" cy="1323439"/>
          </a:xfrm>
          <a:prstGeom prst="rect">
            <a:avLst/>
          </a:prstGeom>
          <a:noFill/>
        </p:spPr>
        <p:txBody>
          <a:bodyPr wrap="square">
            <a:spAutoFit/>
          </a:bodyPr>
          <a:lstStyle/>
          <a:p>
            <a:pPr defTabSz="914400"/>
            <a:r>
              <a:rPr lang="en-US" sz="4000" b="1">
                <a:solidFill>
                  <a:prstClr val="black"/>
                </a:solidFill>
                <a:latin typeface="APPLE CHANCERY" panose="03020702040506060504" pitchFamily="66" charset="-79"/>
                <a:cs typeface="APPLE CHANCERY" panose="03020702040506060504" pitchFamily="66" charset="-79"/>
              </a:rPr>
              <a:t>Signed</a:t>
            </a:r>
            <a:r>
              <a:rPr lang="en-US" sz="4000" b="1">
                <a:solidFill>
                  <a:prstClr val="black"/>
                </a:solidFill>
                <a:latin typeface="Avenir Next LT Pro"/>
              </a:rPr>
              <a:t>: Setting Clear Expectations</a:t>
            </a:r>
            <a:endParaRPr lang="en-US" sz="4000">
              <a:solidFill>
                <a:prstClr val="black"/>
              </a:solidFill>
              <a:latin typeface="Avenir Next LT Pro"/>
            </a:endParaRPr>
          </a:p>
        </p:txBody>
      </p:sp>
      <p:sp>
        <p:nvSpPr>
          <p:cNvPr id="5" name="TextBox 4">
            <a:extLst>
              <a:ext uri="{FF2B5EF4-FFF2-40B4-BE49-F238E27FC236}">
                <a16:creationId xmlns:a16="http://schemas.microsoft.com/office/drawing/2014/main" id="{26C057EA-304B-E955-E84E-FB3D5C4BE7F3}"/>
              </a:ext>
            </a:extLst>
          </p:cNvPr>
          <p:cNvSpPr txBox="1"/>
          <p:nvPr/>
        </p:nvSpPr>
        <p:spPr>
          <a:xfrm>
            <a:off x="1814946" y="2882810"/>
            <a:ext cx="8659091" cy="1569660"/>
          </a:xfrm>
          <a:prstGeom prst="rect">
            <a:avLst/>
          </a:prstGeom>
          <a:noFill/>
        </p:spPr>
        <p:txBody>
          <a:bodyPr wrap="square">
            <a:spAutoFit/>
          </a:bodyPr>
          <a:lstStyle/>
          <a:p>
            <a:pPr marL="285750" indent="-285750" defTabSz="914400">
              <a:buFont typeface="Arial" panose="020B0604020202020204" pitchFamily="34" charset="0"/>
              <a:buChar char="•"/>
            </a:pPr>
            <a:r>
              <a:rPr lang="en-US" sz="3200">
                <a:solidFill>
                  <a:prstClr val="black"/>
                </a:solidFill>
                <a:latin typeface="Avenir Next LT Pro"/>
              </a:rPr>
              <a:t>Deliverables</a:t>
            </a:r>
          </a:p>
          <a:p>
            <a:pPr marL="285750" indent="-285750" defTabSz="914400">
              <a:buFont typeface="Arial" panose="020B0604020202020204" pitchFamily="34" charset="0"/>
              <a:buChar char="•"/>
            </a:pPr>
            <a:r>
              <a:rPr lang="en-US" sz="3200">
                <a:solidFill>
                  <a:prstClr val="black"/>
                </a:solidFill>
                <a:latin typeface="Avenir Next LT Pro"/>
              </a:rPr>
              <a:t>Timelines &amp; Tools</a:t>
            </a:r>
          </a:p>
          <a:p>
            <a:pPr marL="285750" indent="-285750" defTabSz="914400">
              <a:buFont typeface="Arial" panose="020B0604020202020204" pitchFamily="34" charset="0"/>
              <a:buChar char="•"/>
            </a:pPr>
            <a:r>
              <a:rPr lang="en-US" sz="3200">
                <a:solidFill>
                  <a:prstClr val="black"/>
                </a:solidFill>
                <a:latin typeface="Avenir Next LT Pro"/>
              </a:rPr>
              <a:t>Communication rhythm</a:t>
            </a:r>
          </a:p>
        </p:txBody>
      </p:sp>
      <p:sp>
        <p:nvSpPr>
          <p:cNvPr id="2" name="TextBox 1">
            <a:extLst>
              <a:ext uri="{FF2B5EF4-FFF2-40B4-BE49-F238E27FC236}">
                <a16:creationId xmlns:a16="http://schemas.microsoft.com/office/drawing/2014/main" id="{56D538B8-F27B-2515-B21E-F73C302439B5}"/>
              </a:ext>
            </a:extLst>
          </p:cNvPr>
          <p:cNvSpPr txBox="1"/>
          <p:nvPr/>
        </p:nvSpPr>
        <p:spPr>
          <a:xfrm>
            <a:off x="1968217" y="1415340"/>
            <a:ext cx="607859" cy="769441"/>
          </a:xfrm>
          <a:prstGeom prst="rect">
            <a:avLst/>
          </a:prstGeom>
          <a:noFill/>
        </p:spPr>
        <p:txBody>
          <a:bodyPr wrap="none">
            <a:spAutoFit/>
          </a:bodyPr>
          <a:lstStyle/>
          <a:p>
            <a:pPr defTabSz="914400"/>
            <a:r>
              <a:rPr sz="4400" b="1">
                <a:solidFill>
                  <a:srgbClr val="E6B800"/>
                </a:solidFill>
                <a:latin typeface="Avenir Next LT Pro"/>
              </a:rPr>
              <a:t>✓</a:t>
            </a:r>
          </a:p>
        </p:txBody>
      </p:sp>
      <p:sp>
        <p:nvSpPr>
          <p:cNvPr id="6" name="TextBox 5">
            <a:extLst>
              <a:ext uri="{FF2B5EF4-FFF2-40B4-BE49-F238E27FC236}">
                <a16:creationId xmlns:a16="http://schemas.microsoft.com/office/drawing/2014/main" id="{83B1DC42-CB82-5F3B-8475-861D76F5DCB6}"/>
              </a:ext>
            </a:extLst>
          </p:cNvPr>
          <p:cNvSpPr txBox="1"/>
          <p:nvPr/>
        </p:nvSpPr>
        <p:spPr>
          <a:xfrm>
            <a:off x="3760470" y="6135385"/>
            <a:ext cx="4671060" cy="369332"/>
          </a:xfrm>
          <a:prstGeom prst="rect">
            <a:avLst/>
          </a:prstGeom>
          <a:noFill/>
        </p:spPr>
        <p:txBody>
          <a:bodyPr wrap="square">
            <a:spAutoFit/>
          </a:bodyPr>
          <a:lstStyle/>
          <a:p>
            <a:pPr defTabSz="914400">
              <a:defRPr/>
            </a:pPr>
            <a:r>
              <a:rPr lang="en-US" b="1">
                <a:solidFill>
                  <a:srgbClr val="E6B800"/>
                </a:solidFill>
                <a:latin typeface="Avenir Next LT Pro"/>
              </a:rPr>
              <a:t>♪ Signed, Sealed, Delivered ♪</a:t>
            </a:r>
          </a:p>
        </p:txBody>
      </p:sp>
      <p:sp>
        <p:nvSpPr>
          <p:cNvPr id="4" name="TextBox 3">
            <a:extLst>
              <a:ext uri="{FF2B5EF4-FFF2-40B4-BE49-F238E27FC236}">
                <a16:creationId xmlns:a16="http://schemas.microsoft.com/office/drawing/2014/main" id="{5C6FD0A1-6358-E7FA-3A11-24F2620E2A01}"/>
              </a:ext>
            </a:extLst>
          </p:cNvPr>
          <p:cNvSpPr txBox="1"/>
          <p:nvPr/>
        </p:nvSpPr>
        <p:spPr>
          <a:xfrm>
            <a:off x="2387601" y="5016500"/>
            <a:ext cx="7077963" cy="369332"/>
          </a:xfrm>
          <a:prstGeom prst="rect">
            <a:avLst/>
          </a:prstGeom>
          <a:noFill/>
        </p:spPr>
        <p:txBody>
          <a:bodyPr wrap="none" rtlCol="0">
            <a:spAutoFit/>
          </a:bodyPr>
          <a:lstStyle/>
          <a:p>
            <a:pPr defTabSz="914400"/>
            <a:r>
              <a:rPr lang="en-US">
                <a:solidFill>
                  <a:prstClr val="black"/>
                </a:solidFill>
                <a:latin typeface="Avenir Next LT Pro"/>
              </a:rPr>
              <a:t>(Agenda posted in advance, decisions recorded, owners named)</a:t>
            </a:r>
          </a:p>
        </p:txBody>
      </p:sp>
    </p:spTree>
    <p:extLst>
      <p:ext uri="{BB962C8B-B14F-4D97-AF65-F5344CB8AC3E}">
        <p14:creationId xmlns:p14="http://schemas.microsoft.com/office/powerpoint/2010/main" val="1791072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B27B53-AF3D-8E26-122B-9C7DA10AC4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E8AE61-BE33-DF14-965F-D38D65920157}"/>
              </a:ext>
            </a:extLst>
          </p:cNvPr>
          <p:cNvSpPr txBox="1"/>
          <p:nvPr/>
        </p:nvSpPr>
        <p:spPr>
          <a:xfrm>
            <a:off x="2438401" y="1058175"/>
            <a:ext cx="7758545" cy="707886"/>
          </a:xfrm>
          <a:prstGeom prst="rect">
            <a:avLst/>
          </a:prstGeom>
          <a:noFill/>
        </p:spPr>
        <p:txBody>
          <a:bodyPr wrap="square">
            <a:spAutoFit/>
          </a:bodyPr>
          <a:lstStyle/>
          <a:p>
            <a:pPr defTabSz="914400"/>
            <a:r>
              <a:rPr lang="en-US" sz="4000" b="1">
                <a:solidFill>
                  <a:prstClr val="black"/>
                </a:solidFill>
                <a:latin typeface="Avenir Next LT Pro"/>
              </a:rPr>
              <a:t>Sealed: Staying Connected </a:t>
            </a:r>
            <a:endParaRPr lang="en-US" sz="4000">
              <a:solidFill>
                <a:prstClr val="black"/>
              </a:solidFill>
              <a:latin typeface="Avenir Next LT Pro"/>
            </a:endParaRPr>
          </a:p>
        </p:txBody>
      </p:sp>
      <p:sp>
        <p:nvSpPr>
          <p:cNvPr id="5" name="TextBox 4">
            <a:extLst>
              <a:ext uri="{FF2B5EF4-FFF2-40B4-BE49-F238E27FC236}">
                <a16:creationId xmlns:a16="http://schemas.microsoft.com/office/drawing/2014/main" id="{3284EA0B-2A86-AB1E-8BF9-481F01EEC797}"/>
              </a:ext>
            </a:extLst>
          </p:cNvPr>
          <p:cNvSpPr txBox="1"/>
          <p:nvPr/>
        </p:nvSpPr>
        <p:spPr>
          <a:xfrm>
            <a:off x="2066313" y="3424911"/>
            <a:ext cx="6797040" cy="1569660"/>
          </a:xfrm>
          <a:prstGeom prst="rect">
            <a:avLst/>
          </a:prstGeom>
          <a:noFill/>
        </p:spPr>
        <p:txBody>
          <a:bodyPr wrap="square">
            <a:spAutoFit/>
          </a:bodyPr>
          <a:lstStyle/>
          <a:p>
            <a:pPr marL="285750" indent="-285750" defTabSz="914400">
              <a:buFont typeface="Arial" panose="020B0604020202020204" pitchFamily="34" charset="0"/>
              <a:buChar char="•"/>
            </a:pPr>
            <a:r>
              <a:rPr lang="en-US" sz="3200">
                <a:solidFill>
                  <a:prstClr val="black"/>
                </a:solidFill>
                <a:latin typeface="Avenir Next LT Pro"/>
              </a:rPr>
              <a:t>Virtual touchpoints </a:t>
            </a:r>
          </a:p>
          <a:p>
            <a:pPr marL="285750" indent="-285750" defTabSz="914400">
              <a:buFont typeface="Arial" panose="020B0604020202020204" pitchFamily="34" charset="0"/>
              <a:buChar char="•"/>
            </a:pPr>
            <a:r>
              <a:rPr lang="en-US" sz="3200">
                <a:solidFill>
                  <a:prstClr val="black"/>
                </a:solidFill>
                <a:latin typeface="Avenir Next LT Pro"/>
              </a:rPr>
              <a:t>Structured agendas </a:t>
            </a:r>
          </a:p>
          <a:p>
            <a:pPr marL="285750" indent="-285750" defTabSz="914400">
              <a:buFont typeface="Arial" panose="020B0604020202020204" pitchFamily="34" charset="0"/>
              <a:buChar char="•"/>
            </a:pPr>
            <a:r>
              <a:rPr lang="en-US" sz="3200">
                <a:solidFill>
                  <a:prstClr val="black"/>
                </a:solidFill>
                <a:latin typeface="Avenir Next LT Pro"/>
              </a:rPr>
              <a:t>Quick reflections</a:t>
            </a:r>
          </a:p>
        </p:txBody>
      </p:sp>
      <p:pic>
        <p:nvPicPr>
          <p:cNvPr id="17" name="Picture 16" descr="Wedding rings on blue envelope">
            <a:extLst>
              <a:ext uri="{FF2B5EF4-FFF2-40B4-BE49-F238E27FC236}">
                <a16:creationId xmlns:a16="http://schemas.microsoft.com/office/drawing/2014/main" id="{862683B3-C0D3-CDE8-E927-17FC34898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834" y="1786654"/>
            <a:ext cx="1705677" cy="1137118"/>
          </a:xfrm>
          <a:prstGeom prst="rect">
            <a:avLst/>
          </a:prstGeom>
        </p:spPr>
      </p:pic>
      <p:sp>
        <p:nvSpPr>
          <p:cNvPr id="4" name="TextBox 3">
            <a:extLst>
              <a:ext uri="{FF2B5EF4-FFF2-40B4-BE49-F238E27FC236}">
                <a16:creationId xmlns:a16="http://schemas.microsoft.com/office/drawing/2014/main" id="{547518FE-0679-8B02-24E4-E21C340E39CE}"/>
              </a:ext>
            </a:extLst>
          </p:cNvPr>
          <p:cNvSpPr txBox="1"/>
          <p:nvPr/>
        </p:nvSpPr>
        <p:spPr>
          <a:xfrm>
            <a:off x="3745230" y="6152282"/>
            <a:ext cx="4701540" cy="369332"/>
          </a:xfrm>
          <a:prstGeom prst="rect">
            <a:avLst/>
          </a:prstGeom>
          <a:noFill/>
        </p:spPr>
        <p:txBody>
          <a:bodyPr wrap="square">
            <a:spAutoFit/>
          </a:bodyPr>
          <a:lstStyle/>
          <a:p>
            <a:pPr defTabSz="914400">
              <a:defRPr/>
            </a:pPr>
            <a:r>
              <a:rPr lang="en-US" b="1">
                <a:solidFill>
                  <a:srgbClr val="E6B800"/>
                </a:solidFill>
                <a:latin typeface="Avenir Next LT Pro"/>
              </a:rPr>
              <a:t>♪ Signed, Sealed, Delivered ♪</a:t>
            </a:r>
          </a:p>
        </p:txBody>
      </p:sp>
    </p:spTree>
    <p:extLst>
      <p:ext uri="{BB962C8B-B14F-4D97-AF65-F5344CB8AC3E}">
        <p14:creationId xmlns:p14="http://schemas.microsoft.com/office/powerpoint/2010/main" val="1652616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00F61BE-6624-F91C-B856-948B654917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19C2588-58F1-337B-68E1-7A20A1323CDD}"/>
              </a:ext>
            </a:extLst>
          </p:cNvPr>
          <p:cNvSpPr txBox="1"/>
          <p:nvPr/>
        </p:nvSpPr>
        <p:spPr>
          <a:xfrm>
            <a:off x="2355274" y="1682782"/>
            <a:ext cx="8312727" cy="707886"/>
          </a:xfrm>
          <a:prstGeom prst="rect">
            <a:avLst/>
          </a:prstGeom>
          <a:noFill/>
        </p:spPr>
        <p:txBody>
          <a:bodyPr wrap="square">
            <a:spAutoFit/>
          </a:bodyPr>
          <a:lstStyle/>
          <a:p>
            <a:pPr defTabSz="914400"/>
            <a:r>
              <a:rPr lang="en-US" sz="4000" b="1">
                <a:solidFill>
                  <a:prstClr val="black"/>
                </a:solidFill>
                <a:latin typeface="Avenir Next LT Pro"/>
              </a:rPr>
              <a:t>Delivered: Recognition Matters</a:t>
            </a:r>
            <a:endParaRPr lang="en-US" sz="4000">
              <a:solidFill>
                <a:prstClr val="black"/>
              </a:solidFill>
              <a:latin typeface="Avenir Next LT Pro"/>
            </a:endParaRPr>
          </a:p>
        </p:txBody>
      </p:sp>
      <p:sp>
        <p:nvSpPr>
          <p:cNvPr id="5" name="TextBox 4">
            <a:extLst>
              <a:ext uri="{FF2B5EF4-FFF2-40B4-BE49-F238E27FC236}">
                <a16:creationId xmlns:a16="http://schemas.microsoft.com/office/drawing/2014/main" id="{623A0252-DDC1-5B09-E153-5B89CF6D539D}"/>
              </a:ext>
            </a:extLst>
          </p:cNvPr>
          <p:cNvSpPr txBox="1"/>
          <p:nvPr/>
        </p:nvSpPr>
        <p:spPr>
          <a:xfrm>
            <a:off x="3262977" y="2563501"/>
            <a:ext cx="5957455" cy="3539430"/>
          </a:xfrm>
          <a:prstGeom prst="rect">
            <a:avLst/>
          </a:prstGeom>
          <a:noFill/>
        </p:spPr>
        <p:txBody>
          <a:bodyPr wrap="square">
            <a:spAutoFit/>
          </a:bodyPr>
          <a:lstStyle/>
          <a:p>
            <a:pPr marL="285750" indent="-285750" defTabSz="914400">
              <a:buFont typeface="Arial" panose="020B0604020202020204" pitchFamily="34" charset="0"/>
              <a:buChar char="•"/>
            </a:pPr>
            <a:r>
              <a:rPr lang="en-US" sz="3200">
                <a:solidFill>
                  <a:prstClr val="black"/>
                </a:solidFill>
                <a:latin typeface="Avenir Next LT Pro"/>
              </a:rPr>
              <a:t>Highlight contributions in public and sincerely</a:t>
            </a:r>
          </a:p>
          <a:p>
            <a:pPr marL="285750" indent="-285750" defTabSz="914400">
              <a:buFont typeface="Arial" panose="020B0604020202020204" pitchFamily="34" charset="0"/>
              <a:buChar char="•"/>
            </a:pPr>
            <a:r>
              <a:rPr lang="en-US" sz="3200">
                <a:solidFill>
                  <a:prstClr val="black"/>
                </a:solidFill>
                <a:latin typeface="Avenir Next LT Pro"/>
              </a:rPr>
              <a:t>Reward progress over perfection</a:t>
            </a:r>
          </a:p>
          <a:p>
            <a:pPr marL="285750" indent="-285750" defTabSz="914400">
              <a:buFont typeface="Arial" panose="020B0604020202020204" pitchFamily="34" charset="0"/>
              <a:buChar char="•"/>
            </a:pPr>
            <a:r>
              <a:rPr lang="en-US" sz="3200">
                <a:solidFill>
                  <a:prstClr val="black"/>
                </a:solidFill>
                <a:latin typeface="Avenir Next LT Pro"/>
              </a:rPr>
              <a:t>Connect efforts to ALA’s mission</a:t>
            </a:r>
          </a:p>
          <a:p>
            <a:pPr defTabSz="914400"/>
            <a:r>
              <a:rPr lang="en-US" sz="3200">
                <a:solidFill>
                  <a:prstClr val="black"/>
                </a:solidFill>
                <a:latin typeface="Avenir Next LT Pro"/>
              </a:rPr>
              <a:t>Short. Specific. Consistent</a:t>
            </a:r>
          </a:p>
        </p:txBody>
      </p:sp>
      <p:sp>
        <p:nvSpPr>
          <p:cNvPr id="4" name="TextBox 3">
            <a:extLst>
              <a:ext uri="{FF2B5EF4-FFF2-40B4-BE49-F238E27FC236}">
                <a16:creationId xmlns:a16="http://schemas.microsoft.com/office/drawing/2014/main" id="{87C9E4AE-7EF2-0147-582B-924A35C54DE9}"/>
              </a:ext>
            </a:extLst>
          </p:cNvPr>
          <p:cNvSpPr txBox="1"/>
          <p:nvPr/>
        </p:nvSpPr>
        <p:spPr>
          <a:xfrm>
            <a:off x="3116580" y="6291322"/>
            <a:ext cx="4587240" cy="369332"/>
          </a:xfrm>
          <a:prstGeom prst="rect">
            <a:avLst/>
          </a:prstGeom>
          <a:noFill/>
        </p:spPr>
        <p:txBody>
          <a:bodyPr wrap="square">
            <a:spAutoFit/>
          </a:bodyPr>
          <a:lstStyle/>
          <a:p>
            <a:pPr defTabSz="914400">
              <a:defRPr/>
            </a:pPr>
            <a:r>
              <a:rPr lang="en-US" b="1">
                <a:solidFill>
                  <a:srgbClr val="E6B800"/>
                </a:solidFill>
                <a:latin typeface="Avenir Next LT Pro"/>
              </a:rPr>
              <a:t>♪ Signed, Sealed, Delivered ♪</a:t>
            </a:r>
          </a:p>
        </p:txBody>
      </p:sp>
    </p:spTree>
    <p:extLst>
      <p:ext uri="{BB962C8B-B14F-4D97-AF65-F5344CB8AC3E}">
        <p14:creationId xmlns:p14="http://schemas.microsoft.com/office/powerpoint/2010/main" val="300467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32A5B-5A41-5FB1-705F-E96B67A05F8B}"/>
              </a:ext>
            </a:extLst>
          </p:cNvPr>
          <p:cNvSpPr txBox="1"/>
          <p:nvPr/>
        </p:nvSpPr>
        <p:spPr>
          <a:xfrm>
            <a:off x="2830102" y="337611"/>
            <a:ext cx="4971361" cy="707886"/>
          </a:xfrm>
          <a:prstGeom prst="rect">
            <a:avLst/>
          </a:prstGeom>
          <a:noFill/>
        </p:spPr>
        <p:txBody>
          <a:bodyPr wrap="none" rtlCol="0">
            <a:spAutoFit/>
          </a:bodyPr>
          <a:lstStyle/>
          <a:p>
            <a:pPr defTabSz="914400"/>
            <a:r>
              <a:rPr lang="en-US" sz="4000" b="1">
                <a:solidFill>
                  <a:prstClr val="black"/>
                </a:solidFill>
                <a:latin typeface="Avenir Next LT Pro"/>
              </a:rPr>
              <a:t>Common Scenarios</a:t>
            </a:r>
          </a:p>
        </p:txBody>
      </p:sp>
      <p:graphicFrame>
        <p:nvGraphicFramePr>
          <p:cNvPr id="5" name="TextBox 1">
            <a:extLst>
              <a:ext uri="{FF2B5EF4-FFF2-40B4-BE49-F238E27FC236}">
                <a16:creationId xmlns:a16="http://schemas.microsoft.com/office/drawing/2014/main" id="{327CD450-704D-7928-82EB-AD70E49611F1}"/>
              </a:ext>
            </a:extLst>
          </p:cNvPr>
          <p:cNvGraphicFramePr/>
          <p:nvPr/>
        </p:nvGraphicFramePr>
        <p:xfrm>
          <a:off x="2282952" y="1746504"/>
          <a:ext cx="7626096" cy="3694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4BFAD2D4-B112-EBDB-A423-0B790A42E016}"/>
              </a:ext>
            </a:extLst>
          </p:cNvPr>
          <p:cNvSpPr txBox="1"/>
          <p:nvPr/>
        </p:nvSpPr>
        <p:spPr>
          <a:xfrm>
            <a:off x="4160520" y="6335723"/>
            <a:ext cx="4572000" cy="369332"/>
          </a:xfrm>
          <a:prstGeom prst="rect">
            <a:avLst/>
          </a:prstGeom>
          <a:noFill/>
        </p:spPr>
        <p:txBody>
          <a:bodyPr wrap="square">
            <a:spAutoFit/>
          </a:bodyPr>
          <a:lstStyle/>
          <a:p>
            <a:pPr defTabSz="914400">
              <a:defRPr/>
            </a:pPr>
            <a:r>
              <a:rPr lang="en-US" b="1">
                <a:solidFill>
                  <a:srgbClr val="E6B800"/>
                </a:solidFill>
                <a:latin typeface="Avenir Next LT Pro"/>
              </a:rPr>
              <a:t>♪ Signed, Sealed, Delivered ♪</a:t>
            </a:r>
          </a:p>
        </p:txBody>
      </p:sp>
    </p:spTree>
    <p:extLst>
      <p:ext uri="{BB962C8B-B14F-4D97-AF65-F5344CB8AC3E}">
        <p14:creationId xmlns:p14="http://schemas.microsoft.com/office/powerpoint/2010/main" val="243182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7B92EB7-E74B-B41F-755A-E5C9F133408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5856B2-3BA9-070A-3C49-6B8DE916939D}"/>
              </a:ext>
            </a:extLst>
          </p:cNvPr>
          <p:cNvSpPr txBox="1"/>
          <p:nvPr/>
        </p:nvSpPr>
        <p:spPr>
          <a:xfrm>
            <a:off x="1524000" y="366015"/>
            <a:ext cx="8276112" cy="707886"/>
          </a:xfrm>
          <a:prstGeom prst="rect">
            <a:avLst/>
          </a:prstGeom>
          <a:noFill/>
        </p:spPr>
        <p:txBody>
          <a:bodyPr wrap="none" rtlCol="0">
            <a:spAutoFit/>
          </a:bodyPr>
          <a:lstStyle/>
          <a:p>
            <a:pPr defTabSz="914400"/>
            <a:r>
              <a:rPr lang="en-US" sz="4000" b="1">
                <a:solidFill>
                  <a:prstClr val="black"/>
                </a:solidFill>
                <a:latin typeface="Avenir Next LT Pro"/>
              </a:rPr>
              <a:t>Building the Leadership Pipeline</a:t>
            </a:r>
          </a:p>
        </p:txBody>
      </p:sp>
      <p:pic>
        <p:nvPicPr>
          <p:cNvPr id="9" name="Picture 8" descr="A yellow and white text&#10;&#10;AI-generated content may be incorrect.">
            <a:extLst>
              <a:ext uri="{FF2B5EF4-FFF2-40B4-BE49-F238E27FC236}">
                <a16:creationId xmlns:a16="http://schemas.microsoft.com/office/drawing/2014/main" id="{69A481EA-FF3D-D4A3-4FCB-F070AF3BD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080" y="1579870"/>
            <a:ext cx="6767352" cy="4221480"/>
          </a:xfrm>
          <a:prstGeom prst="rect">
            <a:avLst/>
          </a:prstGeom>
        </p:spPr>
      </p:pic>
      <p:sp>
        <p:nvSpPr>
          <p:cNvPr id="6" name="TextBox 5">
            <a:extLst>
              <a:ext uri="{FF2B5EF4-FFF2-40B4-BE49-F238E27FC236}">
                <a16:creationId xmlns:a16="http://schemas.microsoft.com/office/drawing/2014/main" id="{D3021406-0812-CD68-2150-F7D534CC19E6}"/>
              </a:ext>
            </a:extLst>
          </p:cNvPr>
          <p:cNvSpPr txBox="1"/>
          <p:nvPr/>
        </p:nvSpPr>
        <p:spPr>
          <a:xfrm>
            <a:off x="4244340" y="6307319"/>
            <a:ext cx="4678680" cy="369332"/>
          </a:xfrm>
          <a:prstGeom prst="rect">
            <a:avLst/>
          </a:prstGeom>
          <a:noFill/>
        </p:spPr>
        <p:txBody>
          <a:bodyPr wrap="square">
            <a:spAutoFit/>
          </a:bodyPr>
          <a:lstStyle/>
          <a:p>
            <a:pPr defTabSz="914400">
              <a:defRPr/>
            </a:pPr>
            <a:r>
              <a:rPr lang="en-US" b="1">
                <a:solidFill>
                  <a:srgbClr val="E6B800"/>
                </a:solidFill>
                <a:latin typeface="Avenir Next LT Pro"/>
              </a:rPr>
              <a:t>♪ Signed, Sealed, Delivered ♪</a:t>
            </a:r>
          </a:p>
        </p:txBody>
      </p:sp>
      <p:sp>
        <p:nvSpPr>
          <p:cNvPr id="2" name="TextBox 1">
            <a:extLst>
              <a:ext uri="{FF2B5EF4-FFF2-40B4-BE49-F238E27FC236}">
                <a16:creationId xmlns:a16="http://schemas.microsoft.com/office/drawing/2014/main" id="{81DC7AB4-4BA2-42F3-F823-58A0D8DDB5BD}"/>
              </a:ext>
            </a:extLst>
          </p:cNvPr>
          <p:cNvSpPr txBox="1"/>
          <p:nvPr/>
        </p:nvSpPr>
        <p:spPr>
          <a:xfrm>
            <a:off x="3429000" y="1073901"/>
            <a:ext cx="5439502" cy="369332"/>
          </a:xfrm>
          <a:prstGeom prst="rect">
            <a:avLst/>
          </a:prstGeom>
          <a:noFill/>
        </p:spPr>
        <p:txBody>
          <a:bodyPr wrap="none" rtlCol="0">
            <a:spAutoFit/>
          </a:bodyPr>
          <a:lstStyle/>
          <a:p>
            <a:pPr defTabSz="914400"/>
            <a:r>
              <a:rPr lang="en-US">
                <a:solidFill>
                  <a:prstClr val="white"/>
                </a:solidFill>
                <a:latin typeface="Avenir Next LT Pro"/>
              </a:rPr>
              <a:t>Feedback today build’s ALA’s leaders of tomorrow</a:t>
            </a:r>
          </a:p>
        </p:txBody>
      </p:sp>
    </p:spTree>
    <p:extLst>
      <p:ext uri="{BB962C8B-B14F-4D97-AF65-F5344CB8AC3E}">
        <p14:creationId xmlns:p14="http://schemas.microsoft.com/office/powerpoint/2010/main" val="2461302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2892A30-841F-4954-FA43-392D242B00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D4D0EF-3FB5-7181-8362-4E6264F6CA0E}"/>
              </a:ext>
            </a:extLst>
          </p:cNvPr>
          <p:cNvSpPr txBox="1"/>
          <p:nvPr/>
        </p:nvSpPr>
        <p:spPr>
          <a:xfrm>
            <a:off x="3276600" y="952500"/>
            <a:ext cx="5971391" cy="707886"/>
          </a:xfrm>
          <a:prstGeom prst="rect">
            <a:avLst/>
          </a:prstGeom>
          <a:noFill/>
        </p:spPr>
        <p:txBody>
          <a:bodyPr wrap="square" rtlCol="0">
            <a:spAutoFit/>
          </a:bodyPr>
          <a:lstStyle/>
          <a:p>
            <a:pPr defTabSz="914400"/>
            <a:r>
              <a:rPr lang="en-US" sz="4000" b="1">
                <a:solidFill>
                  <a:prstClr val="black"/>
                </a:solidFill>
                <a:latin typeface="Avenir Next LT Pro"/>
              </a:rPr>
              <a:t>Final Thoughts</a:t>
            </a:r>
          </a:p>
        </p:txBody>
      </p:sp>
      <p:graphicFrame>
        <p:nvGraphicFramePr>
          <p:cNvPr id="4" name="TextBox 2">
            <a:extLst>
              <a:ext uri="{FF2B5EF4-FFF2-40B4-BE49-F238E27FC236}">
                <a16:creationId xmlns:a16="http://schemas.microsoft.com/office/drawing/2014/main" id="{48EE5A7D-2625-1605-9BCE-BAFFA3487C78}"/>
              </a:ext>
            </a:extLst>
          </p:cNvPr>
          <p:cNvGraphicFramePr/>
          <p:nvPr/>
        </p:nvGraphicFramePr>
        <p:xfrm>
          <a:off x="3276600" y="1995056"/>
          <a:ext cx="7100455" cy="4177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0A20AD4A-A795-B85A-ECD4-1205892571F0}"/>
              </a:ext>
            </a:extLst>
          </p:cNvPr>
          <p:cNvSpPr txBox="1"/>
          <p:nvPr/>
        </p:nvSpPr>
        <p:spPr>
          <a:xfrm>
            <a:off x="3810000" y="6137537"/>
            <a:ext cx="4572000" cy="369332"/>
          </a:xfrm>
          <a:prstGeom prst="rect">
            <a:avLst/>
          </a:prstGeom>
          <a:noFill/>
        </p:spPr>
        <p:txBody>
          <a:bodyPr wrap="square">
            <a:spAutoFit/>
          </a:bodyPr>
          <a:lstStyle/>
          <a:p>
            <a:pPr defTabSz="914400"/>
            <a:r>
              <a:rPr lang="en-US" b="1">
                <a:solidFill>
                  <a:srgbClr val="E6B800"/>
                </a:solidFill>
                <a:latin typeface="Avenir Next LT Pro"/>
              </a:rPr>
              <a:t>♪ Signed, Sealed, Delivered </a:t>
            </a:r>
            <a:endParaRPr lang="en-US">
              <a:solidFill>
                <a:prstClr val="black"/>
              </a:solidFill>
              <a:latin typeface="Avenir Next LT Pro"/>
            </a:endParaRPr>
          </a:p>
        </p:txBody>
      </p:sp>
    </p:spTree>
    <p:extLst>
      <p:ext uri="{BB962C8B-B14F-4D97-AF65-F5344CB8AC3E}">
        <p14:creationId xmlns:p14="http://schemas.microsoft.com/office/powerpoint/2010/main" val="120833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00A7-AEDD-C925-886C-618E62CB4A39}"/>
              </a:ext>
            </a:extLst>
          </p:cNvPr>
          <p:cNvSpPr>
            <a:spLocks noGrp="1"/>
          </p:cNvSpPr>
          <p:nvPr>
            <p:ph type="title"/>
          </p:nvPr>
        </p:nvSpPr>
        <p:spPr>
          <a:xfrm>
            <a:off x="914400" y="1189691"/>
            <a:ext cx="10511627" cy="715867"/>
          </a:xfrm>
        </p:spPr>
        <p:txBody>
          <a:bodyPr/>
          <a:lstStyle/>
          <a:p>
            <a:r>
              <a:rPr lang="en-US"/>
              <a:t>Strategic Direction</a:t>
            </a:r>
          </a:p>
        </p:txBody>
      </p:sp>
      <p:sp>
        <p:nvSpPr>
          <p:cNvPr id="7" name="Rectangle: Diagonal Corners Rounded 6">
            <a:extLst>
              <a:ext uri="{FF2B5EF4-FFF2-40B4-BE49-F238E27FC236}">
                <a16:creationId xmlns:a16="http://schemas.microsoft.com/office/drawing/2014/main" id="{211288EE-CC7A-0B44-63FB-795AF66D9FA1}"/>
              </a:ext>
            </a:extLst>
          </p:cNvPr>
          <p:cNvSpPr/>
          <p:nvPr/>
        </p:nvSpPr>
        <p:spPr>
          <a:xfrm>
            <a:off x="1046462" y="2180840"/>
            <a:ext cx="3111610" cy="4269851"/>
          </a:xfrm>
          <a:prstGeom prst="round2DiagRect">
            <a:avLst/>
          </a:prstGeom>
          <a:solidFill>
            <a:srgbClr val="AAC4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a:solidFill>
                <a:srgbClr val="202C8F"/>
              </a:solidFill>
            </a:endParaRPr>
          </a:p>
          <a:p>
            <a:endParaRPr lang="en-US" sz="2000">
              <a:solidFill>
                <a:srgbClr val="202C8F"/>
              </a:solidFill>
            </a:endParaRPr>
          </a:p>
        </p:txBody>
      </p:sp>
      <p:sp>
        <p:nvSpPr>
          <p:cNvPr id="8" name="Rectangle: Diagonal Corners Rounded 7">
            <a:extLst>
              <a:ext uri="{FF2B5EF4-FFF2-40B4-BE49-F238E27FC236}">
                <a16:creationId xmlns:a16="http://schemas.microsoft.com/office/drawing/2014/main" id="{DA9DA3ED-455A-8F83-A6CC-B3DBEEA290B3}"/>
              </a:ext>
            </a:extLst>
          </p:cNvPr>
          <p:cNvSpPr/>
          <p:nvPr/>
        </p:nvSpPr>
        <p:spPr>
          <a:xfrm>
            <a:off x="4568228" y="2180839"/>
            <a:ext cx="3111610" cy="4269851"/>
          </a:xfrm>
          <a:prstGeom prst="round2DiagRect">
            <a:avLst/>
          </a:prstGeom>
          <a:solidFill>
            <a:srgbClr val="D4D5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a:solidFill>
                <a:srgbClr val="202C8F"/>
              </a:solidFill>
            </a:endParaRPr>
          </a:p>
          <a:p>
            <a:endParaRPr lang="en-US" sz="2400" b="1">
              <a:solidFill>
                <a:srgbClr val="202C8F"/>
              </a:solidFill>
            </a:endParaRPr>
          </a:p>
          <a:p>
            <a:pPr algn="ctr"/>
            <a:endParaRPr lang="en-US"/>
          </a:p>
        </p:txBody>
      </p:sp>
      <p:sp>
        <p:nvSpPr>
          <p:cNvPr id="9" name="Rectangle: Diagonal Corners Rounded 8">
            <a:extLst>
              <a:ext uri="{FF2B5EF4-FFF2-40B4-BE49-F238E27FC236}">
                <a16:creationId xmlns:a16="http://schemas.microsoft.com/office/drawing/2014/main" id="{D1D6D36A-496D-44A0-3093-E068FF84B710}"/>
              </a:ext>
            </a:extLst>
          </p:cNvPr>
          <p:cNvSpPr/>
          <p:nvPr/>
        </p:nvSpPr>
        <p:spPr>
          <a:xfrm>
            <a:off x="8089994" y="2180841"/>
            <a:ext cx="3111610" cy="4269851"/>
          </a:xfrm>
          <a:prstGeom prst="round2DiagRect">
            <a:avLst/>
          </a:prstGeom>
          <a:solidFill>
            <a:srgbClr val="DF8C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a:solidFill>
                <a:srgbClr val="202C8F"/>
              </a:solidFill>
            </a:endParaRPr>
          </a:p>
          <a:p>
            <a:pPr algn="ctr"/>
            <a:endParaRPr lang="en-US"/>
          </a:p>
        </p:txBody>
      </p:sp>
      <p:graphicFrame>
        <p:nvGraphicFramePr>
          <p:cNvPr id="10" name="Content Placeholder 3">
            <a:extLst>
              <a:ext uri="{FF2B5EF4-FFF2-40B4-BE49-F238E27FC236}">
                <a16:creationId xmlns:a16="http://schemas.microsoft.com/office/drawing/2014/main" id="{A4F3BE0C-B203-C05E-20D1-14D22BA3CDD1}"/>
              </a:ext>
            </a:extLst>
          </p:cNvPr>
          <p:cNvGraphicFramePr>
            <a:graphicFrameLocks/>
          </p:cNvGraphicFramePr>
          <p:nvPr>
            <p:extLst>
              <p:ext uri="{D42A27DB-BD31-4B8C-83A1-F6EECF244321}">
                <p14:modId xmlns:p14="http://schemas.microsoft.com/office/powerpoint/2010/main" val="162390236"/>
              </p:ext>
            </p:extLst>
          </p:nvPr>
        </p:nvGraphicFramePr>
        <p:xfrm>
          <a:off x="1204320" y="2654566"/>
          <a:ext cx="10515597" cy="21031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062643578"/>
                    </a:ext>
                  </a:extLst>
                </a:gridCol>
                <a:gridCol w="3505199">
                  <a:extLst>
                    <a:ext uri="{9D8B030D-6E8A-4147-A177-3AD203B41FA5}">
                      <a16:colId xmlns:a16="http://schemas.microsoft.com/office/drawing/2014/main" val="406860886"/>
                    </a:ext>
                  </a:extLst>
                </a:gridCol>
                <a:gridCol w="3505199">
                  <a:extLst>
                    <a:ext uri="{9D8B030D-6E8A-4147-A177-3AD203B41FA5}">
                      <a16:colId xmlns:a16="http://schemas.microsoft.com/office/drawing/2014/main" val="1139979253"/>
                    </a:ext>
                  </a:extLst>
                </a:gridCol>
              </a:tblGrid>
              <a:tr h="370840">
                <a:tc>
                  <a:txBody>
                    <a:bodyPr/>
                    <a:lstStyle/>
                    <a:p>
                      <a:r>
                        <a:rPr lang="en-US" sz="2400">
                          <a:ln>
                            <a:noFill/>
                          </a:ln>
                          <a:solidFill>
                            <a:srgbClr val="202C8F"/>
                          </a:solidFill>
                        </a:rPr>
                        <a:t>Engagement</a:t>
                      </a:r>
                      <a:endParaRPr lang="en-US">
                        <a:ln>
                          <a:noFill/>
                        </a:ln>
                        <a:solidFill>
                          <a:srgbClr val="202C8F"/>
                        </a:solidFill>
                      </a:endParaRPr>
                    </a:p>
                    <a:p>
                      <a:endParaRPr lang="en-US">
                        <a:ln>
                          <a:noFill/>
                        </a:ln>
                        <a:solidFill>
                          <a:srgbClr val="202C8F"/>
                        </a:solidFill>
                      </a:endParaRPr>
                    </a:p>
                    <a:p>
                      <a:r>
                        <a:rPr lang="en-US" b="0">
                          <a:ln>
                            <a:noFill/>
                          </a:ln>
                          <a:solidFill>
                            <a:srgbClr val="202C8F"/>
                          </a:solidFill>
                        </a:rPr>
                        <a:t>Draw people into the</a:t>
                      </a:r>
                    </a:p>
                    <a:p>
                      <a:r>
                        <a:rPr lang="en-US" b="0">
                          <a:ln>
                            <a:noFill/>
                          </a:ln>
                          <a:solidFill>
                            <a:srgbClr val="202C8F"/>
                          </a:solidFill>
                        </a:rPr>
                        <a:t>Foundation to enhance</a:t>
                      </a:r>
                    </a:p>
                    <a:p>
                      <a:r>
                        <a:rPr lang="en-US" b="0">
                          <a:ln>
                            <a:noFill/>
                          </a:ln>
                          <a:solidFill>
                            <a:srgbClr val="202C8F"/>
                          </a:solidFill>
                        </a:rPr>
                        <a:t>their overall experience</a:t>
                      </a:r>
                    </a:p>
                    <a:p>
                      <a:r>
                        <a:rPr lang="en-US" b="0">
                          <a:ln>
                            <a:noFill/>
                          </a:ln>
                          <a:solidFill>
                            <a:srgbClr val="202C8F"/>
                          </a:solidFill>
                        </a:rPr>
                        <a:t>within ALA.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a:ln>
                            <a:noFill/>
                          </a:ln>
                          <a:solidFill>
                            <a:srgbClr val="202C8F"/>
                          </a:solidFill>
                        </a:rPr>
                        <a:t>Impact</a:t>
                      </a:r>
                      <a:endParaRPr lang="en-US">
                        <a:ln>
                          <a:noFill/>
                        </a:ln>
                        <a:solidFill>
                          <a:srgbClr val="202C8F"/>
                        </a:solidFill>
                      </a:endParaRPr>
                    </a:p>
                    <a:p>
                      <a:endParaRPr lang="en-US">
                        <a:ln>
                          <a:noFill/>
                        </a:ln>
                        <a:solidFill>
                          <a:srgbClr val="202C8F"/>
                        </a:solidFill>
                      </a:endParaRPr>
                    </a:p>
                    <a:p>
                      <a:r>
                        <a:rPr lang="en-US" b="0">
                          <a:ln>
                            <a:noFill/>
                          </a:ln>
                          <a:solidFill>
                            <a:srgbClr val="202C8F"/>
                          </a:solidFill>
                        </a:rPr>
                        <a:t>Expand the value and </a:t>
                      </a:r>
                    </a:p>
                    <a:p>
                      <a:r>
                        <a:rPr lang="en-US" b="0">
                          <a:ln>
                            <a:noFill/>
                          </a:ln>
                          <a:solidFill>
                            <a:srgbClr val="202C8F"/>
                          </a:solidFill>
                        </a:rPr>
                        <a:t>scope of all initiative so the</a:t>
                      </a:r>
                    </a:p>
                    <a:p>
                      <a:r>
                        <a:rPr lang="en-US" b="0">
                          <a:ln>
                            <a:noFill/>
                          </a:ln>
                          <a:solidFill>
                            <a:srgbClr val="202C8F"/>
                          </a:solidFill>
                        </a:rPr>
                        <a:t>ALA community and other</a:t>
                      </a:r>
                    </a:p>
                    <a:p>
                      <a:r>
                        <a:rPr lang="en-US" b="0">
                          <a:ln>
                            <a:noFill/>
                          </a:ln>
                          <a:solidFill>
                            <a:srgbClr val="202C8F"/>
                          </a:solidFill>
                        </a:rPr>
                        <a:t>key audiences know who</a:t>
                      </a:r>
                    </a:p>
                    <a:p>
                      <a:r>
                        <a:rPr lang="en-US" b="0">
                          <a:ln>
                            <a:noFill/>
                          </a:ln>
                          <a:solidFill>
                            <a:srgbClr val="202C8F"/>
                          </a:solidFill>
                        </a:rPr>
                        <a:t>we are and what we do.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a:ln>
                            <a:noFill/>
                          </a:ln>
                          <a:solidFill>
                            <a:srgbClr val="202C8F"/>
                          </a:solidFill>
                        </a:rPr>
                        <a:t>Endurance</a:t>
                      </a:r>
                      <a:endParaRPr lang="en-US">
                        <a:ln>
                          <a:noFill/>
                        </a:ln>
                        <a:solidFill>
                          <a:srgbClr val="202C8F"/>
                        </a:solidFill>
                      </a:endParaRPr>
                    </a:p>
                    <a:p>
                      <a:endParaRPr lang="en-US">
                        <a:ln>
                          <a:noFill/>
                        </a:ln>
                        <a:solidFill>
                          <a:srgbClr val="202C8F"/>
                        </a:solidFill>
                      </a:endParaRPr>
                    </a:p>
                    <a:p>
                      <a:r>
                        <a:rPr lang="en-US" b="0">
                          <a:ln>
                            <a:noFill/>
                          </a:ln>
                          <a:solidFill>
                            <a:srgbClr val="202C8F"/>
                          </a:solidFill>
                        </a:rPr>
                        <a:t>Shape and define a legacy</a:t>
                      </a:r>
                    </a:p>
                    <a:p>
                      <a:r>
                        <a:rPr lang="en-US" b="0">
                          <a:ln>
                            <a:noFill/>
                          </a:ln>
                          <a:solidFill>
                            <a:srgbClr val="202C8F"/>
                          </a:solidFill>
                        </a:rPr>
                        <a:t>that others will recognize</a:t>
                      </a:r>
                    </a:p>
                    <a:p>
                      <a:r>
                        <a:rPr lang="en-US" b="0">
                          <a:ln>
                            <a:noFill/>
                          </a:ln>
                          <a:solidFill>
                            <a:srgbClr val="202C8F"/>
                          </a:solidFill>
                        </a:rPr>
                        <a:t>and remember by honoring</a:t>
                      </a:r>
                    </a:p>
                    <a:p>
                      <a:r>
                        <a:rPr lang="en-US" b="0">
                          <a:ln>
                            <a:noFill/>
                          </a:ln>
                          <a:solidFill>
                            <a:srgbClr val="202C8F"/>
                          </a:solidFill>
                        </a:rPr>
                        <a:t>the past and celebrating the future.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9897322"/>
                  </a:ext>
                </a:extLst>
              </a:tr>
            </a:tbl>
          </a:graphicData>
        </a:graphic>
      </p:graphicFrame>
      <p:pic>
        <p:nvPicPr>
          <p:cNvPr id="3" name="Picture 2">
            <a:extLst>
              <a:ext uri="{FF2B5EF4-FFF2-40B4-BE49-F238E27FC236}">
                <a16:creationId xmlns:a16="http://schemas.microsoft.com/office/drawing/2014/main" id="{07CBE377-D476-0D8D-DD37-7B3EC8FF1A49}"/>
              </a:ext>
            </a:extLst>
          </p:cNvPr>
          <p:cNvPicPr>
            <a:picLocks noChangeAspect="1"/>
          </p:cNvPicPr>
          <p:nvPr/>
        </p:nvPicPr>
        <p:blipFill>
          <a:blip r:embed="rId2"/>
          <a:stretch>
            <a:fillRect/>
          </a:stretch>
        </p:blipFill>
        <p:spPr>
          <a:xfrm>
            <a:off x="10079608" y="6162261"/>
            <a:ext cx="1957547" cy="593624"/>
          </a:xfrm>
          <a:prstGeom prst="rect">
            <a:avLst/>
          </a:prstGeom>
        </p:spPr>
      </p:pic>
      <p:pic>
        <p:nvPicPr>
          <p:cNvPr id="15" name="Picture 14" descr="Vintage compass and blurred forest trail">
            <a:extLst>
              <a:ext uri="{FF2B5EF4-FFF2-40B4-BE49-F238E27FC236}">
                <a16:creationId xmlns:a16="http://schemas.microsoft.com/office/drawing/2014/main" id="{48140061-233E-4CC3-A0A3-8155E7BFAFB7}"/>
              </a:ext>
            </a:extLst>
          </p:cNvPr>
          <p:cNvPicPr>
            <a:picLocks noChangeAspect="1"/>
          </p:cNvPicPr>
          <p:nvPr/>
        </p:nvPicPr>
        <p:blipFill>
          <a:blip r:embed="rId3"/>
          <a:stretch>
            <a:fillRect/>
          </a:stretch>
        </p:blipFill>
        <p:spPr>
          <a:xfrm>
            <a:off x="9758505" y="182500"/>
            <a:ext cx="2195722" cy="1463815"/>
          </a:xfrm>
          <a:prstGeom prst="rect">
            <a:avLst/>
          </a:prstGeom>
        </p:spPr>
      </p:pic>
      <p:pic>
        <p:nvPicPr>
          <p:cNvPr id="17" name="Picture 16" descr="Chees game">
            <a:extLst>
              <a:ext uri="{FF2B5EF4-FFF2-40B4-BE49-F238E27FC236}">
                <a16:creationId xmlns:a16="http://schemas.microsoft.com/office/drawing/2014/main" id="{40F5E8D3-ED6F-A48D-39EE-C32907CE279E}"/>
              </a:ext>
            </a:extLst>
          </p:cNvPr>
          <p:cNvPicPr>
            <a:picLocks noChangeAspect="1"/>
          </p:cNvPicPr>
          <p:nvPr/>
        </p:nvPicPr>
        <p:blipFill>
          <a:blip r:embed="rId4"/>
          <a:stretch>
            <a:fillRect/>
          </a:stretch>
        </p:blipFill>
        <p:spPr>
          <a:xfrm>
            <a:off x="237773" y="182500"/>
            <a:ext cx="2240229" cy="1494215"/>
          </a:xfrm>
          <a:prstGeom prst="rect">
            <a:avLst/>
          </a:prstGeom>
        </p:spPr>
      </p:pic>
    </p:spTree>
    <p:extLst>
      <p:ext uri="{BB962C8B-B14F-4D97-AF65-F5344CB8AC3E}">
        <p14:creationId xmlns:p14="http://schemas.microsoft.com/office/powerpoint/2010/main" val="2654551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10199-C129-11F0-56F2-2D1AED21CB4C}"/>
              </a:ext>
            </a:extLst>
          </p:cNvPr>
          <p:cNvSpPr>
            <a:spLocks noGrp="1"/>
          </p:cNvSpPr>
          <p:nvPr>
            <p:ph type="title"/>
          </p:nvPr>
        </p:nvSpPr>
        <p:spPr>
          <a:xfrm>
            <a:off x="3617387" y="530199"/>
            <a:ext cx="7043617" cy="1075715"/>
          </a:xfrm>
        </p:spPr>
        <p:txBody>
          <a:bodyPr/>
          <a:lstStyle/>
          <a:p>
            <a:r>
              <a:rPr lang="en-US" sz="3400"/>
              <a:t>impact Report </a:t>
            </a:r>
            <a:br>
              <a:rPr lang="en-US" sz="3400"/>
            </a:br>
            <a:r>
              <a:rPr lang="en-US" sz="3400"/>
              <a:t>top of the charts!</a:t>
            </a:r>
          </a:p>
        </p:txBody>
      </p:sp>
      <p:graphicFrame>
        <p:nvGraphicFramePr>
          <p:cNvPr id="7" name="Content Placeholder 2">
            <a:extLst>
              <a:ext uri="{FF2B5EF4-FFF2-40B4-BE49-F238E27FC236}">
                <a16:creationId xmlns:a16="http://schemas.microsoft.com/office/drawing/2014/main" id="{ECB893BA-4C3C-BF4C-91D1-BEA90E93FDB8}"/>
              </a:ext>
            </a:extLst>
          </p:cNvPr>
          <p:cNvGraphicFramePr>
            <a:graphicFrameLocks/>
          </p:cNvGraphicFramePr>
          <p:nvPr>
            <p:extLst>
              <p:ext uri="{D42A27DB-BD31-4B8C-83A1-F6EECF244321}">
                <p14:modId xmlns:p14="http://schemas.microsoft.com/office/powerpoint/2010/main" val="3592887056"/>
              </p:ext>
            </p:extLst>
          </p:nvPr>
        </p:nvGraphicFramePr>
        <p:xfrm>
          <a:off x="3809251" y="1912869"/>
          <a:ext cx="8085814" cy="3339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7965AB8-7388-2591-8D6F-055C5FFE4AC0}"/>
              </a:ext>
            </a:extLst>
          </p:cNvPr>
          <p:cNvPicPr>
            <a:picLocks noChangeAspect="1"/>
          </p:cNvPicPr>
          <p:nvPr/>
        </p:nvPicPr>
        <p:blipFill>
          <a:blip r:embed="rId8"/>
          <a:srcRect l="27048" t="25674" r="36968" b="28519"/>
          <a:stretch>
            <a:fillRect/>
          </a:stretch>
        </p:blipFill>
        <p:spPr>
          <a:xfrm>
            <a:off x="9367906" y="-121407"/>
            <a:ext cx="3026768" cy="2167325"/>
          </a:xfrm>
          <a:prstGeom prst="rect">
            <a:avLst/>
          </a:prstGeom>
        </p:spPr>
      </p:pic>
      <p:pic>
        <p:nvPicPr>
          <p:cNvPr id="4" name="Picture 3">
            <a:extLst>
              <a:ext uri="{FF2B5EF4-FFF2-40B4-BE49-F238E27FC236}">
                <a16:creationId xmlns:a16="http://schemas.microsoft.com/office/drawing/2014/main" id="{88859C45-4251-CF64-715C-9BC954DE8C88}"/>
              </a:ext>
            </a:extLst>
          </p:cNvPr>
          <p:cNvPicPr>
            <a:picLocks noChangeAspect="1"/>
          </p:cNvPicPr>
          <p:nvPr/>
        </p:nvPicPr>
        <p:blipFill>
          <a:blip r:embed="rId9"/>
          <a:stretch>
            <a:fillRect/>
          </a:stretch>
        </p:blipFill>
        <p:spPr>
          <a:xfrm>
            <a:off x="252041" y="371900"/>
            <a:ext cx="2684526" cy="1827699"/>
          </a:xfrm>
          <a:prstGeom prst="rect">
            <a:avLst/>
          </a:prstGeom>
        </p:spPr>
      </p:pic>
      <p:pic>
        <p:nvPicPr>
          <p:cNvPr id="5" name="Picture 4">
            <a:extLst>
              <a:ext uri="{FF2B5EF4-FFF2-40B4-BE49-F238E27FC236}">
                <a16:creationId xmlns:a16="http://schemas.microsoft.com/office/drawing/2014/main" id="{6159254F-2B57-51A1-9B5B-A3BDAFF1E324}"/>
              </a:ext>
            </a:extLst>
          </p:cNvPr>
          <p:cNvPicPr>
            <a:picLocks noChangeAspect="1"/>
          </p:cNvPicPr>
          <p:nvPr/>
        </p:nvPicPr>
        <p:blipFill>
          <a:blip r:embed="rId10"/>
          <a:stretch>
            <a:fillRect/>
          </a:stretch>
        </p:blipFill>
        <p:spPr>
          <a:xfrm>
            <a:off x="10003726" y="6182953"/>
            <a:ext cx="2127688" cy="646232"/>
          </a:xfrm>
          <a:prstGeom prst="rect">
            <a:avLst/>
          </a:prstGeom>
        </p:spPr>
      </p:pic>
    </p:spTree>
    <p:extLst>
      <p:ext uri="{BB962C8B-B14F-4D97-AF65-F5344CB8AC3E}">
        <p14:creationId xmlns:p14="http://schemas.microsoft.com/office/powerpoint/2010/main" val="1131718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34A6-22BC-27A4-2C79-EE98A4943B14}"/>
              </a:ext>
            </a:extLst>
          </p:cNvPr>
          <p:cNvSpPr>
            <a:spLocks noGrp="1"/>
          </p:cNvSpPr>
          <p:nvPr>
            <p:ph type="title"/>
          </p:nvPr>
        </p:nvSpPr>
        <p:spPr>
          <a:xfrm>
            <a:off x="914399" y="834635"/>
            <a:ext cx="7796464" cy="1222385"/>
          </a:xfrm>
        </p:spPr>
        <p:txBody>
          <a:bodyPr/>
          <a:lstStyle/>
          <a:p>
            <a:r>
              <a:rPr lang="en-US" sz="3400"/>
              <a:t>We’ve Come a Long Way Already</a:t>
            </a:r>
          </a:p>
        </p:txBody>
      </p:sp>
      <p:sp>
        <p:nvSpPr>
          <p:cNvPr id="16" name="Content Placeholder 4">
            <a:extLst>
              <a:ext uri="{FF2B5EF4-FFF2-40B4-BE49-F238E27FC236}">
                <a16:creationId xmlns:a16="http://schemas.microsoft.com/office/drawing/2014/main" id="{AEF9954A-E263-8A7E-58B1-4D03F7D1BD9B}"/>
              </a:ext>
            </a:extLst>
          </p:cNvPr>
          <p:cNvSpPr>
            <a:spLocks noGrp="1"/>
          </p:cNvSpPr>
          <p:nvPr>
            <p:ph sz="half" idx="2"/>
          </p:nvPr>
        </p:nvSpPr>
        <p:spPr>
          <a:xfrm>
            <a:off x="914399" y="2525665"/>
            <a:ext cx="7855889" cy="3720337"/>
          </a:xfrm>
        </p:spPr>
        <p:txBody>
          <a:bodyPr>
            <a:normAutofit/>
          </a:bodyPr>
          <a:lstStyle/>
          <a:p>
            <a:pPr marL="285750" indent="-285750">
              <a:buFont typeface="Arial" panose="020B0604020202020204" pitchFamily="34" charset="0"/>
              <a:buChar char="•"/>
            </a:pPr>
            <a:r>
              <a:rPr lang="en-US" sz="2800"/>
              <a:t>The last few years have seen incredible growth and maturity for the Foundation.</a:t>
            </a:r>
            <a:br>
              <a:rPr lang="en-US" sz="2800"/>
            </a:br>
            <a:endParaRPr lang="en-US" sz="2800"/>
          </a:p>
          <a:p>
            <a:pPr marL="285750" indent="-285750">
              <a:buFont typeface="Arial" panose="020B0604020202020204" pitchFamily="34" charset="0"/>
              <a:buChar char="•"/>
            </a:pPr>
            <a:r>
              <a:rPr lang="en-US" sz="2800"/>
              <a:t>Let’s take a look at some of the initiatives that keep us motivated to write the songs that make the whole world sing……</a:t>
            </a:r>
          </a:p>
        </p:txBody>
      </p:sp>
      <p:pic>
        <p:nvPicPr>
          <p:cNvPr id="3" name="Picture 2">
            <a:extLst>
              <a:ext uri="{FF2B5EF4-FFF2-40B4-BE49-F238E27FC236}">
                <a16:creationId xmlns:a16="http://schemas.microsoft.com/office/drawing/2014/main" id="{83072C44-8183-84FF-7560-8A6659014F66}"/>
              </a:ext>
            </a:extLst>
          </p:cNvPr>
          <p:cNvPicPr>
            <a:picLocks noChangeAspect="1"/>
          </p:cNvPicPr>
          <p:nvPr/>
        </p:nvPicPr>
        <p:blipFill>
          <a:blip r:embed="rId3"/>
          <a:stretch>
            <a:fillRect/>
          </a:stretch>
        </p:blipFill>
        <p:spPr>
          <a:xfrm>
            <a:off x="162795" y="6023365"/>
            <a:ext cx="2128819" cy="645562"/>
          </a:xfrm>
          <a:prstGeom prst="rect">
            <a:avLst/>
          </a:prstGeom>
        </p:spPr>
      </p:pic>
      <p:pic>
        <p:nvPicPr>
          <p:cNvPr id="4" name="Picture 3">
            <a:extLst>
              <a:ext uri="{FF2B5EF4-FFF2-40B4-BE49-F238E27FC236}">
                <a16:creationId xmlns:a16="http://schemas.microsoft.com/office/drawing/2014/main" id="{BDAE7E87-4845-4C26-F38D-C65A0E56225A}"/>
              </a:ext>
            </a:extLst>
          </p:cNvPr>
          <p:cNvPicPr>
            <a:picLocks noChangeAspect="1"/>
          </p:cNvPicPr>
          <p:nvPr/>
        </p:nvPicPr>
        <p:blipFill>
          <a:blip r:embed="rId4"/>
          <a:stretch>
            <a:fillRect/>
          </a:stretch>
        </p:blipFill>
        <p:spPr>
          <a:xfrm>
            <a:off x="9521892" y="1957867"/>
            <a:ext cx="2133600" cy="2143125"/>
          </a:xfrm>
          <a:prstGeom prst="rect">
            <a:avLst/>
          </a:prstGeom>
        </p:spPr>
      </p:pic>
      <p:pic>
        <p:nvPicPr>
          <p:cNvPr id="6" name="Picture 5">
            <a:extLst>
              <a:ext uri="{FF2B5EF4-FFF2-40B4-BE49-F238E27FC236}">
                <a16:creationId xmlns:a16="http://schemas.microsoft.com/office/drawing/2014/main" id="{A3BAA5EA-CB30-1DC2-BA13-6B18CB9E65B5}"/>
              </a:ext>
            </a:extLst>
          </p:cNvPr>
          <p:cNvPicPr>
            <a:picLocks noChangeAspect="1"/>
          </p:cNvPicPr>
          <p:nvPr/>
        </p:nvPicPr>
        <p:blipFill>
          <a:blip r:embed="rId5"/>
          <a:stretch>
            <a:fillRect/>
          </a:stretch>
        </p:blipFill>
        <p:spPr>
          <a:xfrm>
            <a:off x="8980994" y="0"/>
            <a:ext cx="3343275" cy="1362075"/>
          </a:xfrm>
          <a:prstGeom prst="rect">
            <a:avLst/>
          </a:prstGeom>
        </p:spPr>
      </p:pic>
      <p:pic>
        <p:nvPicPr>
          <p:cNvPr id="7" name="Picture 6">
            <a:extLst>
              <a:ext uri="{FF2B5EF4-FFF2-40B4-BE49-F238E27FC236}">
                <a16:creationId xmlns:a16="http://schemas.microsoft.com/office/drawing/2014/main" id="{AB40DDD7-C560-E774-5028-87821D23FEEE}"/>
              </a:ext>
            </a:extLst>
          </p:cNvPr>
          <p:cNvPicPr>
            <a:picLocks noChangeAspect="1"/>
          </p:cNvPicPr>
          <p:nvPr/>
        </p:nvPicPr>
        <p:blipFill>
          <a:blip r:embed="rId6"/>
          <a:stretch>
            <a:fillRect/>
          </a:stretch>
        </p:blipFill>
        <p:spPr>
          <a:xfrm>
            <a:off x="9279004" y="4603071"/>
            <a:ext cx="2619375" cy="1743075"/>
          </a:xfrm>
          <a:prstGeom prst="rect">
            <a:avLst/>
          </a:prstGeom>
        </p:spPr>
      </p:pic>
    </p:spTree>
    <p:extLst>
      <p:ext uri="{BB962C8B-B14F-4D97-AF65-F5344CB8AC3E}">
        <p14:creationId xmlns:p14="http://schemas.microsoft.com/office/powerpoint/2010/main" val="2468595790"/>
      </p:ext>
    </p:extLst>
  </p:cSld>
  <p:clrMapOvr>
    <a:masterClrMapping/>
  </p:clrMapOvr>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AccentBoxVTI">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0d0b4d8-dac0-442f-a11d-e01bf3bc84e2" xsi:nil="true"/>
    <MediaServiceKeyPoints xmlns="22ecc8ad-f9fa-4838-995b-9301f35127da" xsi:nil="true"/>
    <lcf76f155ced4ddcb4097134ff3c332f xmlns="22ecc8ad-f9fa-4838-995b-9301f35127da">
      <Terms xmlns="http://schemas.microsoft.com/office/infopath/2007/PartnerControls"/>
    </lcf76f155ced4ddcb4097134ff3c332f>
    <TaxKeywordTaxHTField xmlns="b0d0b4d8-dac0-442f-a11d-e01bf3bc84e2">
      <Terms xmlns="http://schemas.microsoft.com/office/infopath/2007/PartnerControls"/>
    </TaxKeywordTaxHTField>
    <Retention_x0020_Date xmlns="b0d0b4d8-dac0-442f-a11d-e01bf3bc84e2">5 Years</Retention_x0020_Date>
    <_dlc_DocId xmlns="b0d0b4d8-dac0-442f-a11d-e01bf3bc84e2">ALADOCS-737797929-5082</_dlc_DocId>
    <_dlc_DocIdUrl xmlns="b0d0b4d8-dac0-442f-a11d-e01bf3bc84e2">
      <Url>https://alanet.sharepoint.com/foundation/_layouts/15/DocIdRedir.aspx?ID=ALADOCS-737797929-5082</Url>
      <Description>ALADOCS-737797929-5082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DDEBBDED099B488FC60389DFE559D1" ma:contentTypeVersion="20" ma:contentTypeDescription="Create a new document." ma:contentTypeScope="" ma:versionID="33a377623e3455ecd50414f6aa3b4405">
  <xsd:schema xmlns:xsd="http://www.w3.org/2001/XMLSchema" xmlns:xs="http://www.w3.org/2001/XMLSchema" xmlns:p="http://schemas.microsoft.com/office/2006/metadata/properties" xmlns:ns2="b0d0b4d8-dac0-442f-a11d-e01bf3bc84e2" xmlns:ns3="22ecc8ad-f9fa-4838-995b-9301f35127da" targetNamespace="http://schemas.microsoft.com/office/2006/metadata/properties" ma:root="true" ma:fieldsID="90968ed9c50ff32b1ba466380a6569bb" ns2:_="" ns3:_="">
    <xsd:import namespace="b0d0b4d8-dac0-442f-a11d-e01bf3bc84e2"/>
    <xsd:import namespace="22ecc8ad-f9fa-4838-995b-9301f35127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2:TaxKeywordTaxHTField" minOccurs="0"/>
                <xsd:element ref="ns2:TaxCatchAll" minOccurs="0"/>
                <xsd:element ref="ns2:Retention_x0020_Date" minOccurs="0"/>
                <xsd:element ref="ns3:MediaServiceAutoTags" minOccurs="0"/>
                <xsd:element ref="ns3:MediaServiceOCR" minOccurs="0"/>
                <xsd:element ref="ns3:MediaServiceDateTaken" minOccurs="0"/>
                <xsd:element ref="ns2:_dlc_DocId" minOccurs="0"/>
                <xsd:element ref="ns2:_dlc_DocIdUrl" minOccurs="0"/>
                <xsd:element ref="ns2:_dlc_DocIdPersistId" minOccurs="0"/>
                <xsd:element ref="ns3:MediaServiceAutoKeyPoints" minOccurs="0"/>
                <xsd:element ref="ns3:MediaServiceKeyPoint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d0b4d8-dac0-442f-a11d-e01bf3bc84e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KeywordTaxHTField" ma:index="13" nillable="true" ma:taxonomy="true" ma:internalName="TaxKeywordTaxHTField" ma:taxonomyFieldName="TaxKeyword" ma:displayName="Enterprise Keywords" ma:fieldId="{23f27201-bee3-471e-b2e7-b64fd8b7ca38}" ma:taxonomyMulti="true" ma:sspId="e99fb18b-195f-4cbe-b952-cf12f91f9893" ma:termSetId="00000000-0000-0000-0000-000000000000" ma:anchorId="00000000-0000-0000-0000-000000000000" ma:open="true" ma:isKeyword="true">
      <xsd:complexType>
        <xsd:sequence>
          <xsd:element ref="pc:Terms" minOccurs="0" maxOccurs="1"/>
        </xsd:sequence>
      </xsd:complexType>
    </xsd:element>
    <xsd:element name="TaxCatchAll" ma:index="14" nillable="true" ma:displayName="Taxonomy Catch All Column" ma:hidden="true" ma:list="{7dde1d07-175e-4208-85f5-5974fcc063e7}" ma:internalName="TaxCatchAll" ma:showField="CatchAllData" ma:web="b0d0b4d8-dac0-442f-a11d-e01bf3bc84e2">
      <xsd:complexType>
        <xsd:complexContent>
          <xsd:extension base="dms:MultiChoiceLookup">
            <xsd:sequence>
              <xsd:element name="Value" type="dms:Lookup" maxOccurs="unbounded" minOccurs="0" nillable="true"/>
            </xsd:sequence>
          </xsd:extension>
        </xsd:complexContent>
      </xsd:complexType>
    </xsd:element>
    <xsd:element name="Retention_x0020_Date" ma:index="15" nillable="true" ma:displayName="Retention Date" ma:default="5 Years" ma:format="Dropdown" ma:internalName="Retention_x0020_Date">
      <xsd:simpleType>
        <xsd:restriction base="dms:Choice">
          <xsd:enumeration value="1 Year"/>
          <xsd:enumeration value="2 Years"/>
          <xsd:enumeration value="3 Years"/>
          <xsd:enumeration value="4 Years"/>
          <xsd:enumeration value="5 Years"/>
          <xsd:enumeration value="6 Years"/>
          <xsd:enumeration value="7 Years"/>
          <xsd:enumeration value="8 Years"/>
          <xsd:enumeration value="9 Years"/>
          <xsd:enumeration value="10 Years"/>
          <xsd:enumeration value="Permanent"/>
        </xsd:restriction>
      </xsd:simpleType>
    </xsd:element>
    <xsd:element name="_dlc_DocId" ma:index="19" nillable="true" ma:displayName="Document ID Value" ma:description="The value of the document ID assigned to this item."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2ecc8ad-f9fa-4838-995b-9301f35127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99fb18b-195f-4cbe-b952-cf12f91f98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A719FA4-954C-4FA8-82CB-206659C3B826}">
  <ds:schemaRefs>
    <ds:schemaRef ds:uri="22ecc8ad-f9fa-4838-995b-9301f35127da"/>
    <ds:schemaRef ds:uri="230e9df3-be65-4c73-a93b-d1236ebd677e"/>
    <ds:schemaRef ds:uri="71af3243-3dd4-4a8d-8c0d-dd76da1f02a5"/>
    <ds:schemaRef ds:uri="b0d0b4d8-dac0-442f-a11d-e01bf3bc84e2"/>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3.xml><?xml version="1.0" encoding="utf-8"?>
<ds:datastoreItem xmlns:ds="http://schemas.openxmlformats.org/officeDocument/2006/customXml" ds:itemID="{CDF6CC98-6FDA-486C-BE5D-31BB57D527E3}">
  <ds:schemaRefs>
    <ds:schemaRef ds:uri="22ecc8ad-f9fa-4838-995b-9301f35127da"/>
    <ds:schemaRef ds:uri="b0d0b4d8-dac0-442f-a11d-e01bf3bc84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BA4490F-7456-4A31-AA87-01545FFFFF7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{11C0593E-8394-45E4-9FCF-EBCC4521B825}TF8a9b5915-b8c7-461e-8cdd-693d48b5e32371f7b7e2_win32-4bf0b9a2ea37</Template>
  <TotalTime>0</TotalTime>
  <Words>4610</Words>
  <Application>Microsoft Office PowerPoint</Application>
  <PresentationFormat>Widescreen</PresentationFormat>
  <Paragraphs>547</Paragraphs>
  <Slides>68</Slides>
  <Notes>34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68</vt:i4>
      </vt:variant>
    </vt:vector>
  </HeadingPairs>
  <TitlesOfParts>
    <vt:vector size="84" baseType="lpstr">
      <vt:lpstr>APPLE CHANCERY</vt:lpstr>
      <vt:lpstr>Aptos</vt:lpstr>
      <vt:lpstr>Aptos Display</vt:lpstr>
      <vt:lpstr>Arial</vt:lpstr>
      <vt:lpstr>Arial Black</vt:lpstr>
      <vt:lpstr>Avenir Next LT Pro</vt:lpstr>
      <vt:lpstr>Calibri</vt:lpstr>
      <vt:lpstr>DM Sans</vt:lpstr>
      <vt:lpstr>DM Sans Bold</vt:lpstr>
      <vt:lpstr>Georgia Pro Light</vt:lpstr>
      <vt:lpstr>Sabon Next LT</vt:lpstr>
      <vt:lpstr>Wingdings</vt:lpstr>
      <vt:lpstr>Custom</vt:lpstr>
      <vt:lpstr>Office Theme</vt:lpstr>
      <vt:lpstr>1_Office Theme</vt:lpstr>
      <vt:lpstr>AccentBoxVTI</vt:lpstr>
      <vt:lpstr>Put a Little Love in Your Heart The Foundation of ALA’s Journey   Orchestrated by: Frederick J. Esposito, Jr., CLM, MBA Vice President, ALA Foundation</vt:lpstr>
      <vt:lpstr>The Foundation of the Association of Legal Administrators is the  Heart of ALA. </vt:lpstr>
      <vt:lpstr>Who Are We?</vt:lpstr>
      <vt:lpstr>2025-2026 BOARD OF TRUSTEES</vt:lpstr>
      <vt:lpstr>Trustee Changes for 2026-2027</vt:lpstr>
      <vt:lpstr>Trustee Changes for 2026-2027</vt:lpstr>
      <vt:lpstr>Strategic Direction</vt:lpstr>
      <vt:lpstr>impact Report  top of the charts!</vt:lpstr>
      <vt:lpstr>We’ve Come a Long Way Already</vt:lpstr>
      <vt:lpstr>Our Initiatives</vt:lpstr>
      <vt:lpstr>Our Initiatives</vt:lpstr>
      <vt:lpstr>Our Initiatives</vt:lpstr>
      <vt:lpstr>Our Initiatives</vt:lpstr>
      <vt:lpstr>Our Initiatives</vt:lpstr>
      <vt:lpstr>Our Initiatives</vt:lpstr>
      <vt:lpstr>Our Initiatives</vt:lpstr>
      <vt:lpstr>Remix:  What’s Coming…. Composing the future…..</vt:lpstr>
      <vt:lpstr>Turning up the Tempo</vt:lpstr>
      <vt:lpstr>What Will Keep us on  the Billboard top 10?</vt:lpstr>
      <vt:lpstr>   ALA foundation - “Yes we can can!”   Communication.. Visibility…. Partnership…. Collaboration…. SUPPORT…. </vt:lpstr>
      <vt:lpstr>Three Giving Campaigns  –Working Together!</vt:lpstr>
      <vt:lpstr>Silent Auction</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Stop Believin’</vt:lpstr>
      <vt:lpstr>How We Think About Leadership</vt:lpstr>
      <vt:lpstr>Why This Matters Right Now</vt:lpstr>
      <vt:lpstr>My Leadership Story (Raising My Hand Anyway)</vt:lpstr>
      <vt:lpstr>What That Taught Me</vt:lpstr>
      <vt:lpstr>PowerPoint Presentation</vt:lpstr>
      <vt:lpstr>What Future Leaders Actually Look Like</vt:lpstr>
      <vt:lpstr>Leadership Starts Where You Are</vt:lpstr>
      <vt:lpstr>We Don’t Fill Holes. We Place People.</vt:lpstr>
      <vt:lpstr>Volunteer Talent Is Not Prey</vt:lpstr>
      <vt:lpstr>Make It Inviting. Make It Worth It.</vt:lpstr>
      <vt:lpstr>PowerPoint Presentation</vt:lpstr>
      <vt:lpstr>You Can’t Spot Potential From the Sidelines</vt:lpstr>
      <vt:lpstr>Diversity of Thought Is a Leadership Responsibility</vt:lpstr>
      <vt:lpstr>The Ask We Don’t Make Often Enough</vt:lpstr>
      <vt:lpstr>Barriers Future Leaders Face</vt:lpstr>
      <vt:lpstr>When Someone Hesitates, That’s Information</vt:lpstr>
      <vt:lpstr>Short-Term Opportunities Build Confidence</vt:lpstr>
      <vt:lpstr>PowerPoint Presentation</vt:lpstr>
      <vt:lpstr>How We Lead Differently (Starting Now)</vt:lpstr>
      <vt:lpstr>PowerPoint Presentation</vt:lpstr>
      <vt:lpstr>Final Note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Laura Ordoñez</dc:creator>
  <cp:lastModifiedBy>Tarah Dickerson</cp:lastModifiedBy>
  <cp:revision>1</cp:revision>
  <dcterms:created xsi:type="dcterms:W3CDTF">2026-01-27T13:58:41Z</dcterms:created>
  <dcterms:modified xsi:type="dcterms:W3CDTF">2026-02-28T19:33:21Z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0x010100A1DDEBBDED099B488FC60389DFE559D1</vt:lpwstr>
  </property>
  <property fmtid="{D5CDD505-2E9C-101B-9397-08002B2CF9AE}" pid="3" name="_dlc_DocIdItemGuid">
    <vt:lpwstr>d0c27872-0c54-4a09-ab50-16d5e5444256</vt:lpwstr>
  </property>
  <property fmtid="{D5CDD505-2E9C-101B-9397-08002B2CF9AE}" pid="4" name="TaxKeyword">
    <vt:lpwstr/>
  </property>
</Properties>
</file>