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5_75D9C3EA.xml" ContentType="application/vnd.ms-powerpoint.comments+xml"/>
  <Override PartName="/ppt/notesSlides/notesSlide17.xml" ContentType="application/vnd.openxmlformats-officedocument.presentationml.notesSlide+xml"/>
  <Override PartName="/ppt/comments/modernComment_A2C_A29A7ABD.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78"/>
  </p:notesMasterIdLst>
  <p:sldIdLst>
    <p:sldId id="2611" r:id="rId6"/>
    <p:sldId id="2612" r:id="rId7"/>
    <p:sldId id="2613" r:id="rId8"/>
    <p:sldId id="2614" r:id="rId9"/>
    <p:sldId id="2615" r:id="rId10"/>
    <p:sldId id="2616" r:id="rId11"/>
    <p:sldId id="2617" r:id="rId12"/>
    <p:sldId id="2618" r:id="rId13"/>
    <p:sldId id="2619" r:id="rId14"/>
    <p:sldId id="2620" r:id="rId15"/>
    <p:sldId id="2621" r:id="rId16"/>
    <p:sldId id="2622" r:id="rId17"/>
    <p:sldId id="2623" r:id="rId18"/>
    <p:sldId id="2624" r:id="rId19"/>
    <p:sldId id="2625" r:id="rId20"/>
    <p:sldId id="2626" r:id="rId21"/>
    <p:sldId id="277" r:id="rId22"/>
    <p:sldId id="258" r:id="rId23"/>
    <p:sldId id="278" r:id="rId24"/>
    <p:sldId id="279" r:id="rId25"/>
    <p:sldId id="280" r:id="rId26"/>
    <p:sldId id="281" r:id="rId27"/>
    <p:sldId id="282" r:id="rId28"/>
    <p:sldId id="283" r:id="rId29"/>
    <p:sldId id="284" r:id="rId30"/>
    <p:sldId id="285" r:id="rId31"/>
    <p:sldId id="286" r:id="rId32"/>
    <p:sldId id="2581" r:id="rId33"/>
    <p:sldId id="289" r:id="rId34"/>
    <p:sldId id="290" r:id="rId35"/>
    <p:sldId id="291" r:id="rId36"/>
    <p:sldId id="292" r:id="rId37"/>
    <p:sldId id="288" r:id="rId38"/>
    <p:sldId id="293" r:id="rId39"/>
    <p:sldId id="294" r:id="rId40"/>
    <p:sldId id="295" r:id="rId41"/>
    <p:sldId id="296" r:id="rId42"/>
    <p:sldId id="297" r:id="rId43"/>
    <p:sldId id="300" r:id="rId44"/>
    <p:sldId id="259" r:id="rId45"/>
    <p:sldId id="2599" r:id="rId46"/>
    <p:sldId id="260" r:id="rId47"/>
    <p:sldId id="2582" r:id="rId48"/>
    <p:sldId id="298" r:id="rId49"/>
    <p:sldId id="266" r:id="rId50"/>
    <p:sldId id="276" r:id="rId51"/>
    <p:sldId id="299" r:id="rId52"/>
    <p:sldId id="2583" r:id="rId53"/>
    <p:sldId id="2584" r:id="rId54"/>
    <p:sldId id="2585" r:id="rId55"/>
    <p:sldId id="2586" r:id="rId56"/>
    <p:sldId id="2587" r:id="rId57"/>
    <p:sldId id="269" r:id="rId58"/>
    <p:sldId id="270" r:id="rId59"/>
    <p:sldId id="273" r:id="rId60"/>
    <p:sldId id="2600" r:id="rId61"/>
    <p:sldId id="257" r:id="rId62"/>
    <p:sldId id="2601" r:id="rId63"/>
    <p:sldId id="2602" r:id="rId64"/>
    <p:sldId id="2603" r:id="rId65"/>
    <p:sldId id="262" r:id="rId66"/>
    <p:sldId id="261" r:id="rId67"/>
    <p:sldId id="2604" r:id="rId68"/>
    <p:sldId id="2605" r:id="rId69"/>
    <p:sldId id="263" r:id="rId70"/>
    <p:sldId id="264" r:id="rId71"/>
    <p:sldId id="265" r:id="rId72"/>
    <p:sldId id="2606" r:id="rId73"/>
    <p:sldId id="2607" r:id="rId74"/>
    <p:sldId id="2608" r:id="rId75"/>
    <p:sldId id="2609" r:id="rId76"/>
    <p:sldId id="261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FE7908-FCC5-475A-9F2C-73DBC47BB87C}">
          <p14:sldIdLst>
            <p14:sldId id="2611"/>
            <p14:sldId id="2612"/>
            <p14:sldId id="2613"/>
            <p14:sldId id="2614"/>
            <p14:sldId id="2615"/>
            <p14:sldId id="2616"/>
            <p14:sldId id="2617"/>
            <p14:sldId id="2618"/>
            <p14:sldId id="2619"/>
            <p14:sldId id="2620"/>
            <p14:sldId id="2621"/>
            <p14:sldId id="2622"/>
            <p14:sldId id="2623"/>
            <p14:sldId id="2624"/>
            <p14:sldId id="2625"/>
            <p14:sldId id="2626"/>
            <p14:sldId id="277"/>
            <p14:sldId id="258"/>
            <p14:sldId id="278"/>
            <p14:sldId id="279"/>
            <p14:sldId id="280"/>
            <p14:sldId id="281"/>
            <p14:sldId id="282"/>
            <p14:sldId id="283"/>
            <p14:sldId id="284"/>
            <p14:sldId id="285"/>
            <p14:sldId id="286"/>
            <p14:sldId id="2581"/>
            <p14:sldId id="289"/>
            <p14:sldId id="290"/>
            <p14:sldId id="291"/>
            <p14:sldId id="292"/>
            <p14:sldId id="288"/>
            <p14:sldId id="293"/>
            <p14:sldId id="294"/>
            <p14:sldId id="295"/>
            <p14:sldId id="296"/>
            <p14:sldId id="297"/>
            <p14:sldId id="300"/>
            <p14:sldId id="259"/>
            <p14:sldId id="2599"/>
            <p14:sldId id="260"/>
            <p14:sldId id="2582"/>
            <p14:sldId id="298"/>
            <p14:sldId id="266"/>
            <p14:sldId id="276"/>
            <p14:sldId id="299"/>
            <p14:sldId id="2583"/>
            <p14:sldId id="2584"/>
            <p14:sldId id="2585"/>
            <p14:sldId id="2586"/>
            <p14:sldId id="2587"/>
            <p14:sldId id="269"/>
            <p14:sldId id="270"/>
            <p14:sldId id="273"/>
            <p14:sldId id="2600"/>
            <p14:sldId id="257"/>
            <p14:sldId id="2601"/>
            <p14:sldId id="2602"/>
            <p14:sldId id="2603"/>
            <p14:sldId id="262"/>
            <p14:sldId id="261"/>
            <p14:sldId id="2604"/>
            <p14:sldId id="2605"/>
            <p14:sldId id="263"/>
            <p14:sldId id="264"/>
            <p14:sldId id="265"/>
            <p14:sldId id="2606"/>
            <p14:sldId id="2607"/>
            <p14:sldId id="2608"/>
            <p14:sldId id="2609"/>
            <p14:sldId id="26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6A0F1E-EE3B-0B15-B686-0E0F28FBCD0D}" name="Meghann Krone" initials="MK" userId="S::mkrone@alanet.org::2b21561d-6483-49bf-8124-2a2a71490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C0AA8-2731-471F-9A26-C6EA811E545B}" v="9" dt="2026-02-28T13:55:10.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h Dickerson" userId="33891ea2-914b-4243-af03-4a729a9f0b05" providerId="ADAL" clId="{D8F8E633-757A-4497-998C-1C054C531F35}"/>
    <pc:docChg chg="undo custSel addSld delSld modSld modSection">
      <pc:chgData name="Tarah Dickerson" userId="33891ea2-914b-4243-af03-4a729a9f0b05" providerId="ADAL" clId="{D8F8E633-757A-4497-998C-1C054C531F35}" dt="2026-02-28T13:55:23.275" v="45" actId="2696"/>
      <pc:docMkLst>
        <pc:docMk/>
      </pc:docMkLst>
      <pc:sldChg chg="add del">
        <pc:chgData name="Tarah Dickerson" userId="33891ea2-914b-4243-af03-4a729a9f0b05" providerId="ADAL" clId="{D8F8E633-757A-4497-998C-1C054C531F35}" dt="2026-02-28T13:55:23.275" v="45" actId="2696"/>
        <pc:sldMkLst>
          <pc:docMk/>
          <pc:sldMk cId="2474614912" sldId="256"/>
        </pc:sldMkLst>
      </pc:sldChg>
      <pc:sldChg chg="add del">
        <pc:chgData name="Tarah Dickerson" userId="33891ea2-914b-4243-af03-4a729a9f0b05" providerId="ADAL" clId="{D8F8E633-757A-4497-998C-1C054C531F35}" dt="2026-02-28T02:59:50.338" v="34"/>
        <pc:sldMkLst>
          <pc:docMk/>
          <pc:sldMk cId="1163517640" sldId="257"/>
        </pc:sldMkLst>
      </pc:sldChg>
      <pc:sldChg chg="add del setBg">
        <pc:chgData name="Tarah Dickerson" userId="33891ea2-914b-4243-af03-4a729a9f0b05" providerId="ADAL" clId="{D8F8E633-757A-4497-998C-1C054C531F35}" dt="2026-02-25T20:10:12.406" v="2"/>
        <pc:sldMkLst>
          <pc:docMk/>
          <pc:sldMk cId="3859942364" sldId="258"/>
        </pc:sldMkLst>
      </pc:sldChg>
      <pc:sldChg chg="add del setBg">
        <pc:chgData name="Tarah Dickerson" userId="33891ea2-914b-4243-af03-4a729a9f0b05" providerId="ADAL" clId="{D8F8E633-757A-4497-998C-1C054C531F35}" dt="2026-02-25T20:10:12.406" v="2"/>
        <pc:sldMkLst>
          <pc:docMk/>
          <pc:sldMk cId="343864882" sldId="259"/>
        </pc:sldMkLst>
      </pc:sldChg>
      <pc:sldChg chg="add del setBg">
        <pc:chgData name="Tarah Dickerson" userId="33891ea2-914b-4243-af03-4a729a9f0b05" providerId="ADAL" clId="{D8F8E633-757A-4497-998C-1C054C531F35}" dt="2026-02-25T20:10:12.406" v="2"/>
        <pc:sldMkLst>
          <pc:docMk/>
          <pc:sldMk cId="3257431597" sldId="260"/>
        </pc:sldMkLst>
      </pc:sldChg>
      <pc:sldChg chg="add del">
        <pc:chgData name="Tarah Dickerson" userId="33891ea2-914b-4243-af03-4a729a9f0b05" providerId="ADAL" clId="{D8F8E633-757A-4497-998C-1C054C531F35}" dt="2026-02-28T02:59:50.338" v="34"/>
        <pc:sldMkLst>
          <pc:docMk/>
          <pc:sldMk cId="1977205738" sldId="261"/>
        </pc:sldMkLst>
      </pc:sldChg>
      <pc:sldChg chg="add del">
        <pc:chgData name="Tarah Dickerson" userId="33891ea2-914b-4243-af03-4a729a9f0b05" providerId="ADAL" clId="{D8F8E633-757A-4497-998C-1C054C531F35}" dt="2026-02-28T02:59:50.338" v="34"/>
        <pc:sldMkLst>
          <pc:docMk/>
          <pc:sldMk cId="407902093" sldId="262"/>
        </pc:sldMkLst>
      </pc:sldChg>
      <pc:sldChg chg="add del">
        <pc:chgData name="Tarah Dickerson" userId="33891ea2-914b-4243-af03-4a729a9f0b05" providerId="ADAL" clId="{D8F8E633-757A-4497-998C-1C054C531F35}" dt="2026-02-28T02:59:50.338" v="34"/>
        <pc:sldMkLst>
          <pc:docMk/>
          <pc:sldMk cId="1393088150" sldId="263"/>
        </pc:sldMkLst>
      </pc:sldChg>
      <pc:sldChg chg="add del">
        <pc:chgData name="Tarah Dickerson" userId="33891ea2-914b-4243-af03-4a729a9f0b05" providerId="ADAL" clId="{D8F8E633-757A-4497-998C-1C054C531F35}" dt="2026-02-28T02:59:50.338" v="34"/>
        <pc:sldMkLst>
          <pc:docMk/>
          <pc:sldMk cId="3872938252" sldId="264"/>
        </pc:sldMkLst>
      </pc:sldChg>
      <pc:sldChg chg="add del">
        <pc:chgData name="Tarah Dickerson" userId="33891ea2-914b-4243-af03-4a729a9f0b05" providerId="ADAL" clId="{D8F8E633-757A-4497-998C-1C054C531F35}" dt="2026-02-28T02:59:50.338" v="34"/>
        <pc:sldMkLst>
          <pc:docMk/>
          <pc:sldMk cId="3093484583" sldId="265"/>
        </pc:sldMkLst>
      </pc:sldChg>
      <pc:sldChg chg="add del setBg">
        <pc:chgData name="Tarah Dickerson" userId="33891ea2-914b-4243-af03-4a729a9f0b05" providerId="ADAL" clId="{D8F8E633-757A-4497-998C-1C054C531F35}" dt="2026-02-25T20:10:12.406" v="2"/>
        <pc:sldMkLst>
          <pc:docMk/>
          <pc:sldMk cId="4293482355" sldId="266"/>
        </pc:sldMkLst>
      </pc:sldChg>
      <pc:sldChg chg="add del">
        <pc:chgData name="Tarah Dickerson" userId="33891ea2-914b-4243-af03-4a729a9f0b05" providerId="ADAL" clId="{D8F8E633-757A-4497-998C-1C054C531F35}" dt="2026-02-28T13:55:23.275" v="45" actId="2696"/>
        <pc:sldMkLst>
          <pc:docMk/>
          <pc:sldMk cId="1537438718" sldId="267"/>
        </pc:sldMkLst>
      </pc:sldChg>
      <pc:sldChg chg="add del">
        <pc:chgData name="Tarah Dickerson" userId="33891ea2-914b-4243-af03-4a729a9f0b05" providerId="ADAL" clId="{D8F8E633-757A-4497-998C-1C054C531F35}" dt="2026-02-28T13:55:23.275" v="45" actId="2696"/>
        <pc:sldMkLst>
          <pc:docMk/>
          <pc:sldMk cId="185542069" sldId="268"/>
        </pc:sldMkLst>
      </pc:sldChg>
      <pc:sldChg chg="add">
        <pc:chgData name="Tarah Dickerson" userId="33891ea2-914b-4243-af03-4a729a9f0b05" providerId="ADAL" clId="{D8F8E633-757A-4497-998C-1C054C531F35}" dt="2026-02-25T20:15:32.374" v="29"/>
        <pc:sldMkLst>
          <pc:docMk/>
          <pc:sldMk cId="450368635" sldId="269"/>
        </pc:sldMkLst>
      </pc:sldChg>
      <pc:sldChg chg="add">
        <pc:chgData name="Tarah Dickerson" userId="33891ea2-914b-4243-af03-4a729a9f0b05" providerId="ADAL" clId="{D8F8E633-757A-4497-998C-1C054C531F35}" dt="2026-02-25T20:15:32.374" v="29"/>
        <pc:sldMkLst>
          <pc:docMk/>
          <pc:sldMk cId="694393901" sldId="270"/>
        </pc:sldMkLst>
      </pc:sldChg>
      <pc:sldChg chg="add del">
        <pc:chgData name="Tarah Dickerson" userId="33891ea2-914b-4243-af03-4a729a9f0b05" providerId="ADAL" clId="{D8F8E633-757A-4497-998C-1C054C531F35}" dt="2026-02-28T13:55:23.275" v="45" actId="2696"/>
        <pc:sldMkLst>
          <pc:docMk/>
          <pc:sldMk cId="3922354102" sldId="271"/>
        </pc:sldMkLst>
      </pc:sldChg>
      <pc:sldChg chg="add del">
        <pc:chgData name="Tarah Dickerson" userId="33891ea2-914b-4243-af03-4a729a9f0b05" providerId="ADAL" clId="{D8F8E633-757A-4497-998C-1C054C531F35}" dt="2026-02-28T13:55:23.275" v="45" actId="2696"/>
        <pc:sldMkLst>
          <pc:docMk/>
          <pc:sldMk cId="723568327" sldId="272"/>
        </pc:sldMkLst>
      </pc:sldChg>
      <pc:sldChg chg="add">
        <pc:chgData name="Tarah Dickerson" userId="33891ea2-914b-4243-af03-4a729a9f0b05" providerId="ADAL" clId="{D8F8E633-757A-4497-998C-1C054C531F35}" dt="2026-02-25T20:15:32.374" v="29"/>
        <pc:sldMkLst>
          <pc:docMk/>
          <pc:sldMk cId="2800604268" sldId="273"/>
        </pc:sldMkLst>
      </pc:sldChg>
      <pc:sldChg chg="add del setBg">
        <pc:chgData name="Tarah Dickerson" userId="33891ea2-914b-4243-af03-4a729a9f0b05" providerId="ADAL" clId="{D8F8E633-757A-4497-998C-1C054C531F35}" dt="2026-02-25T20:10:12.406" v="2"/>
        <pc:sldMkLst>
          <pc:docMk/>
          <pc:sldMk cId="1846344511" sldId="276"/>
        </pc:sldMkLst>
      </pc:sldChg>
      <pc:sldChg chg="modSp add del mod setBg">
        <pc:chgData name="Tarah Dickerson" userId="33891ea2-914b-4243-af03-4a729a9f0b05" providerId="ADAL" clId="{D8F8E633-757A-4497-998C-1C054C531F35}" dt="2026-02-25T20:11:48.307" v="28" actId="114"/>
        <pc:sldMkLst>
          <pc:docMk/>
          <pc:sldMk cId="692212902" sldId="277"/>
        </pc:sldMkLst>
        <pc:spChg chg="mod">
          <ac:chgData name="Tarah Dickerson" userId="33891ea2-914b-4243-af03-4a729a9f0b05" providerId="ADAL" clId="{D8F8E633-757A-4497-998C-1C054C531F35}" dt="2026-02-25T20:11:48.307" v="28" actId="114"/>
          <ac:spMkLst>
            <pc:docMk/>
            <pc:sldMk cId="692212902" sldId="277"/>
            <ac:spMk id="4" creationId="{4513C559-92B7-8122-C85D-FE2B604442C8}"/>
          </ac:spMkLst>
        </pc:spChg>
      </pc:sldChg>
      <pc:sldChg chg="add del setBg">
        <pc:chgData name="Tarah Dickerson" userId="33891ea2-914b-4243-af03-4a729a9f0b05" providerId="ADAL" clId="{D8F8E633-757A-4497-998C-1C054C531F35}" dt="2026-02-25T20:10:12.406" v="2"/>
        <pc:sldMkLst>
          <pc:docMk/>
          <pc:sldMk cId="2206649707" sldId="278"/>
        </pc:sldMkLst>
      </pc:sldChg>
      <pc:sldChg chg="add del setBg">
        <pc:chgData name="Tarah Dickerson" userId="33891ea2-914b-4243-af03-4a729a9f0b05" providerId="ADAL" clId="{D8F8E633-757A-4497-998C-1C054C531F35}" dt="2026-02-25T20:10:12.406" v="2"/>
        <pc:sldMkLst>
          <pc:docMk/>
          <pc:sldMk cId="251023352" sldId="279"/>
        </pc:sldMkLst>
      </pc:sldChg>
      <pc:sldChg chg="add del setBg">
        <pc:chgData name="Tarah Dickerson" userId="33891ea2-914b-4243-af03-4a729a9f0b05" providerId="ADAL" clId="{D8F8E633-757A-4497-998C-1C054C531F35}" dt="2026-02-25T20:10:12.406" v="2"/>
        <pc:sldMkLst>
          <pc:docMk/>
          <pc:sldMk cId="1151497000" sldId="280"/>
        </pc:sldMkLst>
      </pc:sldChg>
      <pc:sldChg chg="add del setBg">
        <pc:chgData name="Tarah Dickerson" userId="33891ea2-914b-4243-af03-4a729a9f0b05" providerId="ADAL" clId="{D8F8E633-757A-4497-998C-1C054C531F35}" dt="2026-02-25T20:10:12.406" v="2"/>
        <pc:sldMkLst>
          <pc:docMk/>
          <pc:sldMk cId="1717407258" sldId="281"/>
        </pc:sldMkLst>
      </pc:sldChg>
      <pc:sldChg chg="add del setBg">
        <pc:chgData name="Tarah Dickerson" userId="33891ea2-914b-4243-af03-4a729a9f0b05" providerId="ADAL" clId="{D8F8E633-757A-4497-998C-1C054C531F35}" dt="2026-02-25T20:10:12.406" v="2"/>
        <pc:sldMkLst>
          <pc:docMk/>
          <pc:sldMk cId="1546475949" sldId="282"/>
        </pc:sldMkLst>
      </pc:sldChg>
      <pc:sldChg chg="add del setBg">
        <pc:chgData name="Tarah Dickerson" userId="33891ea2-914b-4243-af03-4a729a9f0b05" providerId="ADAL" clId="{D8F8E633-757A-4497-998C-1C054C531F35}" dt="2026-02-25T20:10:12.406" v="2"/>
        <pc:sldMkLst>
          <pc:docMk/>
          <pc:sldMk cId="4260375520" sldId="283"/>
        </pc:sldMkLst>
      </pc:sldChg>
      <pc:sldChg chg="add del setBg">
        <pc:chgData name="Tarah Dickerson" userId="33891ea2-914b-4243-af03-4a729a9f0b05" providerId="ADAL" clId="{D8F8E633-757A-4497-998C-1C054C531F35}" dt="2026-02-25T20:10:12.406" v="2"/>
        <pc:sldMkLst>
          <pc:docMk/>
          <pc:sldMk cId="3922116074" sldId="284"/>
        </pc:sldMkLst>
      </pc:sldChg>
      <pc:sldChg chg="add del setBg">
        <pc:chgData name="Tarah Dickerson" userId="33891ea2-914b-4243-af03-4a729a9f0b05" providerId="ADAL" clId="{D8F8E633-757A-4497-998C-1C054C531F35}" dt="2026-02-25T20:10:12.406" v="2"/>
        <pc:sldMkLst>
          <pc:docMk/>
          <pc:sldMk cId="4261134769" sldId="285"/>
        </pc:sldMkLst>
      </pc:sldChg>
      <pc:sldChg chg="add del setBg">
        <pc:chgData name="Tarah Dickerson" userId="33891ea2-914b-4243-af03-4a729a9f0b05" providerId="ADAL" clId="{D8F8E633-757A-4497-998C-1C054C531F35}" dt="2026-02-25T20:10:12.406" v="2"/>
        <pc:sldMkLst>
          <pc:docMk/>
          <pc:sldMk cId="1881692237" sldId="286"/>
        </pc:sldMkLst>
      </pc:sldChg>
      <pc:sldChg chg="add del setBg">
        <pc:chgData name="Tarah Dickerson" userId="33891ea2-914b-4243-af03-4a729a9f0b05" providerId="ADAL" clId="{D8F8E633-757A-4497-998C-1C054C531F35}" dt="2026-02-25T20:10:12.406" v="2"/>
        <pc:sldMkLst>
          <pc:docMk/>
          <pc:sldMk cId="186665972" sldId="288"/>
        </pc:sldMkLst>
      </pc:sldChg>
      <pc:sldChg chg="add del">
        <pc:chgData name="Tarah Dickerson" userId="33891ea2-914b-4243-af03-4a729a9f0b05" providerId="ADAL" clId="{D8F8E633-757A-4497-998C-1C054C531F35}" dt="2026-02-25T20:10:12.406" v="2"/>
        <pc:sldMkLst>
          <pc:docMk/>
          <pc:sldMk cId="1988143215" sldId="289"/>
        </pc:sldMkLst>
      </pc:sldChg>
      <pc:sldChg chg="add del">
        <pc:chgData name="Tarah Dickerson" userId="33891ea2-914b-4243-af03-4a729a9f0b05" providerId="ADAL" clId="{D8F8E633-757A-4497-998C-1C054C531F35}" dt="2026-02-25T20:10:12.406" v="2"/>
        <pc:sldMkLst>
          <pc:docMk/>
          <pc:sldMk cId="3966519078" sldId="290"/>
        </pc:sldMkLst>
      </pc:sldChg>
      <pc:sldChg chg="add del">
        <pc:chgData name="Tarah Dickerson" userId="33891ea2-914b-4243-af03-4a729a9f0b05" providerId="ADAL" clId="{D8F8E633-757A-4497-998C-1C054C531F35}" dt="2026-02-25T20:10:12.406" v="2"/>
        <pc:sldMkLst>
          <pc:docMk/>
          <pc:sldMk cId="1842858855" sldId="291"/>
        </pc:sldMkLst>
      </pc:sldChg>
      <pc:sldChg chg="add del">
        <pc:chgData name="Tarah Dickerson" userId="33891ea2-914b-4243-af03-4a729a9f0b05" providerId="ADAL" clId="{D8F8E633-757A-4497-998C-1C054C531F35}" dt="2026-02-25T20:10:12.406" v="2"/>
        <pc:sldMkLst>
          <pc:docMk/>
          <pc:sldMk cId="1394227530" sldId="292"/>
        </pc:sldMkLst>
      </pc:sldChg>
      <pc:sldChg chg="add del">
        <pc:chgData name="Tarah Dickerson" userId="33891ea2-914b-4243-af03-4a729a9f0b05" providerId="ADAL" clId="{D8F8E633-757A-4497-998C-1C054C531F35}" dt="2026-02-25T20:10:12.406" v="2"/>
        <pc:sldMkLst>
          <pc:docMk/>
          <pc:sldMk cId="1401327141" sldId="293"/>
        </pc:sldMkLst>
      </pc:sldChg>
      <pc:sldChg chg="add del">
        <pc:chgData name="Tarah Dickerson" userId="33891ea2-914b-4243-af03-4a729a9f0b05" providerId="ADAL" clId="{D8F8E633-757A-4497-998C-1C054C531F35}" dt="2026-02-25T20:10:12.406" v="2"/>
        <pc:sldMkLst>
          <pc:docMk/>
          <pc:sldMk cId="1718228017" sldId="294"/>
        </pc:sldMkLst>
      </pc:sldChg>
      <pc:sldChg chg="add del setBg">
        <pc:chgData name="Tarah Dickerson" userId="33891ea2-914b-4243-af03-4a729a9f0b05" providerId="ADAL" clId="{D8F8E633-757A-4497-998C-1C054C531F35}" dt="2026-02-25T20:10:12.406" v="2"/>
        <pc:sldMkLst>
          <pc:docMk/>
          <pc:sldMk cId="125941986" sldId="295"/>
        </pc:sldMkLst>
      </pc:sldChg>
      <pc:sldChg chg="add del setBg">
        <pc:chgData name="Tarah Dickerson" userId="33891ea2-914b-4243-af03-4a729a9f0b05" providerId="ADAL" clId="{D8F8E633-757A-4497-998C-1C054C531F35}" dt="2026-02-25T20:10:12.406" v="2"/>
        <pc:sldMkLst>
          <pc:docMk/>
          <pc:sldMk cId="663799634" sldId="296"/>
        </pc:sldMkLst>
      </pc:sldChg>
      <pc:sldChg chg="add del setBg">
        <pc:chgData name="Tarah Dickerson" userId="33891ea2-914b-4243-af03-4a729a9f0b05" providerId="ADAL" clId="{D8F8E633-757A-4497-998C-1C054C531F35}" dt="2026-02-25T20:10:12.406" v="2"/>
        <pc:sldMkLst>
          <pc:docMk/>
          <pc:sldMk cId="2550009227" sldId="297"/>
        </pc:sldMkLst>
      </pc:sldChg>
      <pc:sldChg chg="add del setBg">
        <pc:chgData name="Tarah Dickerson" userId="33891ea2-914b-4243-af03-4a729a9f0b05" providerId="ADAL" clId="{D8F8E633-757A-4497-998C-1C054C531F35}" dt="2026-02-25T20:10:12.406" v="2"/>
        <pc:sldMkLst>
          <pc:docMk/>
          <pc:sldMk cId="2349319674" sldId="298"/>
        </pc:sldMkLst>
      </pc:sldChg>
      <pc:sldChg chg="add del setBg">
        <pc:chgData name="Tarah Dickerson" userId="33891ea2-914b-4243-af03-4a729a9f0b05" providerId="ADAL" clId="{D8F8E633-757A-4497-998C-1C054C531F35}" dt="2026-02-25T20:10:12.406" v="2"/>
        <pc:sldMkLst>
          <pc:docMk/>
          <pc:sldMk cId="2316393749" sldId="299"/>
        </pc:sldMkLst>
      </pc:sldChg>
      <pc:sldChg chg="add">
        <pc:chgData name="Tarah Dickerson" userId="33891ea2-914b-4243-af03-4a729a9f0b05" providerId="ADAL" clId="{D8F8E633-757A-4497-998C-1C054C531F35}" dt="2026-02-28T02:57:45.826" v="31"/>
        <pc:sldMkLst>
          <pc:docMk/>
          <pc:sldMk cId="2168208934" sldId="300"/>
        </pc:sldMkLst>
      </pc:sldChg>
      <pc:sldChg chg="add del">
        <pc:chgData name="Tarah Dickerson" userId="33891ea2-914b-4243-af03-4a729a9f0b05" providerId="ADAL" clId="{D8F8E633-757A-4497-998C-1C054C531F35}" dt="2026-02-28T13:55:23.275" v="45" actId="2696"/>
        <pc:sldMkLst>
          <pc:docMk/>
          <pc:sldMk cId="3476226905" sldId="2562"/>
        </pc:sldMkLst>
      </pc:sldChg>
      <pc:sldChg chg="add del">
        <pc:chgData name="Tarah Dickerson" userId="33891ea2-914b-4243-af03-4a729a9f0b05" providerId="ADAL" clId="{D8F8E633-757A-4497-998C-1C054C531F35}" dt="2026-02-28T13:55:23.275" v="45" actId="2696"/>
        <pc:sldMkLst>
          <pc:docMk/>
          <pc:sldMk cId="2132525194" sldId="2564"/>
        </pc:sldMkLst>
      </pc:sldChg>
      <pc:sldChg chg="add del">
        <pc:chgData name="Tarah Dickerson" userId="33891ea2-914b-4243-af03-4a729a9f0b05" providerId="ADAL" clId="{D8F8E633-757A-4497-998C-1C054C531F35}" dt="2026-02-28T13:55:23.275" v="45" actId="2696"/>
        <pc:sldMkLst>
          <pc:docMk/>
          <pc:sldMk cId="4078847621" sldId="2565"/>
        </pc:sldMkLst>
      </pc:sldChg>
      <pc:sldChg chg="add del">
        <pc:chgData name="Tarah Dickerson" userId="33891ea2-914b-4243-af03-4a729a9f0b05" providerId="ADAL" clId="{D8F8E633-757A-4497-998C-1C054C531F35}" dt="2026-02-28T13:55:23.275" v="45" actId="2696"/>
        <pc:sldMkLst>
          <pc:docMk/>
          <pc:sldMk cId="3795582831" sldId="2567"/>
        </pc:sldMkLst>
      </pc:sldChg>
      <pc:sldChg chg="add del">
        <pc:chgData name="Tarah Dickerson" userId="33891ea2-914b-4243-af03-4a729a9f0b05" providerId="ADAL" clId="{D8F8E633-757A-4497-998C-1C054C531F35}" dt="2026-02-28T13:55:23.275" v="45" actId="2696"/>
        <pc:sldMkLst>
          <pc:docMk/>
          <pc:sldMk cId="3382565351" sldId="2569"/>
        </pc:sldMkLst>
      </pc:sldChg>
      <pc:sldChg chg="add del">
        <pc:chgData name="Tarah Dickerson" userId="33891ea2-914b-4243-af03-4a729a9f0b05" providerId="ADAL" clId="{D8F8E633-757A-4497-998C-1C054C531F35}" dt="2026-02-28T13:55:23.275" v="45" actId="2696"/>
        <pc:sldMkLst>
          <pc:docMk/>
          <pc:sldMk cId="2070016146" sldId="2571"/>
        </pc:sldMkLst>
      </pc:sldChg>
      <pc:sldChg chg="add del">
        <pc:chgData name="Tarah Dickerson" userId="33891ea2-914b-4243-af03-4a729a9f0b05" providerId="ADAL" clId="{D8F8E633-757A-4497-998C-1C054C531F35}" dt="2026-02-28T13:55:23.275" v="45" actId="2696"/>
        <pc:sldMkLst>
          <pc:docMk/>
          <pc:sldMk cId="1003899767" sldId="2572"/>
        </pc:sldMkLst>
      </pc:sldChg>
      <pc:sldChg chg="add del">
        <pc:chgData name="Tarah Dickerson" userId="33891ea2-914b-4243-af03-4a729a9f0b05" providerId="ADAL" clId="{D8F8E633-757A-4497-998C-1C054C531F35}" dt="2026-02-28T13:55:23.275" v="45" actId="2696"/>
        <pc:sldMkLst>
          <pc:docMk/>
          <pc:sldMk cId="4195890548" sldId="2573"/>
        </pc:sldMkLst>
      </pc:sldChg>
      <pc:sldChg chg="add del">
        <pc:chgData name="Tarah Dickerson" userId="33891ea2-914b-4243-af03-4a729a9f0b05" providerId="ADAL" clId="{D8F8E633-757A-4497-998C-1C054C531F35}" dt="2026-02-28T13:55:23.275" v="45" actId="2696"/>
        <pc:sldMkLst>
          <pc:docMk/>
          <pc:sldMk cId="2980964927" sldId="2577"/>
        </pc:sldMkLst>
      </pc:sldChg>
      <pc:sldChg chg="add del">
        <pc:chgData name="Tarah Dickerson" userId="33891ea2-914b-4243-af03-4a729a9f0b05" providerId="ADAL" clId="{D8F8E633-757A-4497-998C-1C054C531F35}" dt="2026-02-28T13:55:23.275" v="45" actId="2696"/>
        <pc:sldMkLst>
          <pc:docMk/>
          <pc:sldMk cId="2194535036" sldId="2579"/>
        </pc:sldMkLst>
      </pc:sldChg>
      <pc:sldChg chg="add del">
        <pc:chgData name="Tarah Dickerson" userId="33891ea2-914b-4243-af03-4a729a9f0b05" providerId="ADAL" clId="{D8F8E633-757A-4497-998C-1C054C531F35}" dt="2026-02-28T13:55:23.275" v="45" actId="2696"/>
        <pc:sldMkLst>
          <pc:docMk/>
          <pc:sldMk cId="2963214776" sldId="2580"/>
        </pc:sldMkLst>
      </pc:sldChg>
      <pc:sldChg chg="add">
        <pc:chgData name="Tarah Dickerson" userId="33891ea2-914b-4243-af03-4a729a9f0b05" providerId="ADAL" clId="{D8F8E633-757A-4497-998C-1C054C531F35}" dt="2026-02-25T20:10:12.406" v="2"/>
        <pc:sldMkLst>
          <pc:docMk/>
          <pc:sldMk cId="3138531411" sldId="2581"/>
        </pc:sldMkLst>
      </pc:sldChg>
      <pc:sldChg chg="add del setBg">
        <pc:chgData name="Tarah Dickerson" userId="33891ea2-914b-4243-af03-4a729a9f0b05" providerId="ADAL" clId="{D8F8E633-757A-4497-998C-1C054C531F35}" dt="2026-02-25T20:10:12.406" v="2"/>
        <pc:sldMkLst>
          <pc:docMk/>
          <pc:sldMk cId="3445076394" sldId="2582"/>
        </pc:sldMkLst>
      </pc:sldChg>
      <pc:sldChg chg="add">
        <pc:chgData name="Tarah Dickerson" userId="33891ea2-914b-4243-af03-4a729a9f0b05" providerId="ADAL" clId="{D8F8E633-757A-4497-998C-1C054C531F35}" dt="2026-02-25T20:15:32.374" v="29"/>
        <pc:sldMkLst>
          <pc:docMk/>
          <pc:sldMk cId="3094001936" sldId="2583"/>
        </pc:sldMkLst>
      </pc:sldChg>
      <pc:sldChg chg="add">
        <pc:chgData name="Tarah Dickerson" userId="33891ea2-914b-4243-af03-4a729a9f0b05" providerId="ADAL" clId="{D8F8E633-757A-4497-998C-1C054C531F35}" dt="2026-02-25T20:15:32.374" v="29"/>
        <pc:sldMkLst>
          <pc:docMk/>
          <pc:sldMk cId="1999981273" sldId="2584"/>
        </pc:sldMkLst>
      </pc:sldChg>
      <pc:sldChg chg="add">
        <pc:chgData name="Tarah Dickerson" userId="33891ea2-914b-4243-af03-4a729a9f0b05" providerId="ADAL" clId="{D8F8E633-757A-4497-998C-1C054C531F35}" dt="2026-02-25T20:15:32.374" v="29"/>
        <pc:sldMkLst>
          <pc:docMk/>
          <pc:sldMk cId="2421891210" sldId="2585"/>
        </pc:sldMkLst>
      </pc:sldChg>
      <pc:sldChg chg="add">
        <pc:chgData name="Tarah Dickerson" userId="33891ea2-914b-4243-af03-4a729a9f0b05" providerId="ADAL" clId="{D8F8E633-757A-4497-998C-1C054C531F35}" dt="2026-02-25T20:15:32.374" v="29"/>
        <pc:sldMkLst>
          <pc:docMk/>
          <pc:sldMk cId="3806850248" sldId="2586"/>
        </pc:sldMkLst>
      </pc:sldChg>
      <pc:sldChg chg="modSp add mod">
        <pc:chgData name="Tarah Dickerson" userId="33891ea2-914b-4243-af03-4a729a9f0b05" providerId="ADAL" clId="{D8F8E633-757A-4497-998C-1C054C531F35}" dt="2026-02-28T13:52:15.952" v="41" actId="20577"/>
        <pc:sldMkLst>
          <pc:docMk/>
          <pc:sldMk cId="1365298757" sldId="2587"/>
        </pc:sldMkLst>
        <pc:spChg chg="mod">
          <ac:chgData name="Tarah Dickerson" userId="33891ea2-914b-4243-af03-4a729a9f0b05" providerId="ADAL" clId="{D8F8E633-757A-4497-998C-1C054C531F35}" dt="2026-02-28T13:52:15.952" v="41" actId="20577"/>
          <ac:spMkLst>
            <pc:docMk/>
            <pc:sldMk cId="1365298757" sldId="2587"/>
            <ac:spMk id="3" creationId="{87E94A82-0A39-C632-1511-A3893E987668}"/>
          </ac:spMkLst>
        </pc:spChg>
      </pc:sldChg>
      <pc:sldChg chg="add del">
        <pc:chgData name="Tarah Dickerson" userId="33891ea2-914b-4243-af03-4a729a9f0b05" providerId="ADAL" clId="{D8F8E633-757A-4497-998C-1C054C531F35}" dt="2026-02-28T02:58:53.796" v="33" actId="2696"/>
        <pc:sldMkLst>
          <pc:docMk/>
          <pc:sldMk cId="1228132895" sldId="2588"/>
        </pc:sldMkLst>
      </pc:sldChg>
      <pc:sldChg chg="add del">
        <pc:chgData name="Tarah Dickerson" userId="33891ea2-914b-4243-af03-4a729a9f0b05" providerId="ADAL" clId="{D8F8E633-757A-4497-998C-1C054C531F35}" dt="2026-02-28T02:58:53.796" v="33" actId="2696"/>
        <pc:sldMkLst>
          <pc:docMk/>
          <pc:sldMk cId="647366496" sldId="2589"/>
        </pc:sldMkLst>
      </pc:sldChg>
      <pc:sldChg chg="add del">
        <pc:chgData name="Tarah Dickerson" userId="33891ea2-914b-4243-af03-4a729a9f0b05" providerId="ADAL" clId="{D8F8E633-757A-4497-998C-1C054C531F35}" dt="2026-02-28T02:58:53.796" v="33" actId="2696"/>
        <pc:sldMkLst>
          <pc:docMk/>
          <pc:sldMk cId="2934708491" sldId="2590"/>
        </pc:sldMkLst>
      </pc:sldChg>
      <pc:sldChg chg="add del">
        <pc:chgData name="Tarah Dickerson" userId="33891ea2-914b-4243-af03-4a729a9f0b05" providerId="ADAL" clId="{D8F8E633-757A-4497-998C-1C054C531F35}" dt="2026-02-28T02:58:53.796" v="33" actId="2696"/>
        <pc:sldMkLst>
          <pc:docMk/>
          <pc:sldMk cId="488784337" sldId="2591"/>
        </pc:sldMkLst>
      </pc:sldChg>
      <pc:sldChg chg="add del">
        <pc:chgData name="Tarah Dickerson" userId="33891ea2-914b-4243-af03-4a729a9f0b05" providerId="ADAL" clId="{D8F8E633-757A-4497-998C-1C054C531F35}" dt="2026-02-28T02:58:53.796" v="33" actId="2696"/>
        <pc:sldMkLst>
          <pc:docMk/>
          <pc:sldMk cId="2728032957" sldId="2592"/>
        </pc:sldMkLst>
      </pc:sldChg>
      <pc:sldChg chg="add del">
        <pc:chgData name="Tarah Dickerson" userId="33891ea2-914b-4243-af03-4a729a9f0b05" providerId="ADAL" clId="{D8F8E633-757A-4497-998C-1C054C531F35}" dt="2026-02-28T02:58:53.796" v="33" actId="2696"/>
        <pc:sldMkLst>
          <pc:docMk/>
          <pc:sldMk cId="2169898003" sldId="2593"/>
        </pc:sldMkLst>
      </pc:sldChg>
      <pc:sldChg chg="add del">
        <pc:chgData name="Tarah Dickerson" userId="33891ea2-914b-4243-af03-4a729a9f0b05" providerId="ADAL" clId="{D8F8E633-757A-4497-998C-1C054C531F35}" dt="2026-02-28T02:58:53.796" v="33" actId="2696"/>
        <pc:sldMkLst>
          <pc:docMk/>
          <pc:sldMk cId="3480844902" sldId="2594"/>
        </pc:sldMkLst>
      </pc:sldChg>
      <pc:sldChg chg="add del">
        <pc:chgData name="Tarah Dickerson" userId="33891ea2-914b-4243-af03-4a729a9f0b05" providerId="ADAL" clId="{D8F8E633-757A-4497-998C-1C054C531F35}" dt="2026-02-28T02:58:53.796" v="33" actId="2696"/>
        <pc:sldMkLst>
          <pc:docMk/>
          <pc:sldMk cId="4133011440" sldId="2595"/>
        </pc:sldMkLst>
      </pc:sldChg>
      <pc:sldChg chg="add del">
        <pc:chgData name="Tarah Dickerson" userId="33891ea2-914b-4243-af03-4a729a9f0b05" providerId="ADAL" clId="{D8F8E633-757A-4497-998C-1C054C531F35}" dt="2026-02-28T02:58:53.796" v="33" actId="2696"/>
        <pc:sldMkLst>
          <pc:docMk/>
          <pc:sldMk cId="843213677" sldId="2596"/>
        </pc:sldMkLst>
      </pc:sldChg>
      <pc:sldChg chg="add del">
        <pc:chgData name="Tarah Dickerson" userId="33891ea2-914b-4243-af03-4a729a9f0b05" providerId="ADAL" clId="{D8F8E633-757A-4497-998C-1C054C531F35}" dt="2026-02-28T02:58:53.796" v="33" actId="2696"/>
        <pc:sldMkLst>
          <pc:docMk/>
          <pc:sldMk cId="2336566625" sldId="2597"/>
        </pc:sldMkLst>
      </pc:sldChg>
      <pc:sldChg chg="add del">
        <pc:chgData name="Tarah Dickerson" userId="33891ea2-914b-4243-af03-4a729a9f0b05" providerId="ADAL" clId="{D8F8E633-757A-4497-998C-1C054C531F35}" dt="2026-02-28T02:58:53.796" v="33" actId="2696"/>
        <pc:sldMkLst>
          <pc:docMk/>
          <pc:sldMk cId="232163023" sldId="2598"/>
        </pc:sldMkLst>
      </pc:sldChg>
      <pc:sldChg chg="add">
        <pc:chgData name="Tarah Dickerson" userId="33891ea2-914b-4243-af03-4a729a9f0b05" providerId="ADAL" clId="{D8F8E633-757A-4497-998C-1C054C531F35}" dt="2026-02-28T02:58:14.201" v="32"/>
        <pc:sldMkLst>
          <pc:docMk/>
          <pc:sldMk cId="773934294" sldId="2599"/>
        </pc:sldMkLst>
      </pc:sldChg>
      <pc:sldChg chg="add">
        <pc:chgData name="Tarah Dickerson" userId="33891ea2-914b-4243-af03-4a729a9f0b05" providerId="ADAL" clId="{D8F8E633-757A-4497-998C-1C054C531F35}" dt="2026-02-28T02:59:50.338" v="34"/>
        <pc:sldMkLst>
          <pc:docMk/>
          <pc:sldMk cId="1228132895" sldId="2600"/>
        </pc:sldMkLst>
      </pc:sldChg>
      <pc:sldChg chg="add">
        <pc:chgData name="Tarah Dickerson" userId="33891ea2-914b-4243-af03-4a729a9f0b05" providerId="ADAL" clId="{D8F8E633-757A-4497-998C-1C054C531F35}" dt="2026-02-28T02:59:50.338" v="34"/>
        <pc:sldMkLst>
          <pc:docMk/>
          <pc:sldMk cId="647366496" sldId="2601"/>
        </pc:sldMkLst>
      </pc:sldChg>
      <pc:sldChg chg="add">
        <pc:chgData name="Tarah Dickerson" userId="33891ea2-914b-4243-af03-4a729a9f0b05" providerId="ADAL" clId="{D8F8E633-757A-4497-998C-1C054C531F35}" dt="2026-02-28T02:59:50.338" v="34"/>
        <pc:sldMkLst>
          <pc:docMk/>
          <pc:sldMk cId="2934708491" sldId="2602"/>
        </pc:sldMkLst>
      </pc:sldChg>
      <pc:sldChg chg="add">
        <pc:chgData name="Tarah Dickerson" userId="33891ea2-914b-4243-af03-4a729a9f0b05" providerId="ADAL" clId="{D8F8E633-757A-4497-998C-1C054C531F35}" dt="2026-02-28T02:59:50.338" v="34"/>
        <pc:sldMkLst>
          <pc:docMk/>
          <pc:sldMk cId="488784337" sldId="2603"/>
        </pc:sldMkLst>
      </pc:sldChg>
      <pc:sldChg chg="add">
        <pc:chgData name="Tarah Dickerson" userId="33891ea2-914b-4243-af03-4a729a9f0b05" providerId="ADAL" clId="{D8F8E633-757A-4497-998C-1C054C531F35}" dt="2026-02-28T02:59:50.338" v="34"/>
        <pc:sldMkLst>
          <pc:docMk/>
          <pc:sldMk cId="2728032957" sldId="2604"/>
        </pc:sldMkLst>
      </pc:sldChg>
      <pc:sldChg chg="add">
        <pc:chgData name="Tarah Dickerson" userId="33891ea2-914b-4243-af03-4a729a9f0b05" providerId="ADAL" clId="{D8F8E633-757A-4497-998C-1C054C531F35}" dt="2026-02-28T02:59:50.338" v="34"/>
        <pc:sldMkLst>
          <pc:docMk/>
          <pc:sldMk cId="2169898003" sldId="2605"/>
        </pc:sldMkLst>
      </pc:sldChg>
      <pc:sldChg chg="add">
        <pc:chgData name="Tarah Dickerson" userId="33891ea2-914b-4243-af03-4a729a9f0b05" providerId="ADAL" clId="{D8F8E633-757A-4497-998C-1C054C531F35}" dt="2026-02-28T02:59:50.338" v="34"/>
        <pc:sldMkLst>
          <pc:docMk/>
          <pc:sldMk cId="3480844902" sldId="2606"/>
        </pc:sldMkLst>
      </pc:sldChg>
      <pc:sldChg chg="add">
        <pc:chgData name="Tarah Dickerson" userId="33891ea2-914b-4243-af03-4a729a9f0b05" providerId="ADAL" clId="{D8F8E633-757A-4497-998C-1C054C531F35}" dt="2026-02-28T02:59:50.338" v="34"/>
        <pc:sldMkLst>
          <pc:docMk/>
          <pc:sldMk cId="4133011440" sldId="2607"/>
        </pc:sldMkLst>
      </pc:sldChg>
      <pc:sldChg chg="add">
        <pc:chgData name="Tarah Dickerson" userId="33891ea2-914b-4243-af03-4a729a9f0b05" providerId="ADAL" clId="{D8F8E633-757A-4497-998C-1C054C531F35}" dt="2026-02-28T02:59:50.338" v="34"/>
        <pc:sldMkLst>
          <pc:docMk/>
          <pc:sldMk cId="843213677" sldId="2608"/>
        </pc:sldMkLst>
      </pc:sldChg>
      <pc:sldChg chg="add">
        <pc:chgData name="Tarah Dickerson" userId="33891ea2-914b-4243-af03-4a729a9f0b05" providerId="ADAL" clId="{D8F8E633-757A-4497-998C-1C054C531F35}" dt="2026-02-28T02:59:50.338" v="34"/>
        <pc:sldMkLst>
          <pc:docMk/>
          <pc:sldMk cId="2336566625" sldId="2609"/>
        </pc:sldMkLst>
      </pc:sldChg>
      <pc:sldChg chg="add">
        <pc:chgData name="Tarah Dickerson" userId="33891ea2-914b-4243-af03-4a729a9f0b05" providerId="ADAL" clId="{D8F8E633-757A-4497-998C-1C054C531F35}" dt="2026-02-28T02:59:50.338" v="34"/>
        <pc:sldMkLst>
          <pc:docMk/>
          <pc:sldMk cId="232163023" sldId="2610"/>
        </pc:sldMkLst>
      </pc:sldChg>
      <pc:sldChg chg="add">
        <pc:chgData name="Tarah Dickerson" userId="33891ea2-914b-4243-af03-4a729a9f0b05" providerId="ADAL" clId="{D8F8E633-757A-4497-998C-1C054C531F35}" dt="2026-02-28T13:55:10.001" v="44"/>
        <pc:sldMkLst>
          <pc:docMk/>
          <pc:sldMk cId="2677353225" sldId="2611"/>
        </pc:sldMkLst>
      </pc:sldChg>
      <pc:sldChg chg="add">
        <pc:chgData name="Tarah Dickerson" userId="33891ea2-914b-4243-af03-4a729a9f0b05" providerId="ADAL" clId="{D8F8E633-757A-4497-998C-1C054C531F35}" dt="2026-02-28T13:55:10.001" v="44"/>
        <pc:sldMkLst>
          <pc:docMk/>
          <pc:sldMk cId="1551119234" sldId="2612"/>
        </pc:sldMkLst>
      </pc:sldChg>
      <pc:sldChg chg="add">
        <pc:chgData name="Tarah Dickerson" userId="33891ea2-914b-4243-af03-4a729a9f0b05" providerId="ADAL" clId="{D8F8E633-757A-4497-998C-1C054C531F35}" dt="2026-02-28T13:55:10.001" v="44"/>
        <pc:sldMkLst>
          <pc:docMk/>
          <pc:sldMk cId="315160992" sldId="2613"/>
        </pc:sldMkLst>
      </pc:sldChg>
      <pc:sldChg chg="add">
        <pc:chgData name="Tarah Dickerson" userId="33891ea2-914b-4243-af03-4a729a9f0b05" providerId="ADAL" clId="{D8F8E633-757A-4497-998C-1C054C531F35}" dt="2026-02-28T13:55:10.001" v="44"/>
        <pc:sldMkLst>
          <pc:docMk/>
          <pc:sldMk cId="3951773473" sldId="2614"/>
        </pc:sldMkLst>
      </pc:sldChg>
      <pc:sldChg chg="add">
        <pc:chgData name="Tarah Dickerson" userId="33891ea2-914b-4243-af03-4a729a9f0b05" providerId="ADAL" clId="{D8F8E633-757A-4497-998C-1C054C531F35}" dt="2026-02-28T13:55:10.001" v="44"/>
        <pc:sldMkLst>
          <pc:docMk/>
          <pc:sldMk cId="3833005878" sldId="2615"/>
        </pc:sldMkLst>
      </pc:sldChg>
      <pc:sldChg chg="add">
        <pc:chgData name="Tarah Dickerson" userId="33891ea2-914b-4243-af03-4a729a9f0b05" providerId="ADAL" clId="{D8F8E633-757A-4497-998C-1C054C531F35}" dt="2026-02-28T13:55:10.001" v="44"/>
        <pc:sldMkLst>
          <pc:docMk/>
          <pc:sldMk cId="293163004" sldId="2616"/>
        </pc:sldMkLst>
      </pc:sldChg>
      <pc:sldChg chg="add">
        <pc:chgData name="Tarah Dickerson" userId="33891ea2-914b-4243-af03-4a729a9f0b05" providerId="ADAL" clId="{D8F8E633-757A-4497-998C-1C054C531F35}" dt="2026-02-28T13:55:10.001" v="44"/>
        <pc:sldMkLst>
          <pc:docMk/>
          <pc:sldMk cId="3800520124" sldId="2617"/>
        </pc:sldMkLst>
      </pc:sldChg>
      <pc:sldChg chg="add">
        <pc:chgData name="Tarah Dickerson" userId="33891ea2-914b-4243-af03-4a729a9f0b05" providerId="ADAL" clId="{D8F8E633-757A-4497-998C-1C054C531F35}" dt="2026-02-28T13:55:10.001" v="44"/>
        <pc:sldMkLst>
          <pc:docMk/>
          <pc:sldMk cId="57367071" sldId="2618"/>
        </pc:sldMkLst>
      </pc:sldChg>
      <pc:sldChg chg="add">
        <pc:chgData name="Tarah Dickerson" userId="33891ea2-914b-4243-af03-4a729a9f0b05" providerId="ADAL" clId="{D8F8E633-757A-4497-998C-1C054C531F35}" dt="2026-02-28T13:55:10.001" v="44"/>
        <pc:sldMkLst>
          <pc:docMk/>
          <pc:sldMk cId="3939445391" sldId="2619"/>
        </pc:sldMkLst>
      </pc:sldChg>
      <pc:sldChg chg="add">
        <pc:chgData name="Tarah Dickerson" userId="33891ea2-914b-4243-af03-4a729a9f0b05" providerId="ADAL" clId="{D8F8E633-757A-4497-998C-1C054C531F35}" dt="2026-02-28T13:55:10.001" v="44"/>
        <pc:sldMkLst>
          <pc:docMk/>
          <pc:sldMk cId="833008060" sldId="2620"/>
        </pc:sldMkLst>
      </pc:sldChg>
      <pc:sldChg chg="add">
        <pc:chgData name="Tarah Dickerson" userId="33891ea2-914b-4243-af03-4a729a9f0b05" providerId="ADAL" clId="{D8F8E633-757A-4497-998C-1C054C531F35}" dt="2026-02-28T13:55:10.001" v="44"/>
        <pc:sldMkLst>
          <pc:docMk/>
          <pc:sldMk cId="251280737" sldId="2621"/>
        </pc:sldMkLst>
      </pc:sldChg>
      <pc:sldChg chg="add">
        <pc:chgData name="Tarah Dickerson" userId="33891ea2-914b-4243-af03-4a729a9f0b05" providerId="ADAL" clId="{D8F8E633-757A-4497-998C-1C054C531F35}" dt="2026-02-28T13:55:10.001" v="44"/>
        <pc:sldMkLst>
          <pc:docMk/>
          <pc:sldMk cId="641353893" sldId="2622"/>
        </pc:sldMkLst>
      </pc:sldChg>
      <pc:sldChg chg="add">
        <pc:chgData name="Tarah Dickerson" userId="33891ea2-914b-4243-af03-4a729a9f0b05" providerId="ADAL" clId="{D8F8E633-757A-4497-998C-1C054C531F35}" dt="2026-02-28T13:55:10.001" v="44"/>
        <pc:sldMkLst>
          <pc:docMk/>
          <pc:sldMk cId="3517419058" sldId="2623"/>
        </pc:sldMkLst>
      </pc:sldChg>
      <pc:sldChg chg="add">
        <pc:chgData name="Tarah Dickerson" userId="33891ea2-914b-4243-af03-4a729a9f0b05" providerId="ADAL" clId="{D8F8E633-757A-4497-998C-1C054C531F35}" dt="2026-02-28T13:55:10.001" v="44"/>
        <pc:sldMkLst>
          <pc:docMk/>
          <pc:sldMk cId="1384840696" sldId="2624"/>
        </pc:sldMkLst>
      </pc:sldChg>
      <pc:sldChg chg="add">
        <pc:chgData name="Tarah Dickerson" userId="33891ea2-914b-4243-af03-4a729a9f0b05" providerId="ADAL" clId="{D8F8E633-757A-4497-998C-1C054C531F35}" dt="2026-02-28T13:55:10.001" v="44"/>
        <pc:sldMkLst>
          <pc:docMk/>
          <pc:sldMk cId="1663008614" sldId="2625"/>
        </pc:sldMkLst>
      </pc:sldChg>
      <pc:sldChg chg="add">
        <pc:chgData name="Tarah Dickerson" userId="33891ea2-914b-4243-af03-4a729a9f0b05" providerId="ADAL" clId="{D8F8E633-757A-4497-998C-1C054C531F35}" dt="2026-02-28T13:55:10.001" v="44"/>
        <pc:sldMkLst>
          <pc:docMk/>
          <pc:sldMk cId="3149377574" sldId="2626"/>
        </pc:sldMkLst>
      </pc:sldChg>
      <pc:sldMasterChg chg="addSldLayout delSldLayout">
        <pc:chgData name="Tarah Dickerson" userId="33891ea2-914b-4243-af03-4a729a9f0b05" providerId="ADAL" clId="{D8F8E633-757A-4497-998C-1C054C531F35}" dt="2026-02-28T13:54:18.789" v="43" actId="2696"/>
        <pc:sldMasterMkLst>
          <pc:docMk/>
          <pc:sldMasterMk cId="2008992597" sldId="2147483648"/>
        </pc:sldMasterMkLst>
        <pc:sldLayoutChg chg="add del">
          <pc:chgData name="Tarah Dickerson" userId="33891ea2-914b-4243-af03-4a729a9f0b05" providerId="ADAL" clId="{D8F8E633-757A-4497-998C-1C054C531F35}" dt="2026-02-28T13:54:18.789" v="43" actId="2696"/>
          <pc:sldLayoutMkLst>
            <pc:docMk/>
            <pc:sldMasterMk cId="2008992597" sldId="2147483648"/>
            <pc:sldLayoutMk cId="1914280042" sldId="2147483660"/>
          </pc:sldLayoutMkLst>
        </pc:sldLayoutChg>
        <pc:sldLayoutChg chg="add del">
          <pc:chgData name="Tarah Dickerson" userId="33891ea2-914b-4243-af03-4a729a9f0b05" providerId="ADAL" clId="{D8F8E633-757A-4497-998C-1C054C531F35}" dt="2026-02-28T13:54:18.789" v="43" actId="2696"/>
          <pc:sldLayoutMkLst>
            <pc:docMk/>
            <pc:sldMasterMk cId="2008992597" sldId="2147483648"/>
            <pc:sldLayoutMk cId="866050922" sldId="2147483661"/>
          </pc:sldLayoutMkLst>
        </pc:sldLayoutChg>
      </pc:sldMasterChg>
    </pc:docChg>
  </pc:docChgLst>
</pc:chgInfo>
</file>

<file path=ppt/comments/modernComment_105_75D9C3EA.xml><?xml version="1.0" encoding="utf-8"?>
<p188:cmLst xmlns:a="http://schemas.openxmlformats.org/drawingml/2006/main" xmlns:r="http://schemas.openxmlformats.org/officeDocument/2006/relationships" xmlns:p188="http://schemas.microsoft.com/office/powerpoint/2018/8/main">
  <p188:cm id="{CBF4DBAB-5A52-426E-86AA-133B83B57817}" authorId="{386A0F1E-EE3B-0B15-B686-0E0F28FBCD0D}" status="resolved" created="2026-02-23T15:17:14.001">
    <pc:sldMkLst xmlns:pc="http://schemas.microsoft.com/office/powerpoint/2013/main/command">
      <pc:docMk/>
      <pc:sldMk cId="1977205738" sldId="261"/>
    </pc:sldMkLst>
    <p188:txBody>
      <a:bodyPr/>
      <a:lstStyle/>
      <a:p>
        <a:r>
          <a:rPr lang="en-US"/>
          <a:t>Please remove the spend from this slide</a:t>
        </a:r>
      </a:p>
    </p188:txBody>
  </p188:cm>
</p188:cmLst>
</file>

<file path=ppt/comments/modernComment_A2C_A29A7ABD.xml><?xml version="1.0" encoding="utf-8"?>
<p188:cmLst xmlns:a="http://schemas.openxmlformats.org/drawingml/2006/main" xmlns:r="http://schemas.openxmlformats.org/officeDocument/2006/relationships" xmlns:p188="http://schemas.microsoft.com/office/powerpoint/2018/8/main">
  <p188:cm id="{493FC7F3-6CEA-4AD3-9B0D-215256332834}" authorId="{386A0F1E-EE3B-0B15-B686-0E0F28FBCD0D}" status="resolved" created="2026-02-23T15:17:23.220">
    <pc:sldMkLst xmlns:pc="http://schemas.microsoft.com/office/powerpoint/2013/main/command">
      <pc:docMk/>
      <pc:sldMk cId="2728032957" sldId="272"/>
    </pc:sldMkLst>
    <p188:txBody>
      <a:bodyPr/>
      <a:lstStyle/>
      <a:p>
        <a:r>
          <a:rPr lang="en-US"/>
          <a:t>Please remove the spend for this slide</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36:41.1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85,'3'-4,"-1"-1,1 1,0-1,0 1,0 0,0 0,1 0,-1 1,1-1,0 1,0 0,1 0,-1 0,1 1,-1-1,1 1,0 0,0 1,9-3,7-1,1 0,0 2,28-2,195 5,-116 2,-114-1,-1 1,1 0,0 1,-1 0,0 1,26 11,-2-1,-15-8,0-2,0-1,0 0,0-2,1-1,26-2,3 0,704 1,-715 3,67 12,-31-2,5 0,-42-5,76 4,37-14,132 5,-267 1,0 0,0 2,-1 0,1 0,-1 2,0 1,20 11,-25-13,1 0,0-2,1 0,-1 0,1-1,0-1,0-1,0 0,25-2,-16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9:22.2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0,'13'1,"0"1,0 0,17 4,27 5,411-3,-278-10,-124 1,-26 0,0 1,0 2,54 9,71 16,-102-19,1-1,89-2,-127-5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1.2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1 116,'2'-1,"0"0,0 0,0-1,0 1,0-1,0 1,-1-1,1 0,0 1,1-4,13-10,4 3,0 1,1 1,1 0,0 2,0 1,0 1,1 0,0 2,0 0,0 2,36 1,-11 1,160 4,-76 16,-103-14,4 2,62 23,-68-20,0-2,1-1,52 9,-30-12,-22-4,-1 2,1 1,-1 1,44 15,-51-14,0-1,1 0,-1-2,29 2,-26-3,-1 0,1 2,33 10,-23-5,64 11,-62-15,57 18,-51-12,47 8,-50-12,63 21,-79-22,0-1,0-1,0-1,1-1,-1-1,34-3,-40 2,8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3.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34,'4'-3,"-1"0,1 1,0-1,0 1,0 0,0 0,0 0,0 1,1 0,-1 0,0 0,6-1,57-2,-51 4,46-2,-5 0,103 8,-123 1,56 18,-32-7,111 32,23 6,-152-49,-1-2,1-2,0-1,52-6,3 1,598 3,-653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6.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30,'12'-1,"1"0,-1-1,19-5,17-3,73 1,136 9,-103 2,623-2,-736 2,53 9,8 1,160-8,-209-4,-13-1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7.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0,'1315'0,"-1280"2,58 10,19 1,196-11,-159-3,-125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1.2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1 116,'2'-1,"0"0,0 0,0-1,0 1,0-1,0 1,-1-1,1 0,0 1,1-4,13-10,4 3,0 1,1 1,1 0,0 2,0 1,0 1,1 0,0 2,0 0,0 2,36 1,-11 1,160 4,-76 16,-103-14,4 2,62 23,-68-20,0-2,1-1,52 9,-30-12,-22-4,-1 2,1 1,-1 1,44 15,-51-14,0-1,1 0,-1-2,29 2,-26-3,-1 0,1 2,33 10,-23-5,64 11,-62-15,57 18,-51-12,47 8,-50-12,63 21,-79-22,0-1,0-1,0-1,1-1,-1-1,34-3,-40 2,8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3.6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34,'4'-3,"-1"0,1 1,0-1,0 1,0 0,0 0,0 0,0 1,1 0,-1 0,0 0,6-1,57-2,-51 4,46-2,-5 0,103 8,-123 1,56 18,-32-7,111 32,23 6,-152-49,-1-2,1-2,0-1,52-6,3 1,598 3,-653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6.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30,'12'-1,"1"0,-1-1,19-5,17-3,73 1,136 9,-103 2,623-2,-736 2,53 9,8 1,160-8,-209-4,-13-1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2-20T22:42:37.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0,'1315'0,"-1280"2,58 10,19 1,196-11,-159-3,-125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0D29F-69BB-4D5E-8138-CE60A651D8BD}"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00C75-09E3-4DF4-AC30-96A42F0795F5}" type="slidenum">
              <a:rPr lang="en-US" smtClean="0"/>
              <a:t>‹#›</a:t>
            </a:fld>
            <a:endParaRPr lang="en-US"/>
          </a:p>
        </p:txBody>
      </p:sp>
    </p:spTree>
    <p:extLst>
      <p:ext uri="{BB962C8B-B14F-4D97-AF65-F5344CB8AC3E}">
        <p14:creationId xmlns:p14="http://schemas.microsoft.com/office/powerpoint/2010/main" val="310767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HQ Staff as the Core Ensemble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35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992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SEAN</a:t>
            </a:r>
          </a:p>
          <a:p>
            <a:endParaRPr lang="en-US"/>
          </a:p>
          <a:p>
            <a:r>
              <a:rPr lang="en-US"/>
              <a:t>Core idea: Our brand is how we build trust, drive growth and advance the profession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8590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58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713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515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endParaRPr lang="en-US"/>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982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**Meghann's Slide**</a:t>
            </a:r>
          </a:p>
          <a:p>
            <a:endParaRPr lang="en-US">
              <a:latin typeface="Calibri"/>
              <a:ea typeface="Calibri"/>
              <a:cs typeface="Calibri"/>
            </a:endParaRPr>
          </a:p>
          <a:p>
            <a:pPr marL="171450" indent="-171450">
              <a:buFont typeface="Arial"/>
              <a:buChar char="•"/>
            </a:pPr>
            <a:r>
              <a:rPr lang="en-US"/>
              <a:t>We're doing more to expand our brand which includes running paid campaigns on LinkedIn. </a:t>
            </a:r>
          </a:p>
          <a:p>
            <a:pPr marL="171450" indent="-171450">
              <a:buFont typeface="Arial"/>
              <a:buChar char="•"/>
            </a:pPr>
            <a:r>
              <a:rPr lang="en-US"/>
              <a:t>This slide highlights a current Annual Conference campaign running on LinkedIn.</a:t>
            </a:r>
          </a:p>
          <a:p>
            <a:pPr marL="171450" indent="-171450">
              <a:buFont typeface="Arial"/>
              <a:buChar char="•"/>
            </a:pPr>
            <a:r>
              <a:rPr lang="en-US"/>
              <a:t>In the top right, you can see the ad creative as presented to our target audience.</a:t>
            </a:r>
          </a:p>
          <a:p>
            <a:pPr marL="171450" indent="-171450">
              <a:buFont typeface="Arial"/>
              <a:buChar char="•"/>
            </a:pPr>
            <a:r>
              <a:rPr lang="en-US"/>
              <a:t>The analytics below reflect campaign performance, including more than 850 clicks to the Annual Conference webpage and nearly 75,000 impressions.</a:t>
            </a:r>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1300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997B-75AD-E421-B069-38B0779FE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137CF-8F7C-B630-03FB-D83C44314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23D0D2-AB02-8D21-EE2C-E4AD64A90888}"/>
              </a:ext>
            </a:extLst>
          </p:cNvPr>
          <p:cNvSpPr>
            <a:spLocks noGrp="1"/>
          </p:cNvSpPr>
          <p:nvPr>
            <p:ph type="body" idx="1"/>
          </p:nvPr>
        </p:nvSpPr>
        <p:spPr/>
        <p:txBody>
          <a:bodyPr/>
          <a:lstStyle/>
          <a:p>
            <a:r>
              <a:rPr lang="en-US">
                <a:latin typeface="Calibri"/>
                <a:ea typeface="Calibri"/>
                <a:cs typeface="Calibri"/>
              </a:rPr>
              <a:t>**Meghann's Slide**</a:t>
            </a:r>
          </a:p>
          <a:p>
            <a:endParaRPr lang="en-US">
              <a:latin typeface="Calibri"/>
              <a:ea typeface="Calibri"/>
              <a:cs typeface="Calibri"/>
            </a:endParaRPr>
          </a:p>
          <a:p>
            <a:pPr marL="171450" indent="-171450">
              <a:buFont typeface="Arial"/>
              <a:buChar char="•"/>
            </a:pPr>
            <a:r>
              <a:rPr lang="en-US"/>
              <a:t>We're doing more to expand our brand which includes running paid campaigns on LinkedIn. </a:t>
            </a:r>
          </a:p>
          <a:p>
            <a:pPr marL="171450" indent="-171450">
              <a:buFont typeface="Arial"/>
              <a:buChar char="•"/>
            </a:pPr>
            <a:r>
              <a:rPr lang="en-US"/>
              <a:t>This slide highlights a current Annual Conference campaign running on LinkedIn.</a:t>
            </a:r>
          </a:p>
          <a:p>
            <a:pPr marL="171450" indent="-171450">
              <a:buFont typeface="Arial"/>
              <a:buChar char="•"/>
            </a:pPr>
            <a:r>
              <a:rPr lang="en-US"/>
              <a:t>In the top right, you can see the ad creative as presented to our target audience.</a:t>
            </a:r>
          </a:p>
          <a:p>
            <a:pPr marL="171450" indent="-171450">
              <a:buFont typeface="Arial"/>
              <a:buChar char="•"/>
            </a:pPr>
            <a:r>
              <a:rPr lang="en-US"/>
              <a:t>The analytics below reflect campaign performance, including more than 850 clicks to the Annual Conference webpage and nearly 75,000 impressions.</a:t>
            </a:r>
            <a:endParaRPr lang="en-US">
              <a:latin typeface="Aptos"/>
              <a:ea typeface="Calibri"/>
              <a:cs typeface="Calibri"/>
            </a:endParaRPr>
          </a:p>
        </p:txBody>
      </p:sp>
      <p:sp>
        <p:nvSpPr>
          <p:cNvPr id="4" name="Slide Number Placeholder 3">
            <a:extLst>
              <a:ext uri="{FF2B5EF4-FFF2-40B4-BE49-F238E27FC236}">
                <a16:creationId xmlns:a16="http://schemas.microsoft.com/office/drawing/2014/main" id="{F4F33086-E8D1-7AE0-A6DF-047414EBF8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724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D8ACC-AD78-F776-6BAA-F47DDC874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E9023-D4C1-A0F7-0EA3-83B9EB647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13AB5-894D-92DE-8929-7F063B78C2D1}"/>
              </a:ext>
            </a:extLst>
          </p:cNvPr>
          <p:cNvSpPr>
            <a:spLocks noGrp="1"/>
          </p:cNvSpPr>
          <p:nvPr>
            <p:ph type="body" idx="1"/>
          </p:nvPr>
        </p:nvSpPr>
        <p:spPr/>
        <p:txBody>
          <a:bodyPr/>
          <a:lstStyle/>
          <a:p>
            <a:r>
              <a:rPr lang="en-US">
                <a:latin typeface="Calibri"/>
                <a:ea typeface="Calibri"/>
                <a:cs typeface="Calibri"/>
              </a:rPr>
              <a:t>**Nav and Justin**</a:t>
            </a:r>
          </a:p>
          <a:p>
            <a:r>
              <a:rPr lang="en-US">
                <a:latin typeface="Calibri"/>
                <a:ea typeface="Calibri"/>
                <a:cs typeface="Calibri"/>
              </a:rPr>
              <a:t>Podcast</a:t>
            </a:r>
          </a:p>
          <a:p>
            <a:pPr marL="171450" indent="-171450">
              <a:buFont typeface="Arial"/>
              <a:buChar char="•"/>
            </a:pPr>
            <a:r>
              <a:rPr lang="en-US">
                <a:latin typeface="Calibri"/>
                <a:ea typeface="Calibri"/>
                <a:cs typeface="Calibri"/>
              </a:rPr>
              <a:t>This year, we'll be introducing a new look and feel for the podcast. You'll notice that no longer will it just be me looking into the camera. Nav and I will be cohosting from an official podcast studio, making the episodes feel more conversational while still giving our viewers and listeners the info they need to know about the trends in the legal industry. You can also look forward to a new logo and potentially some new music in the months to come.</a:t>
            </a:r>
          </a:p>
          <a:p>
            <a:pPr marL="171450" indent="-171450">
              <a:buFont typeface="Arial"/>
              <a:buChar char="•"/>
            </a:pPr>
            <a:r>
              <a:rPr lang="en-US">
                <a:latin typeface="Calibri"/>
                <a:ea typeface="Calibri"/>
                <a:cs typeface="Calibri"/>
              </a:rPr>
              <a:t>You may recall that back in the fall, we had an event scheduled called the Legal Collective that didn't end up panning out. The good news is that we will still be harnessing the insights of those speakers, just in podcast form. Over the course of the year, look out for several installments of the Legal Collective series covering topics such as law firm marketing, recruitment and retention, and getting buy-in for projects.</a:t>
            </a:r>
          </a:p>
          <a:p>
            <a:pPr marL="171450" indent="-171450">
              <a:buFont typeface="Arial"/>
              <a:buChar char="•"/>
            </a:pPr>
            <a:r>
              <a:rPr lang="en-US">
                <a:latin typeface="Calibri"/>
                <a:ea typeface="Calibri"/>
                <a:cs typeface="Calibri"/>
              </a:rPr>
              <a:t>Lastly, one of my favorite things about doing the podcast is when I get to interview people in-person instead of virtually. With our new setup, we'll be able to host more guests in-studio when they're in Chicago. Plus, we'll be making an effort to create podcast content around our events that are being held in Chicago, including Legal Management Fundamentals in September and of course, here at ALI later today. So if you can, please stick around after the program ends today and be part of the audience for our live taping!</a:t>
            </a:r>
          </a:p>
          <a:p>
            <a:endParaRPr lang="en-US">
              <a:latin typeface="Calibri"/>
              <a:ea typeface="Calibri"/>
              <a:cs typeface="Calibri"/>
            </a:endParaRPr>
          </a:p>
          <a:p>
            <a:r>
              <a:rPr lang="en-US">
                <a:latin typeface="Calibri"/>
                <a:ea typeface="Calibri"/>
                <a:cs typeface="Calibri"/>
              </a:rPr>
              <a:t>Mag</a:t>
            </a:r>
          </a:p>
          <a:p>
            <a:pPr marL="171450" indent="-171450">
              <a:buFont typeface="Arial"/>
              <a:buChar char="•"/>
            </a:pPr>
            <a:r>
              <a:rPr lang="en-US"/>
              <a:t>Starting this year, you'll see that we now have a themed calendar with each month focusing on specific topics such as recruitment, DEIA, benefits and negotiations, and more. We looked at trending and repeating topics in the online community to assess what our community really wanted to learn to develop the magazine to be as valuable as possible to ALA</a:t>
            </a:r>
          </a:p>
          <a:p>
            <a:pPr marL="171450" indent="-171450">
              <a:buFont typeface="Arial"/>
              <a:buChar char="•"/>
            </a:pPr>
            <a:r>
              <a:rPr lang="en-US"/>
              <a:t>And, we are officially online only. We found that the vast majority of our readers don't read the digital magazine, and while we enjoyed putting it together, focusing our time on the website will allow us to enhance LM's online presence.</a:t>
            </a:r>
          </a:p>
          <a:p>
            <a:pPr marL="171450" indent="-171450">
              <a:buFont typeface="Arial"/>
              <a:buChar char="•"/>
            </a:pPr>
            <a:r>
              <a:rPr lang="en-US">
                <a:latin typeface="Aptos" panose="02110004020202020204"/>
                <a:ea typeface="Calibri"/>
                <a:cs typeface="Calibri"/>
              </a:rPr>
              <a:t>Later this year, you'll see us on LinkedIn! The magazine and podcast will have a joint LinkedIn account to increase our readership and share articles and clips related to current events and, again, trending topics in the online community.</a:t>
            </a:r>
          </a:p>
          <a:p>
            <a:pPr marL="171450" indent="-171450">
              <a:buFont typeface="Arial"/>
              <a:buChar char="•"/>
            </a:pPr>
            <a:endParaRPr lang="en-US">
              <a:latin typeface="Aptos" panose="02110004020202020204"/>
              <a:ea typeface="Calibri"/>
              <a:cs typeface="Calibri"/>
            </a:endParaRPr>
          </a:p>
          <a:p>
            <a:pPr marL="171450" indent="-171450">
              <a:buFont typeface="Arial"/>
              <a:buChar char="•"/>
            </a:pPr>
            <a:endParaRPr lang="en-US">
              <a:latin typeface="Aptos" panose="02110004020202020204"/>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5C590017-C9E3-F76F-8ACC-CB4B8201EA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8264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KATIE</a:t>
            </a:r>
          </a:p>
          <a:p>
            <a:pPr marL="171450" indent="-171450">
              <a:buFont typeface="Calibri"/>
              <a:buChar char="-"/>
            </a:pPr>
            <a:r>
              <a:rPr lang="en-US">
                <a:latin typeface="Calibri"/>
                <a:ea typeface="Calibri"/>
                <a:cs typeface="Calibri"/>
              </a:rPr>
              <a:t>We're fighting for dollars because there are a lot of events in the market and people are optimizing what they're purchasing: if they can go to 2 events for the price of our event or access free online education, we struggle to compete with those other opportunities.</a:t>
            </a:r>
          </a:p>
          <a:p>
            <a:pPr marL="171450" indent="-171450">
              <a:buFont typeface="Calibri"/>
              <a:buChar char="-"/>
            </a:pPr>
            <a:r>
              <a:rPr lang="en-US">
                <a:latin typeface="Calibri"/>
                <a:ea typeface="Calibri"/>
                <a:cs typeface="Calibri"/>
              </a:rPr>
              <a:t>Right now, we're moving away from the heavy emphasis on emailing and are using paid and organic social to get across our messaging. </a:t>
            </a:r>
          </a:p>
          <a:p>
            <a:pPr marL="171450" indent="-171450">
              <a:buFont typeface="Calibri"/>
              <a:buChar char="-"/>
            </a:pPr>
            <a:r>
              <a:rPr lang="en-US">
                <a:latin typeface="Calibri"/>
                <a:ea typeface="Calibri"/>
                <a:cs typeface="Calibri"/>
              </a:rPr>
              <a:t>Our chapter logo initiative aims to create a cohesive brand across ALA, emphasizing our unity.</a:t>
            </a:r>
          </a:p>
          <a:p>
            <a:pPr marL="171450" indent="-171450">
              <a:buFont typeface="Calibri"/>
              <a:buChar char="-"/>
            </a:pPr>
            <a:r>
              <a:rPr lang="en-US">
                <a:latin typeface="Calibri"/>
                <a:ea typeface="Calibri"/>
                <a:cs typeface="Calibri"/>
              </a:rPr>
              <a:t>You can't win if you don't play. There's over a million people in this space, but we don't have the budget to serve enough ads to make them consider becoming members. W</a:t>
            </a:r>
            <a:r>
              <a:rPr lang="en-US">
                <a:latin typeface="Aptos"/>
                <a:ea typeface="Calibri"/>
                <a:cs typeface="Calibri"/>
              </a:rPr>
              <a:t>e're</a:t>
            </a:r>
            <a:r>
              <a:rPr lang="en-US"/>
              <a:t> working on optimizing our budget so that we can achieve our marketing goals. </a:t>
            </a:r>
          </a:p>
          <a:p>
            <a:pPr marL="171450" indent="-171450">
              <a:buFont typeface="Calibri"/>
              <a:buChar char="-"/>
            </a:pPr>
            <a:r>
              <a:rPr lang="en-US">
                <a:latin typeface="Calibri"/>
                <a:ea typeface="Calibri"/>
                <a:cs typeface="Calibri"/>
              </a:rPr>
              <a:t>Data segmentation will allow us to</a:t>
            </a:r>
            <a:r>
              <a:rPr lang="en-US"/>
              <a:t> implement targeted content that shows you only what you need to know. Now that we are moving to a new email platform, we'll be able to enhance our member experience.</a:t>
            </a:r>
            <a:endParaRPr lang="en-US">
              <a:latin typeface="Aptos"/>
              <a:ea typeface="Calibri"/>
              <a:cs typeface="Calibri"/>
            </a:endParaRPr>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710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ALA Headquarters serves as the central ensemble driving the operational, strategic, and administrative rhythm of the Association of Legal Administrators. Much like a well‑coordinated orchestra, HQ staff work in harmony across numerous functional areas—membership, education, communications, finance, technology, and business partner relations—to ensure that every program, initiative, and service is delivered with precision and consistency. This unified effort ensures that members experience a cohesive and reliable support system, regardless of their chapter or area of specialization. For instance, the education and events team functions like the percussion section, keeping tempo through consistent programming and national conference planning, while marketing and communications act as the woodwinds, providing clarity, tone, and message resonance across channels. Similarly, membership and chapter relations serve as the string section, fostering deep, continuous engagement and ensuring the association’s mission resonates broadly. To illustrate the importance of this integrated approach, consider the coordination required for ALA’s Annual Conference &amp; Expo, where multiple HQ teams synchronize logistics, sponsorships, registration, content curation, and attendee experience. Without centralized alignment, the member experience would fragment, diminishing the value that chapters and legal management professionals rely upon. As volunteers interface with members and guide chapter activities, understanding HQ’s orchestral structure helps contextualize the support available to them and highlights the dependable infrastructure behind every ALA initiative.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3051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7534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a:p>
            <a:endParaRPr lang="en-US">
              <a:latin typeface="Calibri"/>
              <a:ea typeface="Calibri"/>
              <a:cs typeface="Calibri"/>
            </a:endParaRPr>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8971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139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ANDREA</a:t>
            </a:r>
          </a:p>
          <a:p>
            <a:pPr marL="171450" indent="-171450">
              <a:buFont typeface="Calibri"/>
              <a:buChar char="-"/>
            </a:pPr>
            <a:r>
              <a:rPr lang="en-US">
                <a:latin typeface="Calibri"/>
                <a:ea typeface="Calibri"/>
                <a:cs typeface="Calibri"/>
              </a:rPr>
              <a:t>Again, by unifying our chapter logos, we'll establish brand consistency and alignment as an organization.</a:t>
            </a:r>
          </a:p>
          <a:p>
            <a:pPr marL="171450" indent="-171450">
              <a:buFont typeface="Calibri"/>
              <a:buChar char="-"/>
            </a:pPr>
            <a:r>
              <a:rPr lang="en-US">
                <a:latin typeface="Calibri"/>
                <a:ea typeface="Calibri"/>
                <a:cs typeface="Calibri"/>
              </a:rPr>
              <a:t>When you're holding your own chapter meetings and sending out chapter emails, the look should still reflect ALA. Our brand guidelines are available in the chapter resource hub for your convenience.</a:t>
            </a:r>
          </a:p>
          <a:p>
            <a:pPr marL="171450" indent="-171450">
              <a:buFont typeface="Calibri"/>
              <a:buChar char="-"/>
            </a:pPr>
            <a:r>
              <a:rPr lang="en-US">
                <a:latin typeface="Calibri"/>
                <a:ea typeface="Calibri"/>
                <a:cs typeface="Calibri"/>
              </a:rPr>
              <a:t>There are ALA branded ads and graphics available for your use in the chapter resource hub for you to share our events like Annual Conference and publications like Legal Management.</a:t>
            </a:r>
          </a:p>
          <a:p>
            <a:pPr marL="171450" indent="-171450">
              <a:buFont typeface="Calibri"/>
              <a:buChar char="-"/>
            </a:pPr>
            <a:r>
              <a:rPr lang="en-US">
                <a:latin typeface="Calibri"/>
                <a:ea typeface="Calibri"/>
                <a:cs typeface="Calibri"/>
              </a:rPr>
              <a:t>Our CLM program is ALA's biggest asset, and spreading the word of the certification is one of the most effective forms of increasing awareness.</a:t>
            </a:r>
          </a:p>
          <a:p>
            <a:pPr marL="171450" indent="-171450">
              <a:buFont typeface="Calibri"/>
              <a:buChar char="-"/>
            </a:pPr>
            <a:r>
              <a:rPr lang="en-US">
                <a:latin typeface="Calibri"/>
                <a:ea typeface="Calibri"/>
                <a:cs typeface="Calibri"/>
              </a:rPr>
              <a:t>How can we help? Let us know what's been working for you and what you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632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09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91153-007B-4AA0-8DEB-716777E87B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556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Professional Development and Learning Tracks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34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Guiding Members Through Thought Leadership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554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Strengthening Industry Partnerships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547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Supporting and Growing the Member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782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Membership represents the choir of ALA—the collective voices that create the association’s identity, energy, and impact. HQ staff support this choir by coordinating recruitment campaigns, developing engagement pathways, managing chapter resources, and maintaining digital membership systems. Their work ensures that members feel welcomed, supported, and connected to the broader legal management community. This includes managing onboarding workflows, producing membership communications, and maintaining online communities where administrators share insights and seek guidance. HQ also collaborates with chapters, helping leaders navigate growth opportunities, retention challenges, and member‑experience improvements. Through surveys, analytics, and direct feedback, HQ identifies member needs and tailors programming and communication strategies accordingly. For example, members increasingly request guidance on AI literacy, hybrid workforce management, and financial forecasting—topics HQ integrates into both national and chapter‑level resources. Volunteer leaders benefit greatly from understanding how HQ orchestrates this support system, as it empowers them to mirror best practices, strengthen local engagement, and advocate effectively for their chapter’s needs. Ultimately, the choir thrives when every member feels heard, valued, and connected—and HQ’s work ensures this harmony remains strong.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423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Maintaining Excellence in CLM Administration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035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Infrastructure and Brand Stewardship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A4A1B-2686-4B4E-9F58-DB9939EE01B8}"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291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4F97-F7DD-33EB-EEFF-DAB4A19848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824BB4-5653-C877-42B4-09412C42C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8A1529-95F1-446E-E725-BAAA298111E0}"/>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36CCC836-B0EB-44D0-243A-F723CE3AE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418C1-5ABF-79F1-2B4E-5733EA555142}"/>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417875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3A0A-28DA-C87E-DAB6-9A8FAFA3FF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7CD6F-60FF-5C38-CFA0-DAE59D019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2436E-5A5F-3225-9F65-B4DBD8E21D25}"/>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1D434E48-87BF-FFF7-7C3E-91345AF7B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F7B7A-F1F2-0D27-3B22-1E32150B2E6C}"/>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414923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081F3-694B-0E74-F6A7-8ADD61AF10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8E8535-D57E-3100-6417-5B61467CA0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9DC2-2640-F0B3-9948-F3E5F7168D93}"/>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0C410469-6A62-E211-9466-F3144C0F9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E4EBF-DA63-99CF-7AE9-27C4FAD0CF99}"/>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4045788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213702" y="1940943"/>
            <a:ext cx="8771340" cy="4917058"/>
          </a:xfrm>
        </p:spPr>
        <p:txBody>
          <a:bodyPr anchor="b">
            <a:normAutofit/>
          </a:bodyPr>
          <a:lstStyle>
            <a:lvl1pPr>
              <a:lnSpc>
                <a:spcPct val="90000"/>
              </a:lnSpc>
              <a:defRPr sz="7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762000" y="64008"/>
            <a:ext cx="2816835" cy="338328"/>
          </a:xfrm>
        </p:spPr>
        <p:txBody>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9290304" y="64008"/>
            <a:ext cx="1612674" cy="338328"/>
          </a:xfrm>
        </p:spPr>
        <p:txBody>
          <a:bodyPr/>
          <a:lstStyle>
            <a:lvl1pPr>
              <a:defRPr>
                <a:solidFill>
                  <a:schemeClr val="accent1"/>
                </a:solidFill>
              </a:defRPr>
            </a:lvl1pPr>
          </a:lstStyle>
          <a:p>
            <a:fld id="{D7E3ECEC-7E7B-4FB9-BAE8-5C10F12795EA}" type="datetimeFigureOut">
              <a:rPr lang="en-US" smtClean="0"/>
              <a:t>2/28/2026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055096" y="64008"/>
            <a:ext cx="457200" cy="338328"/>
          </a:xfrm>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91428004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7196328" cy="106832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 y="1996440"/>
            <a:ext cx="7196328"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72090" y="6329172"/>
            <a:ext cx="2816835"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974104" y="6329172"/>
            <a:ext cx="2660904" cy="338328"/>
          </a:xfrm>
        </p:spPr>
        <p:txBody>
          <a:bodyPr/>
          <a:lstStyle/>
          <a:p>
            <a:fld id="{D7E3ECEC-7E7B-4FB9-BAE8-5C10F12795EA}" type="datetimeFigureOut">
              <a:rPr lang="en-US" smtClean="0"/>
              <a:t>2/28/2026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809836" y="6329172"/>
            <a:ext cx="457200" cy="338328"/>
          </a:xfrm>
        </p:spPr>
        <p:txBody>
          <a:bodyPr/>
          <a:lstStyle>
            <a:lvl1pPr>
              <a:defRPr>
                <a:solidFill>
                  <a:schemeClr val="tx1"/>
                </a:solidFill>
                <a:effectLst/>
              </a:defRPr>
            </a:lvl1pPr>
          </a:lstStyle>
          <a:p>
            <a:fld id="{235F31FF-4816-4A7C-BAEE-4B5C41A91EB1}" type="slidenum">
              <a:rPr lang="en-US" smtClean="0"/>
              <a:t>‹#›</a:t>
            </a:fld>
            <a:endParaRPr lang="en-US"/>
          </a:p>
        </p:txBody>
      </p:sp>
      <p:sp>
        <p:nvSpPr>
          <p:cNvPr id="11" name="Picture Placeholder 10">
            <a:extLst>
              <a:ext uri="{FF2B5EF4-FFF2-40B4-BE49-F238E27FC236}">
                <a16:creationId xmlns:a16="http://schemas.microsoft.com/office/drawing/2014/main" id="{8BBFAFCD-BCC9-C2BB-355B-1D08B9A7708D}"/>
              </a:ext>
            </a:extLst>
          </p:cNvPr>
          <p:cNvSpPr>
            <a:spLocks noGrp="1"/>
          </p:cNvSpPr>
          <p:nvPr>
            <p:ph type="pic" sz="quarter" idx="15" hasCustomPrompt="1"/>
          </p:nvPr>
        </p:nvSpPr>
        <p:spPr>
          <a:xfrm>
            <a:off x="8698986" y="758460"/>
            <a:ext cx="3493014" cy="6099541"/>
          </a:xfrm>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86605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FCB13-D1C0-C6EC-6586-93A299930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5CE17-F196-7DC9-79D9-E979730FEB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AB7E3-4645-BF97-D286-935DF5A16E4E}"/>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A9DB32EE-2880-E1DF-F1F3-DAD144C29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6D308-3F29-0B2C-F2E4-9D9CCED92767}"/>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273809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C430-E4AD-71D2-2581-F0F0469D52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79A5E2-544E-A5AF-BA5D-580CC8D96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CA6F17-E08E-A8E7-20F8-26F63D624770}"/>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336D0987-D6DF-F48F-0F93-CB9DC2D2A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49CFD-72E7-A51A-8320-EB8DA62333AA}"/>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50227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7C3EB-6FFF-A1BB-F2A6-88519C5EF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19426-36AC-4F0B-F059-243F176474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7AB7D-BCA4-092A-0CEE-D2BA200F22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90859-45BA-030F-7DA3-B48E6CCEF0AB}"/>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6" name="Footer Placeholder 5">
            <a:extLst>
              <a:ext uri="{FF2B5EF4-FFF2-40B4-BE49-F238E27FC236}">
                <a16:creationId xmlns:a16="http://schemas.microsoft.com/office/drawing/2014/main" id="{E6A24FC7-253F-AF7F-9D62-F75A756A3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40ACDF-80DA-582F-4720-C87BEF540E9C}"/>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158945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320E-DCC8-E650-96E8-9968B4C791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888AB8-193F-6C5D-AFD4-D407336DD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2AA31-B94C-B409-4A7F-BAFDF04156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BD58D5-BFAD-C0D9-C211-6F0C680551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746086-BD58-D19F-6515-9B5504E743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2CDF5-0918-CB7B-2D52-7C351A7B6356}"/>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8" name="Footer Placeholder 7">
            <a:extLst>
              <a:ext uri="{FF2B5EF4-FFF2-40B4-BE49-F238E27FC236}">
                <a16:creationId xmlns:a16="http://schemas.microsoft.com/office/drawing/2014/main" id="{661054CB-8163-D380-B843-52E15AF64D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ADE0BF-1813-C7FE-A068-D865A4BECD12}"/>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567407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5D17-EE78-72A2-2AE7-EB2D4B9C3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22CC11-CD37-1D81-D42C-1471794AEA43}"/>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4" name="Footer Placeholder 3">
            <a:extLst>
              <a:ext uri="{FF2B5EF4-FFF2-40B4-BE49-F238E27FC236}">
                <a16:creationId xmlns:a16="http://schemas.microsoft.com/office/drawing/2014/main" id="{01233525-A0EC-5BA8-8116-1EF744C04C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B9B3B-E16F-05A9-D4F7-24B7D968C80A}"/>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17573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EDA7B-A16E-5964-0223-CC5DC67EDD3F}"/>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3" name="Footer Placeholder 2">
            <a:extLst>
              <a:ext uri="{FF2B5EF4-FFF2-40B4-BE49-F238E27FC236}">
                <a16:creationId xmlns:a16="http://schemas.microsoft.com/office/drawing/2014/main" id="{412695A8-DCED-BC70-DD9E-791280F0A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5A3F9-5E9E-5881-A432-07C7B0D5A82E}"/>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235036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5023-CC9E-F416-B903-016F0EB68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9440E-7DB9-78E8-DF46-FD892ECE3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FC3153-2515-0035-0D44-BEFFFFA59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69A21-CFF4-B23C-3285-3579FEA8C0F2}"/>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6" name="Footer Placeholder 5">
            <a:extLst>
              <a:ext uri="{FF2B5EF4-FFF2-40B4-BE49-F238E27FC236}">
                <a16:creationId xmlns:a16="http://schemas.microsoft.com/office/drawing/2014/main" id="{E956D6A6-C900-08B0-4B6E-2A901083B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DC40A-ED2C-A67C-7C83-C534F6A9D062}"/>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631123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7172-4A82-312C-DC04-E9C0D379F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F50E0-62A3-A920-E77D-F025B17471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42EC1-D9DB-F6AB-EF72-8FF5EF4DE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C013C-E40F-28D9-A3C9-C9238BA50DCB}"/>
              </a:ext>
            </a:extLst>
          </p:cNvPr>
          <p:cNvSpPr>
            <a:spLocks noGrp="1"/>
          </p:cNvSpPr>
          <p:nvPr>
            <p:ph type="dt" sz="half" idx="10"/>
          </p:nvPr>
        </p:nvSpPr>
        <p:spPr/>
        <p:txBody>
          <a:bodyPr/>
          <a:lstStyle/>
          <a:p>
            <a:fld id="{CDAB47F7-5A9F-466A-BE5D-F6C98B3C6D7C}" type="datetimeFigureOut">
              <a:rPr lang="en-US" smtClean="0"/>
              <a:t>2/28/2026</a:t>
            </a:fld>
            <a:endParaRPr lang="en-US"/>
          </a:p>
        </p:txBody>
      </p:sp>
      <p:sp>
        <p:nvSpPr>
          <p:cNvPr id="6" name="Footer Placeholder 5">
            <a:extLst>
              <a:ext uri="{FF2B5EF4-FFF2-40B4-BE49-F238E27FC236}">
                <a16:creationId xmlns:a16="http://schemas.microsoft.com/office/drawing/2014/main" id="{ABBFFEB6-ACB1-9933-CF25-DEF7C23F41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C87DE-7807-0D72-D78C-03357EB70416}"/>
              </a:ext>
            </a:extLst>
          </p:cNvPr>
          <p:cNvSpPr>
            <a:spLocks noGrp="1"/>
          </p:cNvSpPr>
          <p:nvPr>
            <p:ph type="sldNum" sz="quarter" idx="12"/>
          </p:nvPr>
        </p:nvSpPr>
        <p:spPr/>
        <p:txBody>
          <a:bodyPr/>
          <a:lstStyle/>
          <a:p>
            <a:fld id="{3D792F62-8D9B-40C4-B003-F97ED38AF1DB}" type="slidenum">
              <a:rPr lang="en-US" smtClean="0"/>
              <a:t>‹#›</a:t>
            </a:fld>
            <a:endParaRPr lang="en-US"/>
          </a:p>
        </p:txBody>
      </p:sp>
    </p:spTree>
    <p:extLst>
      <p:ext uri="{BB962C8B-B14F-4D97-AF65-F5344CB8AC3E}">
        <p14:creationId xmlns:p14="http://schemas.microsoft.com/office/powerpoint/2010/main" val="1714682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CACCE-9F23-7371-E46C-4E1F57028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7C9A1-53DB-BD71-1670-B2267FF417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0BC2D-375C-EDE1-F318-D36363646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AB47F7-5A9F-466A-BE5D-F6C98B3C6D7C}" type="datetimeFigureOut">
              <a:rPr lang="en-US" smtClean="0"/>
              <a:t>2/28/2026</a:t>
            </a:fld>
            <a:endParaRPr lang="en-US"/>
          </a:p>
        </p:txBody>
      </p:sp>
      <p:sp>
        <p:nvSpPr>
          <p:cNvPr id="5" name="Footer Placeholder 4">
            <a:extLst>
              <a:ext uri="{FF2B5EF4-FFF2-40B4-BE49-F238E27FC236}">
                <a16:creationId xmlns:a16="http://schemas.microsoft.com/office/drawing/2014/main" id="{9C533021-EA9B-A0E2-AB09-584F56BA6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F66F10-2CF2-6B8E-B9F4-EBA4944C8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792F62-8D9B-40C4-B003-F97ED38AF1DB}" type="slidenum">
              <a:rPr lang="en-US" smtClean="0"/>
              <a:t>‹#›</a:t>
            </a:fld>
            <a:endParaRPr lang="en-US"/>
          </a:p>
        </p:txBody>
      </p:sp>
    </p:spTree>
    <p:extLst>
      <p:ext uri="{BB962C8B-B14F-4D97-AF65-F5344CB8AC3E}">
        <p14:creationId xmlns:p14="http://schemas.microsoft.com/office/powerpoint/2010/main" val="2008992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0.jpeg"/><Relationship Id="rId3" Type="http://schemas.openxmlformats.org/officeDocument/2006/relationships/image" Target="../media/image25.png"/><Relationship Id="rId7" Type="http://schemas.openxmlformats.org/officeDocument/2006/relationships/image" Target="../media/image26.jpeg"/><Relationship Id="rId12"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4.jpeg"/><Relationship Id="rId4" Type="http://schemas.openxmlformats.org/officeDocument/2006/relationships/image" Target="../media/image29.jpeg"/><Relationship Id="rId9"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video" Target="https://www.youtube.com/embed/JA7CKvoKEmE?feature=oembed" TargetMode="Externa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customXml" Target="../ink/ink5.xml"/><Relationship Id="rId3" Type="http://schemas.openxmlformats.org/officeDocument/2006/relationships/image" Target="../media/image42.png"/><Relationship Id="rId7" Type="http://schemas.openxmlformats.org/officeDocument/2006/relationships/customXml" Target="../ink/ink2.xml"/><Relationship Id="rId12" Type="http://schemas.openxmlformats.org/officeDocument/2006/relationships/image" Target="../media/image33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customXml" Target="../ink/ink4.xml"/><Relationship Id="rId5" Type="http://schemas.openxmlformats.org/officeDocument/2006/relationships/image" Target="../media/image44.png"/><Relationship Id="rId10" Type="http://schemas.openxmlformats.org/officeDocument/2006/relationships/image" Target="../media/image320.png"/><Relationship Id="rId4" Type="http://schemas.openxmlformats.org/officeDocument/2006/relationships/image" Target="../media/image43.png"/><Relationship Id="rId9" Type="http://schemas.openxmlformats.org/officeDocument/2006/relationships/customXml" Target="../ink/ink3.xml"/><Relationship Id="rId14" Type="http://schemas.openxmlformats.org/officeDocument/2006/relationships/image" Target="../media/image340.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customXml" Target="../ink/ink9.xml"/><Relationship Id="rId3" Type="http://schemas.openxmlformats.org/officeDocument/2006/relationships/image" Target="../media/image42.png"/><Relationship Id="rId7" Type="http://schemas.openxmlformats.org/officeDocument/2006/relationships/customXml" Target="../ink/ink6.xml"/><Relationship Id="rId12" Type="http://schemas.openxmlformats.org/officeDocument/2006/relationships/image" Target="../media/image39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customXml" Target="../ink/ink8.xml"/><Relationship Id="rId5" Type="http://schemas.openxmlformats.org/officeDocument/2006/relationships/image" Target="../media/image44.png"/><Relationship Id="rId10" Type="http://schemas.openxmlformats.org/officeDocument/2006/relationships/image" Target="../media/image380.png"/><Relationship Id="rId4" Type="http://schemas.openxmlformats.org/officeDocument/2006/relationships/image" Target="../media/image43.png"/><Relationship Id="rId9" Type="http://schemas.openxmlformats.org/officeDocument/2006/relationships/customXml" Target="../ink/ink7.xml"/><Relationship Id="rId14" Type="http://schemas.openxmlformats.org/officeDocument/2006/relationships/image" Target="../media/image400.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30.png"/><Relationship Id="rId4" Type="http://schemas.openxmlformats.org/officeDocument/2006/relationships/customXml" Target="../ink/ink10.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mailto:fullman@alanet.org" TargetMode="External"/><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1.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4.sv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67.svg"/><Relationship Id="rId3" Type="http://schemas.openxmlformats.org/officeDocument/2006/relationships/image" Target="../media/image68.pn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84.svg"/><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79.png"/><Relationship Id="rId5" Type="http://schemas.openxmlformats.org/officeDocument/2006/relationships/image" Target="../media/image70.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85.png"/><Relationship Id="rId4" Type="http://schemas.openxmlformats.org/officeDocument/2006/relationships/image" Target="../media/image69.svg"/><Relationship Id="rId9" Type="http://schemas.openxmlformats.org/officeDocument/2006/relationships/image" Target="../media/image77.png"/><Relationship Id="rId14" Type="http://schemas.openxmlformats.org/officeDocument/2006/relationships/image" Target="../media/image82.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jpeg"/><Relationship Id="rId7" Type="http://schemas.openxmlformats.org/officeDocument/2006/relationships/image" Target="../media/image6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89.svg"/></Relationships>
</file>

<file path=ppt/slides/_rels/slide62.xml.rels><?xml version="1.0" encoding="UTF-8" standalone="yes"?>
<Relationships xmlns="http://schemas.openxmlformats.org/package/2006/relationships"><Relationship Id="rId8" Type="http://schemas.openxmlformats.org/officeDocument/2006/relationships/image" Target="../media/image69.svg"/><Relationship Id="rId3" Type="http://schemas.microsoft.com/office/2018/10/relationships/comments" Target="../comments/modernComment_105_75D9C3EA.xml"/><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8" Type="http://schemas.openxmlformats.org/officeDocument/2006/relationships/image" Target="../media/image69.svg"/><Relationship Id="rId3" Type="http://schemas.microsoft.com/office/2018/10/relationships/comments" Target="../comments/modernComment_A2C_A29A7ABD.xml"/><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jpeg"/><Relationship Id="rId7" Type="http://schemas.openxmlformats.org/officeDocument/2006/relationships/image" Target="../media/image71.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71.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jpeg"/><Relationship Id="rId7" Type="http://schemas.openxmlformats.org/officeDocument/2006/relationships/image" Target="../media/image6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1.sv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jpeg"/><Relationship Id="rId7" Type="http://schemas.openxmlformats.org/officeDocument/2006/relationships/image" Target="../media/image71.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7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71.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4.sv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0.png"/><Relationship Id="rId7" Type="http://schemas.openxmlformats.org/officeDocument/2006/relationships/image" Target="../media/image67.svg"/><Relationship Id="rId12"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102.png"/><Relationship Id="rId4" Type="http://schemas.openxmlformats.org/officeDocument/2006/relationships/image" Target="../media/image71.svg"/><Relationship Id="rId9" Type="http://schemas.openxmlformats.org/officeDocument/2006/relationships/image" Target="../media/image69.sv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69.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1.svg"/><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08.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40D1-70D5-85C7-F949-FADE26766983}"/>
              </a:ext>
            </a:extLst>
          </p:cNvPr>
          <p:cNvSpPr>
            <a:spLocks noGrp="1"/>
          </p:cNvSpPr>
          <p:nvPr>
            <p:ph type="ctrTitle"/>
          </p:nvPr>
        </p:nvSpPr>
        <p:spPr>
          <a:xfrm>
            <a:off x="1664341" y="2103221"/>
            <a:ext cx="9144000" cy="2122601"/>
          </a:xfrm>
        </p:spPr>
        <p:txBody>
          <a:bodyPr>
            <a:noAutofit/>
          </a:bodyPr>
          <a:lstStyle/>
          <a:p>
            <a:r>
              <a:rPr lang="en-US" sz="7200" b="1" i="1" dirty="0"/>
              <a:t>Right Here, Right Now:</a:t>
            </a:r>
            <a:br>
              <a:rPr lang="en-US" sz="7200" b="1" i="1" dirty="0"/>
            </a:br>
            <a:r>
              <a:rPr lang="en-US" sz="7200" b="1" i="1" dirty="0"/>
              <a:t>Updates from ALA HQ</a:t>
            </a:r>
            <a:endParaRPr lang="en-US" sz="7200" b="1" dirty="0">
              <a:latin typeface="+mn-lt"/>
            </a:endParaRPr>
          </a:p>
        </p:txBody>
      </p:sp>
      <p:sp>
        <p:nvSpPr>
          <p:cNvPr id="3" name="Subtitle 2">
            <a:extLst>
              <a:ext uri="{FF2B5EF4-FFF2-40B4-BE49-F238E27FC236}">
                <a16:creationId xmlns:a16="http://schemas.microsoft.com/office/drawing/2014/main" id="{219C56EA-99F2-827C-B3AE-0FD5DC88B18D}"/>
              </a:ext>
            </a:extLst>
          </p:cNvPr>
          <p:cNvSpPr>
            <a:spLocks noGrp="1"/>
          </p:cNvSpPr>
          <p:nvPr>
            <p:ph type="subTitle" idx="1"/>
          </p:nvPr>
        </p:nvSpPr>
        <p:spPr>
          <a:xfrm>
            <a:off x="327006" y="4973638"/>
            <a:ext cx="9144000" cy="1655762"/>
          </a:xfrm>
        </p:spPr>
        <p:txBody>
          <a:bodyPr/>
          <a:lstStyle/>
          <a:p>
            <a:pPr algn="l">
              <a:lnSpc>
                <a:spcPct val="100000"/>
              </a:lnSpc>
              <a:spcBef>
                <a:spcPts val="0"/>
              </a:spcBef>
            </a:pPr>
            <a:r>
              <a:rPr lang="en-US" dirty="0"/>
              <a:t>Eryn Carter, CAE</a:t>
            </a:r>
          </a:p>
          <a:p>
            <a:pPr algn="l">
              <a:lnSpc>
                <a:spcPct val="100000"/>
              </a:lnSpc>
              <a:spcBef>
                <a:spcPts val="0"/>
              </a:spcBef>
            </a:pPr>
            <a:r>
              <a:rPr lang="en-US" dirty="0"/>
              <a:t>Executive Director</a:t>
            </a:r>
          </a:p>
          <a:p>
            <a:pPr algn="l">
              <a:lnSpc>
                <a:spcPct val="100000"/>
              </a:lnSpc>
              <a:spcBef>
                <a:spcPts val="0"/>
              </a:spcBef>
            </a:pPr>
            <a:r>
              <a:rPr lang="en-US" dirty="0"/>
              <a:t>ALI, February 2026</a:t>
            </a:r>
          </a:p>
        </p:txBody>
      </p:sp>
    </p:spTree>
    <p:extLst>
      <p:ext uri="{BB962C8B-B14F-4D97-AF65-F5344CB8AC3E}">
        <p14:creationId xmlns:p14="http://schemas.microsoft.com/office/powerpoint/2010/main" val="267735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D8D44-4DA5-C39E-D66A-27767859B73C}"/>
              </a:ext>
            </a:extLst>
          </p:cNvPr>
          <p:cNvPicPr>
            <a:picLocks noChangeAspect="1"/>
          </p:cNvPicPr>
          <p:nvPr/>
        </p:nvPicPr>
        <p:blipFill>
          <a:blip r:embed="rId3"/>
          <a:stretch>
            <a:fillRect/>
          </a:stretch>
        </p:blipFill>
        <p:spPr>
          <a:xfrm>
            <a:off x="0" y="28575"/>
            <a:ext cx="12192000" cy="6829425"/>
          </a:xfrm>
          <a:prstGeom prst="rect">
            <a:avLst/>
          </a:prstGeom>
        </p:spPr>
      </p:pic>
      <p:sp>
        <p:nvSpPr>
          <p:cNvPr id="2" name="Title 1">
            <a:extLst>
              <a:ext uri="{FF2B5EF4-FFF2-40B4-BE49-F238E27FC236}">
                <a16:creationId xmlns:a16="http://schemas.microsoft.com/office/drawing/2014/main" id="{CC76D192-64D6-FA89-52AA-66ED9FE57ECA}"/>
              </a:ext>
            </a:extLst>
          </p:cNvPr>
          <p:cNvSpPr>
            <a:spLocks noGrp="1"/>
          </p:cNvSpPr>
          <p:nvPr>
            <p:ph type="title"/>
          </p:nvPr>
        </p:nvSpPr>
        <p:spPr>
          <a:xfrm>
            <a:off x="333445" y="14287"/>
            <a:ext cx="8771340" cy="2579915"/>
          </a:xfrm>
        </p:spPr>
        <p:txBody>
          <a:bodyPr anchor="b">
            <a:normAutofit/>
          </a:bodyPr>
          <a:lstStyle/>
          <a:p>
            <a:r>
              <a:rPr lang="en-US" b="1" dirty="0">
                <a:solidFill>
                  <a:schemeClr val="bg1"/>
                </a:solidFill>
              </a:rPr>
              <a:t>Membership as the Choir</a:t>
            </a:r>
          </a:p>
        </p:txBody>
      </p:sp>
    </p:spTree>
    <p:extLst>
      <p:ext uri="{BB962C8B-B14F-4D97-AF65-F5344CB8AC3E}">
        <p14:creationId xmlns:p14="http://schemas.microsoft.com/office/powerpoint/2010/main" val="833008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uth African Gospel Choir makes UGA Presents debut - UGA Today">
            <a:extLst>
              <a:ext uri="{FF2B5EF4-FFF2-40B4-BE49-F238E27FC236}">
                <a16:creationId xmlns:a16="http://schemas.microsoft.com/office/drawing/2014/main" id="{1538BCFD-61CB-BD36-D595-C3676290768F}"/>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b="15414"/>
          <a:stretch>
            <a:fill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6C349D-271F-AA78-0628-224F9EA69AE5}"/>
              </a:ext>
            </a:extLst>
          </p:cNvPr>
          <p:cNvSpPr>
            <a:spLocks noGrp="1"/>
          </p:cNvSpPr>
          <p:nvPr>
            <p:ph type="title"/>
          </p:nvPr>
        </p:nvSpPr>
        <p:spPr>
          <a:xfrm>
            <a:off x="520056" y="557189"/>
            <a:ext cx="5672271" cy="4461126"/>
          </a:xfrm>
        </p:spPr>
        <p:txBody>
          <a:bodyPr vert="horz" lIns="91440" tIns="45720" rIns="91440" bIns="45720" rtlCol="0" anchor="ctr">
            <a:normAutofit/>
          </a:bodyPr>
          <a:lstStyle/>
          <a:p>
            <a:r>
              <a:rPr lang="en-US" sz="4800" b="1" dirty="0">
                <a:solidFill>
                  <a:srgbClr val="FFFFFF"/>
                </a:solidFill>
              </a:rPr>
              <a:t>Supporting and Growing the Member Community</a:t>
            </a:r>
          </a:p>
        </p:txBody>
      </p:sp>
      <p:sp>
        <p:nvSpPr>
          <p:cNvPr id="4" name="Content Placeholder 3">
            <a:extLst>
              <a:ext uri="{FF2B5EF4-FFF2-40B4-BE49-F238E27FC236}">
                <a16:creationId xmlns:a16="http://schemas.microsoft.com/office/drawing/2014/main" id="{B9F1D8E9-94DA-5F9E-EABE-F385200C9444}"/>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95375" y="557189"/>
            <a:ext cx="5158424" cy="5571899"/>
          </a:xfrm>
        </p:spPr>
        <p:txBody>
          <a:bodyPr>
            <a:noAutofit/>
          </a:bodyPr>
          <a:lstStyle/>
          <a:p>
            <a:pPr marL="0" indent="0">
              <a:spcBef>
                <a:spcPts val="2500"/>
              </a:spcBef>
              <a:buFont typeface="Arial" panose="020B0604020202020204" pitchFamily="34" charset="0"/>
              <a:buNone/>
            </a:pPr>
            <a:r>
              <a:rPr lang="en-US" sz="2000" b="1" dirty="0">
                <a:solidFill>
                  <a:srgbClr val="FFFFFF"/>
                </a:solidFill>
              </a:rPr>
              <a:t>Membership as Collective Voice</a:t>
            </a:r>
          </a:p>
          <a:p>
            <a:pPr marL="0" lvl="1" indent="0">
              <a:buFont typeface="Arial" panose="020B0604020202020204" pitchFamily="34" charset="0"/>
              <a:buNone/>
            </a:pPr>
            <a:r>
              <a:rPr lang="en-US" sz="2000" dirty="0">
                <a:solidFill>
                  <a:srgbClr val="FFFFFF"/>
                </a:solidFill>
              </a:rPr>
              <a:t>Membership forms the collective voice shaping the association's identity, energy, and impact.</a:t>
            </a:r>
          </a:p>
          <a:p>
            <a:pPr marL="0" indent="0">
              <a:spcBef>
                <a:spcPts val="2500"/>
              </a:spcBef>
              <a:buFont typeface="Arial" panose="020B0604020202020204" pitchFamily="34" charset="0"/>
              <a:buNone/>
            </a:pPr>
            <a:r>
              <a:rPr lang="en-US" sz="2000" b="1" dirty="0">
                <a:solidFill>
                  <a:srgbClr val="FFFFFF"/>
                </a:solidFill>
              </a:rPr>
              <a:t>HQ Support Functions</a:t>
            </a:r>
          </a:p>
          <a:p>
            <a:pPr marL="0" lvl="1" indent="0">
              <a:buFont typeface="Arial" panose="020B0604020202020204" pitchFamily="34" charset="0"/>
              <a:buNone/>
            </a:pPr>
            <a:r>
              <a:rPr lang="en-US" sz="2000" dirty="0">
                <a:solidFill>
                  <a:srgbClr val="FFFFFF"/>
                </a:solidFill>
              </a:rPr>
              <a:t>HQ coordinates recruitment, engagement, resource management, and digital systems to support members effectively.</a:t>
            </a:r>
          </a:p>
          <a:p>
            <a:pPr marL="0" indent="0">
              <a:spcBef>
                <a:spcPts val="2500"/>
              </a:spcBef>
              <a:buFont typeface="Arial" panose="020B0604020202020204" pitchFamily="34" charset="0"/>
              <a:buNone/>
            </a:pPr>
            <a:r>
              <a:rPr lang="en-US" sz="2000" b="1" dirty="0">
                <a:solidFill>
                  <a:srgbClr val="FFFFFF"/>
                </a:solidFill>
              </a:rPr>
              <a:t>Member Recruitment, Retention and Engagement</a:t>
            </a:r>
          </a:p>
          <a:p>
            <a:pPr marL="0" lvl="1" indent="0">
              <a:buFont typeface="Arial" panose="020B0604020202020204" pitchFamily="34" charset="0"/>
              <a:buNone/>
            </a:pPr>
            <a:r>
              <a:rPr lang="en-US" sz="2000" dirty="0">
                <a:solidFill>
                  <a:srgbClr val="FFFFFF"/>
                </a:solidFill>
              </a:rPr>
              <a:t>Managing onboarding, outreach communications, and online communities fosters member connection and shared insights.</a:t>
            </a:r>
          </a:p>
          <a:p>
            <a:pPr marL="0" indent="0">
              <a:spcBef>
                <a:spcPts val="2500"/>
              </a:spcBef>
              <a:buFont typeface="Arial" panose="020B0604020202020204" pitchFamily="34" charset="0"/>
              <a:buNone/>
            </a:pPr>
            <a:r>
              <a:rPr lang="en-US" sz="2000" b="1" dirty="0">
                <a:solidFill>
                  <a:srgbClr val="FFFFFF"/>
                </a:solidFill>
              </a:rPr>
              <a:t>Data-Driven Programming</a:t>
            </a:r>
          </a:p>
          <a:p>
            <a:pPr marL="0" lvl="1" indent="0">
              <a:buFont typeface="Arial" panose="020B0604020202020204" pitchFamily="34" charset="0"/>
              <a:buNone/>
            </a:pPr>
            <a:r>
              <a:rPr lang="en-US" sz="2000" dirty="0">
                <a:solidFill>
                  <a:srgbClr val="FFFFFF"/>
                </a:solidFill>
              </a:rPr>
              <a:t>Using surveys, feedback and insights, HQ tailors programming and content on trending topics.</a:t>
            </a:r>
          </a:p>
        </p:txBody>
      </p:sp>
    </p:spTree>
    <p:extLst>
      <p:ext uri="{BB962C8B-B14F-4D97-AF65-F5344CB8AC3E}">
        <p14:creationId xmlns:p14="http://schemas.microsoft.com/office/powerpoint/2010/main" val="251280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B993A-FF60-85DA-375D-CAC513E8595D}"/>
              </a:ext>
            </a:extLst>
          </p:cNvPr>
          <p:cNvPicPr>
            <a:picLocks noChangeAspect="1"/>
          </p:cNvPicPr>
          <p:nvPr/>
        </p:nvPicPr>
        <p:blipFill>
          <a:blip r:embed="rId3"/>
          <a:stretch>
            <a:fillRect/>
          </a:stretch>
        </p:blipFill>
        <p:spPr>
          <a:xfrm>
            <a:off x="0" y="0"/>
            <a:ext cx="12192000" cy="7070123"/>
          </a:xfrm>
          <a:prstGeom prst="rect">
            <a:avLst/>
          </a:prstGeom>
        </p:spPr>
      </p:pic>
      <p:sp>
        <p:nvSpPr>
          <p:cNvPr id="4" name="TextBox 3">
            <a:extLst>
              <a:ext uri="{FF2B5EF4-FFF2-40B4-BE49-F238E27FC236}">
                <a16:creationId xmlns:a16="http://schemas.microsoft.com/office/drawing/2014/main" id="{C9E1D296-BD81-414B-CB79-DD7E160A585C}"/>
              </a:ext>
            </a:extLst>
          </p:cNvPr>
          <p:cNvSpPr txBox="1"/>
          <p:nvPr/>
        </p:nvSpPr>
        <p:spPr>
          <a:xfrm>
            <a:off x="326572" y="389483"/>
            <a:ext cx="68797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ptos" panose="02110004020202020204"/>
                <a:ea typeface="+mn-ea"/>
                <a:cs typeface="+mn-cs"/>
              </a:rPr>
              <a:t>The Crescendo</a:t>
            </a:r>
            <a:endParaRPr kumimoji="0" lang="en-US" sz="7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13538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D448B4-59D1-3D53-90A7-6E9265AF9A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173D75-2885-C436-9798-0A7637295B8E}"/>
              </a:ext>
            </a:extLst>
          </p:cNvPr>
          <p:cNvSpPr>
            <a:spLocks noGrp="1"/>
          </p:cNvSpPr>
          <p:nvPr>
            <p:ph type="title"/>
          </p:nvPr>
        </p:nvSpPr>
        <p:spPr>
          <a:xfrm>
            <a:off x="761839" y="1070442"/>
            <a:ext cx="5127331" cy="1401183"/>
          </a:xfrm>
        </p:spPr>
        <p:txBody>
          <a:bodyPr anchor="t">
            <a:noAutofit/>
          </a:bodyPr>
          <a:lstStyle/>
          <a:p>
            <a:r>
              <a:rPr lang="en-US" b="1" dirty="0">
                <a:latin typeface="Aptos" panose="020B0004020202020204" pitchFamily="34" charset="0"/>
                <a:ea typeface="Aptos" panose="020B0004020202020204" pitchFamily="34" charset="0"/>
                <a:cs typeface="Times New Roman" panose="02020603050405020304" pitchFamily="18" charset="0"/>
              </a:rPr>
              <a:t>Strategic Tactics – Climbing the Scale</a:t>
            </a:r>
            <a:endParaRPr lang="en-US" dirty="0">
              <a:latin typeface="Aptos Display" panose="020B0004020202020204" pitchFamily="34" charset="0"/>
            </a:endParaRPr>
          </a:p>
        </p:txBody>
      </p:sp>
      <p:cxnSp>
        <p:nvCxnSpPr>
          <p:cNvPr id="3091" name="Straight Connector 309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E309F794-6F32-7853-90FA-E7C828352073}"/>
              </a:ext>
            </a:extLst>
          </p:cNvPr>
          <p:cNvSpPr>
            <a:spLocks noGrp="1"/>
          </p:cNvSpPr>
          <p:nvPr>
            <p:ph idx="1"/>
          </p:nvPr>
        </p:nvSpPr>
        <p:spPr>
          <a:xfrm>
            <a:off x="761839" y="2670920"/>
            <a:ext cx="4833417" cy="3602935"/>
          </a:xfrm>
        </p:spPr>
        <p:txBody>
          <a:bodyPr>
            <a:normAutofit lnSpcReduction="10000"/>
          </a:bodyPr>
          <a:lstStyle/>
          <a:p>
            <a:pPr>
              <a:lnSpc>
                <a:spcPct val="150000"/>
              </a:lnSpc>
            </a:pPr>
            <a:r>
              <a:rPr lang="en-US" dirty="0">
                <a:latin typeface="Aptos" panose="020B0004020202020204" pitchFamily="34" charset="0"/>
                <a:cs typeface="Arial" panose="020B0604020202020204" pitchFamily="34" charset="0"/>
              </a:rPr>
              <a:t>Responsibilities and expectations</a:t>
            </a:r>
          </a:p>
          <a:p>
            <a:pPr>
              <a:lnSpc>
                <a:spcPct val="150000"/>
              </a:lnSpc>
            </a:pPr>
            <a:r>
              <a:rPr lang="en-US" dirty="0">
                <a:latin typeface="Aptos" panose="020B0004020202020204" pitchFamily="34" charset="0"/>
                <a:cs typeface="Arial" panose="020B0604020202020204" pitchFamily="34" charset="0"/>
              </a:rPr>
              <a:t>Making an impact</a:t>
            </a:r>
          </a:p>
          <a:p>
            <a:pPr>
              <a:lnSpc>
                <a:spcPct val="150000"/>
              </a:lnSpc>
            </a:pPr>
            <a:r>
              <a:rPr lang="en-US" dirty="0">
                <a:latin typeface="Aptos" panose="020B0004020202020204" pitchFamily="34" charset="0"/>
                <a:cs typeface="Arial" panose="020B0604020202020204" pitchFamily="34" charset="0"/>
              </a:rPr>
              <a:t>Collaboration and teamwork</a:t>
            </a:r>
          </a:p>
          <a:p>
            <a:pPr>
              <a:lnSpc>
                <a:spcPct val="150000"/>
              </a:lnSpc>
            </a:pPr>
            <a:r>
              <a:rPr lang="en-US" dirty="0">
                <a:latin typeface="Aptos" panose="020B0004020202020204" pitchFamily="34" charset="0"/>
                <a:cs typeface="Arial" panose="020B0604020202020204" pitchFamily="34" charset="0"/>
              </a:rPr>
              <a:t>Success Stories</a:t>
            </a:r>
          </a:p>
          <a:p>
            <a:pPr marL="0" indent="0">
              <a:buNone/>
            </a:pPr>
            <a:endParaRPr lang="en-US" sz="2000" dirty="0"/>
          </a:p>
        </p:txBody>
      </p:sp>
      <p:pic>
        <p:nvPicPr>
          <p:cNvPr id="3074" name="Picture 2" descr="Do Re Mi Stock Illustrations – 81 Do Re Mi Stock Illustrations, Vectors &amp;  Clipart - Dreamstime">
            <a:extLst>
              <a:ext uri="{FF2B5EF4-FFF2-40B4-BE49-F238E27FC236}">
                <a16:creationId xmlns:a16="http://schemas.microsoft.com/office/drawing/2014/main" id="{C13DAF8C-536D-F0E8-8C13-184CCE510B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5771" y="771754"/>
            <a:ext cx="5052104" cy="505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419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853C98-4277-014F-975B-EB5991367E1C}"/>
              </a:ext>
            </a:extLst>
          </p:cNvPr>
          <p:cNvPicPr>
            <a:picLocks noChangeAspect="1"/>
          </p:cNvPicPr>
          <p:nvPr/>
        </p:nvPicPr>
        <p:blipFill>
          <a:blip r:embed="rId3"/>
          <a:stretch>
            <a:fillRect/>
          </a:stretch>
        </p:blipFill>
        <p:spPr>
          <a:xfrm>
            <a:off x="119743" y="0"/>
            <a:ext cx="12192000" cy="6858000"/>
          </a:xfrm>
          <a:prstGeom prst="rect">
            <a:avLst/>
          </a:prstGeom>
        </p:spPr>
      </p:pic>
      <p:sp>
        <p:nvSpPr>
          <p:cNvPr id="2" name="Title 1">
            <a:extLst>
              <a:ext uri="{FF2B5EF4-FFF2-40B4-BE49-F238E27FC236}">
                <a16:creationId xmlns:a16="http://schemas.microsoft.com/office/drawing/2014/main" id="{8D4A112B-505B-2D22-4930-6630B68D8EAF}"/>
              </a:ext>
            </a:extLst>
          </p:cNvPr>
          <p:cNvSpPr>
            <a:spLocks noGrp="1"/>
          </p:cNvSpPr>
          <p:nvPr>
            <p:ph type="title"/>
          </p:nvPr>
        </p:nvSpPr>
        <p:spPr>
          <a:xfrm>
            <a:off x="3420660" y="489857"/>
            <a:ext cx="8771340" cy="2090057"/>
          </a:xfrm>
        </p:spPr>
        <p:txBody>
          <a:bodyPr anchor="b">
            <a:noAutofit/>
          </a:bodyPr>
          <a:lstStyle/>
          <a:p>
            <a:pPr algn="r"/>
            <a:r>
              <a:rPr lang="en-US" sz="7200" b="1" dirty="0">
                <a:solidFill>
                  <a:schemeClr val="bg1"/>
                </a:solidFill>
              </a:rPr>
              <a:t>The Rhythm &amp; Melody Continue</a:t>
            </a:r>
          </a:p>
        </p:txBody>
      </p:sp>
    </p:spTree>
    <p:extLst>
      <p:ext uri="{BB962C8B-B14F-4D97-AF65-F5344CB8AC3E}">
        <p14:creationId xmlns:p14="http://schemas.microsoft.com/office/powerpoint/2010/main" val="1384840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0032EE-D132-5732-2FD4-8CCFFCCEFC96}"/>
            </a:ext>
          </a:extLst>
        </p:cNvPr>
        <p:cNvGrpSpPr/>
        <p:nvPr/>
      </p:nvGrpSpPr>
      <p:grpSpPr>
        <a:xfrm>
          <a:off x="0" y="0"/>
          <a:ext cx="0" cy="0"/>
          <a:chOff x="0" y="0"/>
          <a:chExt cx="0" cy="0"/>
        </a:xfrm>
      </p:grpSpPr>
      <p:sp useBgFill="1">
        <p:nvSpPr>
          <p:cNvPr id="4111" name="Rectangle 41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26078E96-235B-F256-C77D-1377DA091AB4}"/>
              </a:ext>
            </a:extLst>
          </p:cNvPr>
          <p:cNvSpPr>
            <a:spLocks noGrp="1"/>
          </p:cNvSpPr>
          <p:nvPr>
            <p:ph type="title"/>
          </p:nvPr>
        </p:nvSpPr>
        <p:spPr>
          <a:xfrm>
            <a:off x="838200" y="365125"/>
            <a:ext cx="5393361" cy="1325563"/>
          </a:xfrm>
        </p:spPr>
        <p:txBody>
          <a:bodyPr>
            <a:normAutofit/>
          </a:bodyPr>
          <a:lstStyle/>
          <a:p>
            <a:r>
              <a:rPr lang="en-US" b="1" dirty="0">
                <a:effectLst/>
                <a:ea typeface="Aptos" panose="020B0004020202020204" pitchFamily="34" charset="0"/>
                <a:cs typeface="Times New Roman" panose="02020603050405020304" pitchFamily="18" charset="0"/>
              </a:rPr>
              <a:t>Learning and Growing Together</a:t>
            </a:r>
            <a:endParaRPr lang="en-US" dirty="0"/>
          </a:p>
        </p:txBody>
      </p:sp>
      <p:sp>
        <p:nvSpPr>
          <p:cNvPr id="23" name="Content Placeholder 22">
            <a:extLst>
              <a:ext uri="{FF2B5EF4-FFF2-40B4-BE49-F238E27FC236}">
                <a16:creationId xmlns:a16="http://schemas.microsoft.com/office/drawing/2014/main" id="{1CFD13C6-B374-AFCC-AD2D-9649A854B363}"/>
              </a:ext>
            </a:extLst>
          </p:cNvPr>
          <p:cNvSpPr>
            <a:spLocks noGrp="1"/>
          </p:cNvSpPr>
          <p:nvPr>
            <p:ph idx="1"/>
          </p:nvPr>
        </p:nvSpPr>
        <p:spPr>
          <a:xfrm>
            <a:off x="771735" y="2310452"/>
            <a:ext cx="5393361" cy="4351338"/>
          </a:xfrm>
        </p:spPr>
        <p:txBody>
          <a:bodyPr>
            <a:normAutofit/>
          </a:bodyPr>
          <a:lstStyle/>
          <a:p>
            <a:r>
              <a:rPr lang="en-US" dirty="0">
                <a:latin typeface="Aptos Display" panose="020B0004020202020204" pitchFamily="34" charset="0"/>
                <a:cs typeface="Arial" panose="020B0604020202020204" pitchFamily="34" charset="0"/>
              </a:rPr>
              <a:t>Staying engaged and involved</a:t>
            </a:r>
          </a:p>
          <a:p>
            <a:r>
              <a:rPr lang="en-US" dirty="0">
                <a:latin typeface="Aptos Display" panose="020B0004020202020204" pitchFamily="34" charset="0"/>
                <a:cs typeface="Arial" panose="020B0604020202020204" pitchFamily="34" charset="0"/>
              </a:rPr>
              <a:t>Creating opportunities</a:t>
            </a:r>
          </a:p>
          <a:p>
            <a:r>
              <a:rPr lang="en-US" dirty="0">
                <a:latin typeface="Aptos Display" panose="020B0004020202020204" pitchFamily="34" charset="0"/>
                <a:cs typeface="Arial" panose="020B0604020202020204" pitchFamily="34" charset="0"/>
              </a:rPr>
              <a:t>Challenging assumptions</a:t>
            </a:r>
          </a:p>
          <a:p>
            <a:r>
              <a:rPr lang="en-US" dirty="0">
                <a:latin typeface="Aptos Display" panose="020B0004020202020204" pitchFamily="34" charset="0"/>
                <a:cs typeface="Arial" panose="020B0604020202020204" pitchFamily="34" charset="0"/>
              </a:rPr>
              <a:t>Highlighting achievements, offerings, and value</a:t>
            </a:r>
          </a:p>
          <a:p>
            <a:r>
              <a:rPr lang="en-US" dirty="0">
                <a:latin typeface="Aptos Display" panose="020B0004020202020204" pitchFamily="34" charset="0"/>
                <a:cs typeface="Arial" panose="020B0604020202020204" pitchFamily="34" charset="0"/>
              </a:rPr>
              <a:t>Growing our community</a:t>
            </a:r>
          </a:p>
          <a:p>
            <a:r>
              <a:rPr lang="en-US" dirty="0">
                <a:latin typeface="Aptos Display" panose="020B0004020202020204" pitchFamily="34" charset="0"/>
                <a:cs typeface="Arial" panose="020B0604020202020204" pitchFamily="34" charset="0"/>
              </a:rPr>
              <a:t>Strengthening our brand</a:t>
            </a:r>
          </a:p>
          <a:p>
            <a:endParaRPr lang="en-US" dirty="0">
              <a:latin typeface="Aptos Display" panose="020B0004020202020204" pitchFamily="34" charset="0"/>
              <a:cs typeface="Arial" panose="020B0604020202020204" pitchFamily="34" charset="0"/>
            </a:endParaRPr>
          </a:p>
          <a:p>
            <a:endParaRPr lang="en-US" dirty="0">
              <a:latin typeface="Aptos Display" panose="020B0004020202020204" pitchFamily="34" charset="0"/>
              <a:cs typeface="Arial" panose="020B0604020202020204" pitchFamily="34" charset="0"/>
            </a:endParaRPr>
          </a:p>
          <a:p>
            <a:pPr marL="0" indent="0">
              <a:buNone/>
            </a:pPr>
            <a:endParaRPr lang="en-US" dirty="0">
              <a:latin typeface="Aptos Display" panose="020B0004020202020204" pitchFamily="34" charset="0"/>
            </a:endParaRPr>
          </a:p>
        </p:txBody>
      </p:sp>
      <p:pic>
        <p:nvPicPr>
          <p:cNvPr id="4098" name="Picture 2" descr="20 Music Genres Explained in 2 Minutes ...">
            <a:extLst>
              <a:ext uri="{FF2B5EF4-FFF2-40B4-BE49-F238E27FC236}">
                <a16:creationId xmlns:a16="http://schemas.microsoft.com/office/drawing/2014/main" id="{8F03A993-61AA-5698-C973-FDEDC3276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38" r="21576" b="2"/>
          <a:stretch>
            <a:fillRect/>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41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00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A2ABBC-9A54-5EB0-323E-EE8770B7F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5C2EF-5497-0812-6125-D53A0C7545F8}"/>
              </a:ext>
            </a:extLst>
          </p:cNvPr>
          <p:cNvSpPr>
            <a:spLocks noGrp="1"/>
          </p:cNvSpPr>
          <p:nvPr>
            <p:ph type="ctrTitle"/>
          </p:nvPr>
        </p:nvSpPr>
        <p:spPr>
          <a:xfrm>
            <a:off x="1207576" y="2002973"/>
            <a:ext cx="10157110" cy="3387622"/>
          </a:xfrm>
        </p:spPr>
        <p:txBody>
          <a:bodyPr>
            <a:noAutofit/>
          </a:bodyPr>
          <a:lstStyle/>
          <a:p>
            <a:pPr algn="l"/>
            <a:r>
              <a:rPr lang="en-US" i="1" dirty="0"/>
              <a:t>"If you write great songs with meaning and emotion, they will last forever".</a:t>
            </a:r>
            <a:br>
              <a:rPr lang="en-US" i="1" dirty="0"/>
            </a:br>
            <a:r>
              <a:rPr lang="en-US" i="1" dirty="0"/>
              <a:t>							</a:t>
            </a:r>
            <a:r>
              <a:rPr lang="en-US" dirty="0"/>
              <a:t>Elton John </a:t>
            </a:r>
          </a:p>
        </p:txBody>
      </p:sp>
    </p:spTree>
    <p:extLst>
      <p:ext uri="{BB962C8B-B14F-4D97-AF65-F5344CB8AC3E}">
        <p14:creationId xmlns:p14="http://schemas.microsoft.com/office/powerpoint/2010/main" val="3149377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3C559-92B7-8122-C85D-FE2B604442C8}"/>
              </a:ext>
            </a:extLst>
          </p:cNvPr>
          <p:cNvSpPr>
            <a:spLocks noGrp="1"/>
          </p:cNvSpPr>
          <p:nvPr>
            <p:ph type="ctrTitle"/>
          </p:nvPr>
        </p:nvSpPr>
        <p:spPr/>
        <p:txBody>
          <a:bodyPr/>
          <a:lstStyle/>
          <a:p>
            <a:r>
              <a:rPr lang="en-US" i="1" dirty="0"/>
              <a:t>“Message In A Bottle” </a:t>
            </a:r>
            <a:br>
              <a:rPr lang="en-US" dirty="0"/>
            </a:br>
            <a:r>
              <a:rPr lang="en-US" dirty="0"/>
              <a:t>ALA Member Demographics</a:t>
            </a:r>
          </a:p>
        </p:txBody>
      </p:sp>
      <p:sp>
        <p:nvSpPr>
          <p:cNvPr id="8" name="Subtitle 7">
            <a:extLst>
              <a:ext uri="{FF2B5EF4-FFF2-40B4-BE49-F238E27FC236}">
                <a16:creationId xmlns:a16="http://schemas.microsoft.com/office/drawing/2014/main" id="{ACEBD0E1-33D8-303E-E11F-720C699FFC4B}"/>
              </a:ext>
            </a:extLst>
          </p:cNvPr>
          <p:cNvSpPr>
            <a:spLocks noGrp="1"/>
          </p:cNvSpPr>
          <p:nvPr>
            <p:ph type="subTitle" idx="1"/>
          </p:nvPr>
        </p:nvSpPr>
        <p:spPr/>
        <p:txBody>
          <a:bodyPr/>
          <a:lstStyle/>
          <a:p>
            <a:r>
              <a:rPr lang="en-US" dirty="0"/>
              <a:t>Mike Donovan</a:t>
            </a:r>
          </a:p>
          <a:p>
            <a:r>
              <a:rPr lang="en-US" dirty="0"/>
              <a:t>ALA Association Leadership Institute</a:t>
            </a:r>
          </a:p>
          <a:p>
            <a:r>
              <a:rPr lang="en-US" dirty="0"/>
              <a:t>February 28, 2026</a:t>
            </a:r>
          </a:p>
        </p:txBody>
      </p:sp>
    </p:spTree>
    <p:extLst>
      <p:ext uri="{BB962C8B-B14F-4D97-AF65-F5344CB8AC3E}">
        <p14:creationId xmlns:p14="http://schemas.microsoft.com/office/powerpoint/2010/main" val="69221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3BE99-FED7-1490-F0E9-9DEDE6F2DC55}"/>
              </a:ext>
            </a:extLst>
          </p:cNvPr>
          <p:cNvSpPr txBox="1"/>
          <p:nvPr/>
        </p:nvSpPr>
        <p:spPr>
          <a:xfrm>
            <a:off x="2988365" y="642730"/>
            <a:ext cx="768402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Membership Snapshot</a:t>
            </a:r>
          </a:p>
        </p:txBody>
      </p:sp>
      <p:sp>
        <p:nvSpPr>
          <p:cNvPr id="3" name="TextBox 2">
            <a:extLst>
              <a:ext uri="{FF2B5EF4-FFF2-40B4-BE49-F238E27FC236}">
                <a16:creationId xmlns:a16="http://schemas.microsoft.com/office/drawing/2014/main" id="{A86919C9-40A1-59D4-CC2B-2A35D4BEA008}"/>
              </a:ext>
            </a:extLst>
          </p:cNvPr>
          <p:cNvSpPr txBox="1"/>
          <p:nvPr/>
        </p:nvSpPr>
        <p:spPr>
          <a:xfrm>
            <a:off x="914400" y="1842051"/>
            <a:ext cx="8878957"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9,148 members representing 3,639 Legal Organizations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Member Type</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54.98% Regular Members</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41.01% Group Members</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4% Combined Other Categories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942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0D667F-CD9E-D61D-CC9B-C05617E2B4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2CB107-AAEB-CAC4-C98E-2DA40F82D942}"/>
              </a:ext>
            </a:extLst>
          </p:cNvPr>
          <p:cNvSpPr txBox="1"/>
          <p:nvPr/>
        </p:nvSpPr>
        <p:spPr>
          <a:xfrm>
            <a:off x="3068936" y="642730"/>
            <a:ext cx="752289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Where Members Work</a:t>
            </a:r>
          </a:p>
        </p:txBody>
      </p:sp>
      <p:sp>
        <p:nvSpPr>
          <p:cNvPr id="3" name="TextBox 2">
            <a:extLst>
              <a:ext uri="{FF2B5EF4-FFF2-40B4-BE49-F238E27FC236}">
                <a16:creationId xmlns:a16="http://schemas.microsoft.com/office/drawing/2014/main" id="{564F30A9-A658-ADBF-18D8-5B8EDA3C3082}"/>
              </a:ext>
            </a:extLst>
          </p:cNvPr>
          <p:cNvSpPr txBox="1"/>
          <p:nvPr/>
        </p:nvSpPr>
        <p:spPr>
          <a:xfrm>
            <a:off x="762000" y="1848677"/>
            <a:ext cx="887895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Firm Size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38.45%</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Small (≤24 attorneys)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29.64%</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Medium (25–199 attorneys)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31.91%</a:t>
            </a: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 Large (200+ attorneys)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64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92692-C17D-1290-C8E2-A536F185E24B}"/>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0" y="-64010"/>
            <a:ext cx="12417552" cy="6922010"/>
          </a:xfrm>
          <a:prstGeom prst="rect">
            <a:avLst/>
          </a:prstGeom>
        </p:spPr>
      </p:pic>
      <p:sp>
        <p:nvSpPr>
          <p:cNvPr id="2" name="Title 1">
            <a:extLst>
              <a:ext uri="{FF2B5EF4-FFF2-40B4-BE49-F238E27FC236}">
                <a16:creationId xmlns:a16="http://schemas.microsoft.com/office/drawing/2014/main" id="{C4A0F1FD-47E9-5E83-A8C5-8970E1AB506D}"/>
              </a:ext>
            </a:extLst>
          </p:cNvPr>
          <p:cNvSpPr>
            <a:spLocks noGrp="1"/>
          </p:cNvSpPr>
          <p:nvPr>
            <p:ph type="title"/>
          </p:nvPr>
        </p:nvSpPr>
        <p:spPr>
          <a:xfrm>
            <a:off x="143941" y="64009"/>
            <a:ext cx="7930212" cy="2075688"/>
          </a:xfrm>
        </p:spPr>
        <p:txBody>
          <a:bodyPr anchor="b">
            <a:normAutofit/>
          </a:bodyPr>
          <a:lstStyle/>
          <a:p>
            <a:r>
              <a:rPr lang="en-US" sz="7200" b="1" dirty="0">
                <a:solidFill>
                  <a:schemeClr val="bg1"/>
                </a:solidFill>
              </a:rPr>
              <a:t>ALA Headquarters: The Ensemble</a:t>
            </a:r>
          </a:p>
        </p:txBody>
      </p:sp>
    </p:spTree>
    <p:extLst>
      <p:ext uri="{BB962C8B-B14F-4D97-AF65-F5344CB8AC3E}">
        <p14:creationId xmlns:p14="http://schemas.microsoft.com/office/powerpoint/2010/main" val="1551119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A6F0223-0A4C-08E8-B4C2-F1E3F02122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37AF96-DF3B-83E3-6A78-E532ADF64100}"/>
              </a:ext>
            </a:extLst>
          </p:cNvPr>
          <p:cNvSpPr txBox="1"/>
          <p:nvPr/>
        </p:nvSpPr>
        <p:spPr>
          <a:xfrm>
            <a:off x="3068936" y="642730"/>
            <a:ext cx="752289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Where Members Work</a:t>
            </a:r>
          </a:p>
        </p:txBody>
      </p:sp>
      <p:sp>
        <p:nvSpPr>
          <p:cNvPr id="3" name="TextBox 2">
            <a:extLst>
              <a:ext uri="{FF2B5EF4-FFF2-40B4-BE49-F238E27FC236}">
                <a16:creationId xmlns:a16="http://schemas.microsoft.com/office/drawing/2014/main" id="{DF01E30A-1D6C-DA41-C297-AA25506539F0}"/>
              </a:ext>
            </a:extLst>
          </p:cNvPr>
          <p:cNvSpPr txBox="1"/>
          <p:nvPr/>
        </p:nvSpPr>
        <p:spPr>
          <a:xfrm>
            <a:off x="914400" y="1842051"/>
            <a:ext cx="8878957"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Firm Type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Private Law Office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88.40%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Unemployed</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 5.64%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Other</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 2.46%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Nonprofit Organization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0.77%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Consulting</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 0.71%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Government Legal Dept./Judicial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Law Firm/Solo Practitioner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0.60%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College/University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0.42%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Bar Association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0.19%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Corporate Legal Department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0.18%</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023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A5B3E1-DCE1-85DE-63A2-9D56416F0F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CE1BD31-EF47-A444-7FD5-DDF53151F83C}"/>
              </a:ext>
            </a:extLst>
          </p:cNvPr>
          <p:cNvSpPr txBox="1"/>
          <p:nvPr/>
        </p:nvSpPr>
        <p:spPr>
          <a:xfrm>
            <a:off x="1610048" y="642730"/>
            <a:ext cx="104406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Professional Roles of Members</a:t>
            </a:r>
          </a:p>
        </p:txBody>
      </p:sp>
      <p:sp>
        <p:nvSpPr>
          <p:cNvPr id="3" name="TextBox 2">
            <a:extLst>
              <a:ext uri="{FF2B5EF4-FFF2-40B4-BE49-F238E27FC236}">
                <a16:creationId xmlns:a16="http://schemas.microsoft.com/office/drawing/2014/main" id="{D310E3EC-379E-11BF-C38F-EC89A2840B6A}"/>
              </a:ext>
            </a:extLst>
          </p:cNvPr>
          <p:cNvSpPr txBox="1"/>
          <p:nvPr/>
        </p:nvSpPr>
        <p:spPr>
          <a:xfrm>
            <a:off x="914400" y="1842051"/>
            <a:ext cx="8878957"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Management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Office/Business Manager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39.79%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Functional Management (HR, Finance, Marketing, IT)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29.62%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CEO/Executive Director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11.79%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Branch Office Manager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6.03%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Consultant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0.62%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President/Owner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0.29%</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1497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7188F9-EBFB-AAD4-FEED-90006973D3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6DD6F3-3540-86C4-2BC7-A7885E20E322}"/>
              </a:ext>
            </a:extLst>
          </p:cNvPr>
          <p:cNvSpPr txBox="1"/>
          <p:nvPr/>
        </p:nvSpPr>
        <p:spPr>
          <a:xfrm>
            <a:off x="1610048" y="642730"/>
            <a:ext cx="104406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Professional Roles of Members</a:t>
            </a:r>
          </a:p>
        </p:txBody>
      </p:sp>
      <p:sp>
        <p:nvSpPr>
          <p:cNvPr id="3" name="TextBox 2">
            <a:extLst>
              <a:ext uri="{FF2B5EF4-FFF2-40B4-BE49-F238E27FC236}">
                <a16:creationId xmlns:a16="http://schemas.microsoft.com/office/drawing/2014/main" id="{316B9993-991F-F04A-FE15-12E51B1289B2}"/>
              </a:ext>
            </a:extLst>
          </p:cNvPr>
          <p:cNvSpPr txBox="1"/>
          <p:nvPr/>
        </p:nvSpPr>
        <p:spPr>
          <a:xfrm>
            <a:off x="914400" y="1842051"/>
            <a:ext cx="8878957"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Legal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Managing Partner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0.41%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Partner in Private Firm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0.29%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Associate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0.17%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General Counsel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0.06%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Judge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0.03%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Solo Practitioner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0.03%</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740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CA49E66-B868-E562-2FB6-E91D3FBD6F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55F0F1-D253-D6C3-5CD3-4EDDFD5A6FE9}"/>
              </a:ext>
            </a:extLst>
          </p:cNvPr>
          <p:cNvSpPr txBox="1"/>
          <p:nvPr/>
        </p:nvSpPr>
        <p:spPr>
          <a:xfrm>
            <a:off x="1610048" y="642730"/>
            <a:ext cx="104406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Professional Roles of Members</a:t>
            </a:r>
          </a:p>
        </p:txBody>
      </p:sp>
      <p:sp>
        <p:nvSpPr>
          <p:cNvPr id="3" name="TextBox 2">
            <a:extLst>
              <a:ext uri="{FF2B5EF4-FFF2-40B4-BE49-F238E27FC236}">
                <a16:creationId xmlns:a16="http://schemas.microsoft.com/office/drawing/2014/main" id="{8DDEE34B-0C5F-3D90-5E69-A9A9B9E9484C}"/>
              </a:ext>
            </a:extLst>
          </p:cNvPr>
          <p:cNvSpPr txBox="1"/>
          <p:nvPr/>
        </p:nvSpPr>
        <p:spPr>
          <a:xfrm>
            <a:off x="914400" y="1842051"/>
            <a:ext cx="8878957" cy="3708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Other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Pre-Management/Support Staff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4.52%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Paralegal</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1.26%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Law Librarian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0.27%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Students/Faculty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&lt;0.2% combined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Other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4.61%</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6475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AF71A6-F4EB-4571-2A20-35A462F512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EE70CD-4680-D70E-3A7F-17D192FA5711}"/>
              </a:ext>
            </a:extLst>
          </p:cNvPr>
          <p:cNvSpPr txBox="1"/>
          <p:nvPr/>
        </p:nvSpPr>
        <p:spPr>
          <a:xfrm>
            <a:off x="1610047" y="642730"/>
            <a:ext cx="9561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Highest Representation Practice Areas</a:t>
            </a:r>
          </a:p>
        </p:txBody>
      </p:sp>
      <p:sp>
        <p:nvSpPr>
          <p:cNvPr id="3" name="TextBox 2">
            <a:extLst>
              <a:ext uri="{FF2B5EF4-FFF2-40B4-BE49-F238E27FC236}">
                <a16:creationId xmlns:a16="http://schemas.microsoft.com/office/drawing/2014/main" id="{AC97512F-4652-F2A3-F090-5843E15A20CB}"/>
              </a:ext>
            </a:extLst>
          </p:cNvPr>
          <p:cNvSpPr txBox="1"/>
          <p:nvPr/>
        </p:nvSpPr>
        <p:spPr>
          <a:xfrm>
            <a:off x="914400" y="1842051"/>
            <a:ext cx="8878957" cy="498598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Employment Law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26.66%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Intellectual Property Law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26.57%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Legal Services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24.39%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Corporate Law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21.17%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Personal Injury Plaintiff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20.47%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Multi Office Management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19.95%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Real Estate Law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18.12%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Trust &amp; Estates Law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16.38%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Appellate Litigation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14.63%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Personal Injury Defense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13.15%</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0375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B2A7BB1-B59B-5967-6310-6DE9913B97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4BE06F-1F0B-D821-56F1-13BADE6089E7}"/>
              </a:ext>
            </a:extLst>
          </p:cNvPr>
          <p:cNvSpPr txBox="1"/>
          <p:nvPr/>
        </p:nvSpPr>
        <p:spPr>
          <a:xfrm>
            <a:off x="1610047" y="642730"/>
            <a:ext cx="95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Member Segment</a:t>
            </a:r>
          </a:p>
        </p:txBody>
      </p:sp>
      <p:sp>
        <p:nvSpPr>
          <p:cNvPr id="3" name="TextBox 2">
            <a:extLst>
              <a:ext uri="{FF2B5EF4-FFF2-40B4-BE49-F238E27FC236}">
                <a16:creationId xmlns:a16="http://schemas.microsoft.com/office/drawing/2014/main" id="{B1B0728D-420F-2433-A190-557BA3836400}"/>
              </a:ext>
            </a:extLst>
          </p:cNvPr>
          <p:cNvSpPr txBox="1"/>
          <p:nvPr/>
        </p:nvSpPr>
        <p:spPr>
          <a:xfrm>
            <a:off x="914400" y="1842051"/>
            <a:ext cx="8878957" cy="36009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People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79.42%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Processes</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74.75%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Finance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60.81%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Technology</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58.34%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Marketing</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 45.60%</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211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CA769A1-6501-AD29-8116-8FF72A040C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A1CC38-AFF4-7143-7C64-2AFC96DECB96}"/>
              </a:ext>
            </a:extLst>
          </p:cNvPr>
          <p:cNvSpPr txBox="1"/>
          <p:nvPr/>
        </p:nvSpPr>
        <p:spPr>
          <a:xfrm>
            <a:off x="1610047" y="642730"/>
            <a:ext cx="95615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Professional Experience Distribution</a:t>
            </a:r>
          </a:p>
        </p:txBody>
      </p:sp>
      <p:sp>
        <p:nvSpPr>
          <p:cNvPr id="3" name="TextBox 2">
            <a:extLst>
              <a:ext uri="{FF2B5EF4-FFF2-40B4-BE49-F238E27FC236}">
                <a16:creationId xmlns:a16="http://schemas.microsoft.com/office/drawing/2014/main" id="{08673FCD-06A7-CA8A-DE7A-4B49DE2FEB33}"/>
              </a:ext>
            </a:extLst>
          </p:cNvPr>
          <p:cNvSpPr txBox="1"/>
          <p:nvPr/>
        </p:nvSpPr>
        <p:spPr>
          <a:xfrm>
            <a:off x="914400" y="1842051"/>
            <a:ext cx="8878957" cy="54014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1–5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12.53%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6–10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13.29%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11–15</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Years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13.05%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16–20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14.57%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21–25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15.65%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26–30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13.36%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31–35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8.14%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36–40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5.92%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41–45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2.58%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46–50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0.70%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51–56 Years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0.22%</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134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A54021-7E0A-BD3B-9615-0E70C688E8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86EE06-2FD4-C1D6-7E09-57B9EBD64B72}"/>
              </a:ext>
            </a:extLst>
          </p:cNvPr>
          <p:cNvSpPr txBox="1"/>
          <p:nvPr/>
        </p:nvSpPr>
        <p:spPr>
          <a:xfrm>
            <a:off x="1610047" y="642730"/>
            <a:ext cx="95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Key Takeaways</a:t>
            </a:r>
          </a:p>
        </p:txBody>
      </p:sp>
      <p:sp>
        <p:nvSpPr>
          <p:cNvPr id="3" name="TextBox 2">
            <a:extLst>
              <a:ext uri="{FF2B5EF4-FFF2-40B4-BE49-F238E27FC236}">
                <a16:creationId xmlns:a16="http://schemas.microsoft.com/office/drawing/2014/main" id="{6DFA689A-26AC-2B14-3AAF-5CCAD86F835B}"/>
              </a:ext>
            </a:extLst>
          </p:cNvPr>
          <p:cNvSpPr txBox="1"/>
          <p:nvPr/>
        </p:nvSpPr>
        <p:spPr>
          <a:xfrm>
            <a:off x="914400" y="1842051"/>
            <a:ext cx="8878957" cy="36702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Membership is overwhelmingly private law office–based.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Strong representation of operational and administrative leadership roles.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Practice areas concentrate in Employment, IP, Corporate, and Legal Services.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Balanced representation across firm sizes.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Members are predominantly mid-career professionals.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High focus on people and process management.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169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40D1-70D5-85C7-F949-FADE26766983}"/>
              </a:ext>
            </a:extLst>
          </p:cNvPr>
          <p:cNvSpPr>
            <a:spLocks noGrp="1"/>
          </p:cNvSpPr>
          <p:nvPr>
            <p:ph type="ctrTitle"/>
          </p:nvPr>
        </p:nvSpPr>
        <p:spPr>
          <a:xfrm>
            <a:off x="1524000" y="1300197"/>
            <a:ext cx="9144000" cy="1287290"/>
          </a:xfrm>
        </p:spPr>
        <p:txBody>
          <a:bodyPr/>
          <a:lstStyle/>
          <a:p>
            <a:r>
              <a:rPr lang="en-US" dirty="0"/>
              <a:t>Membership Gamification</a:t>
            </a:r>
          </a:p>
        </p:txBody>
      </p:sp>
      <p:sp>
        <p:nvSpPr>
          <p:cNvPr id="3" name="Subtitle 2">
            <a:extLst>
              <a:ext uri="{FF2B5EF4-FFF2-40B4-BE49-F238E27FC236}">
                <a16:creationId xmlns:a16="http://schemas.microsoft.com/office/drawing/2014/main" id="{219C56EA-99F2-827C-B3AE-0FD5DC88B18D}"/>
              </a:ext>
            </a:extLst>
          </p:cNvPr>
          <p:cNvSpPr>
            <a:spLocks noGrp="1"/>
          </p:cNvSpPr>
          <p:nvPr>
            <p:ph type="subTitle" idx="1"/>
          </p:nvPr>
        </p:nvSpPr>
        <p:spPr/>
        <p:txBody>
          <a:bodyPr/>
          <a:lstStyle/>
          <a:p>
            <a:r>
              <a:rPr lang="en-US" dirty="0"/>
              <a:t>Mike Donovan</a:t>
            </a:r>
          </a:p>
          <a:p>
            <a:r>
              <a:rPr lang="en-US" dirty="0"/>
              <a:t>ALA Association Leadership Institute</a:t>
            </a:r>
          </a:p>
          <a:p>
            <a:r>
              <a:rPr lang="en-US" dirty="0"/>
              <a:t>February 28, 2026</a:t>
            </a:r>
          </a:p>
        </p:txBody>
      </p:sp>
    </p:spTree>
    <p:extLst>
      <p:ext uri="{BB962C8B-B14F-4D97-AF65-F5344CB8AC3E}">
        <p14:creationId xmlns:p14="http://schemas.microsoft.com/office/powerpoint/2010/main" val="3138531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sa A. Waligorski, CLM, PHRca, SPHR">
            <a:extLst>
              <a:ext uri="{FF2B5EF4-FFF2-40B4-BE49-F238E27FC236}">
                <a16:creationId xmlns:a16="http://schemas.microsoft.com/office/drawing/2014/main" id="{3DDE9941-5280-0A54-4241-B2358DB35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679" y="251209"/>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aniel P. Atcheson">
            <a:extLst>
              <a:ext uri="{FF2B5EF4-FFF2-40B4-BE49-F238E27FC236}">
                <a16:creationId xmlns:a16="http://schemas.microsoft.com/office/drawing/2014/main" id="{9E0B6529-E43D-B16E-10FC-986F6EED8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79" y="2345871"/>
            <a:ext cx="1524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aworecki_Rose-2017-01">
            <a:extLst>
              <a:ext uri="{FF2B5EF4-FFF2-40B4-BE49-F238E27FC236}">
                <a16:creationId xmlns:a16="http://schemas.microsoft.com/office/drawing/2014/main" id="{D82BD6E5-7736-0834-EDBC-0DEDED4C8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79" y="4512129"/>
            <a:ext cx="1524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manda R. Koplos, CLM, CPA">
            <a:extLst>
              <a:ext uri="{FF2B5EF4-FFF2-40B4-BE49-F238E27FC236}">
                <a16:creationId xmlns:a16="http://schemas.microsoft.com/office/drawing/2014/main" id="{DF7EF0A4-C4A2-CB25-062F-0C1F6ECA6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56" y="251209"/>
            <a:ext cx="1441938" cy="17843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avis C. Armstrong, CLM, CPA">
            <a:extLst>
              <a:ext uri="{FF2B5EF4-FFF2-40B4-BE49-F238E27FC236}">
                <a16:creationId xmlns:a16="http://schemas.microsoft.com/office/drawing/2014/main" id="{D4525A51-1974-11AA-6768-A3605FD31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2394" y="2357426"/>
            <a:ext cx="15240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oehn.Ken-2017-09">
            <a:extLst>
              <a:ext uri="{FF2B5EF4-FFF2-40B4-BE49-F238E27FC236}">
                <a16:creationId xmlns:a16="http://schemas.microsoft.com/office/drawing/2014/main" id="{81B3C314-BC56-90B8-664B-C693E9A038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2394" y="4131129"/>
            <a:ext cx="1524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Kelli Taylor Sanders, CLM, MSLA">
            <a:extLst>
              <a:ext uri="{FF2B5EF4-FFF2-40B4-BE49-F238E27FC236}">
                <a16:creationId xmlns:a16="http://schemas.microsoft.com/office/drawing/2014/main" id="{72983195-74E8-26D8-9438-19FA43D5CA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3531" y="254767"/>
            <a:ext cx="15906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erri D. Moore-Natal, SPHR">
            <a:extLst>
              <a:ext uri="{FF2B5EF4-FFF2-40B4-BE49-F238E27FC236}">
                <a16:creationId xmlns:a16="http://schemas.microsoft.com/office/drawing/2014/main" id="{19938720-2DD7-B676-FA38-C95D013566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5109" y="2357426"/>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Jessica L. VanTroost">
            <a:extLst>
              <a:ext uri="{FF2B5EF4-FFF2-40B4-BE49-F238E27FC236}">
                <a16:creationId xmlns:a16="http://schemas.microsoft.com/office/drawing/2014/main" id="{1EBEFAE6-1182-B461-9514-82A6F57BB3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9988" y="4131129"/>
            <a:ext cx="1524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ngelina Angelov, CLM, MBA">
            <a:extLst>
              <a:ext uri="{FF2B5EF4-FFF2-40B4-BE49-F238E27FC236}">
                <a16:creationId xmlns:a16="http://schemas.microsoft.com/office/drawing/2014/main" id="{B0574C58-7245-B712-1B92-1533A9DDB7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0570" y="213109"/>
            <a:ext cx="1524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Carrie Valenzuela, MBA">
            <a:extLst>
              <a:ext uri="{FF2B5EF4-FFF2-40B4-BE49-F238E27FC236}">
                <a16:creationId xmlns:a16="http://schemas.microsoft.com/office/drawing/2014/main" id="{33E8BB44-D138-9818-C0EF-0093ABF80B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0570" y="2141083"/>
            <a:ext cx="15240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Elyssa A. Goldstein, CLM, PHR, SHRM-CP">
            <a:extLst>
              <a:ext uri="{FF2B5EF4-FFF2-40B4-BE49-F238E27FC236}">
                <a16:creationId xmlns:a16="http://schemas.microsoft.com/office/drawing/2014/main" id="{C206D982-BD58-E9F4-17AA-1E9A6EBA85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7582" y="4740729"/>
            <a:ext cx="1266825"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E49C7A-CB61-CC67-B942-5FB0D373FCF4}"/>
              </a:ext>
            </a:extLst>
          </p:cNvPr>
          <p:cNvSpPr txBox="1"/>
          <p:nvPr/>
        </p:nvSpPr>
        <p:spPr>
          <a:xfrm>
            <a:off x="-28419" y="1405877"/>
            <a:ext cx="3080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a:t>
            </a:r>
          </a:p>
        </p:txBody>
      </p:sp>
      <p:sp>
        <p:nvSpPr>
          <p:cNvPr id="7" name="TextBox 6">
            <a:extLst>
              <a:ext uri="{FF2B5EF4-FFF2-40B4-BE49-F238E27FC236}">
                <a16:creationId xmlns:a16="http://schemas.microsoft.com/office/drawing/2014/main" id="{02C6514F-D871-EAA7-9FD5-E636E8C0CDDB}"/>
              </a:ext>
            </a:extLst>
          </p:cNvPr>
          <p:cNvSpPr txBox="1"/>
          <p:nvPr/>
        </p:nvSpPr>
        <p:spPr>
          <a:xfrm>
            <a:off x="-28419" y="3761797"/>
            <a:ext cx="3190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a:t>
            </a:r>
          </a:p>
        </p:txBody>
      </p:sp>
      <p:sp>
        <p:nvSpPr>
          <p:cNvPr id="9" name="TextBox 8">
            <a:extLst>
              <a:ext uri="{FF2B5EF4-FFF2-40B4-BE49-F238E27FC236}">
                <a16:creationId xmlns:a16="http://schemas.microsoft.com/office/drawing/2014/main" id="{B6FD011F-4D1D-573F-289A-985F8892B70A}"/>
              </a:ext>
            </a:extLst>
          </p:cNvPr>
          <p:cNvSpPr txBox="1"/>
          <p:nvPr/>
        </p:nvSpPr>
        <p:spPr>
          <a:xfrm>
            <a:off x="-13791" y="5895397"/>
            <a:ext cx="2788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a:t>
            </a:r>
          </a:p>
        </p:txBody>
      </p:sp>
      <p:sp>
        <p:nvSpPr>
          <p:cNvPr id="11" name="TextBox 10">
            <a:extLst>
              <a:ext uri="{FF2B5EF4-FFF2-40B4-BE49-F238E27FC236}">
                <a16:creationId xmlns:a16="http://schemas.microsoft.com/office/drawing/2014/main" id="{52954B40-6F40-2878-5703-BD9720CDAA1F}"/>
              </a:ext>
            </a:extLst>
          </p:cNvPr>
          <p:cNvSpPr txBox="1"/>
          <p:nvPr/>
        </p:nvSpPr>
        <p:spPr>
          <a:xfrm>
            <a:off x="2430863" y="1666275"/>
            <a:ext cx="3491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a:t>
            </a:r>
          </a:p>
        </p:txBody>
      </p:sp>
      <p:sp>
        <p:nvSpPr>
          <p:cNvPr id="13" name="TextBox 12">
            <a:extLst>
              <a:ext uri="{FF2B5EF4-FFF2-40B4-BE49-F238E27FC236}">
                <a16:creationId xmlns:a16="http://schemas.microsoft.com/office/drawing/2014/main" id="{E96AC7F3-2758-29CE-2FFC-AE7DE2023E73}"/>
              </a:ext>
            </a:extLst>
          </p:cNvPr>
          <p:cNvSpPr txBox="1"/>
          <p:nvPr/>
        </p:nvSpPr>
        <p:spPr>
          <a:xfrm>
            <a:off x="2561178" y="3521619"/>
            <a:ext cx="3290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5</a:t>
            </a:r>
          </a:p>
        </p:txBody>
      </p:sp>
      <p:sp>
        <p:nvSpPr>
          <p:cNvPr id="15" name="TextBox 14">
            <a:extLst>
              <a:ext uri="{FF2B5EF4-FFF2-40B4-BE49-F238E27FC236}">
                <a16:creationId xmlns:a16="http://schemas.microsoft.com/office/drawing/2014/main" id="{CDDDEAD4-461C-7EB5-23D8-0571C78CBBB9}"/>
              </a:ext>
            </a:extLst>
          </p:cNvPr>
          <p:cNvSpPr txBox="1"/>
          <p:nvPr/>
        </p:nvSpPr>
        <p:spPr>
          <a:xfrm>
            <a:off x="2598335" y="5895397"/>
            <a:ext cx="298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a:t>
            </a:r>
          </a:p>
        </p:txBody>
      </p:sp>
      <p:sp>
        <p:nvSpPr>
          <p:cNvPr id="17" name="TextBox 16">
            <a:extLst>
              <a:ext uri="{FF2B5EF4-FFF2-40B4-BE49-F238E27FC236}">
                <a16:creationId xmlns:a16="http://schemas.microsoft.com/office/drawing/2014/main" id="{A5674801-82BA-5440-824C-E3ACA0559B0A}"/>
              </a:ext>
            </a:extLst>
          </p:cNvPr>
          <p:cNvSpPr txBox="1"/>
          <p:nvPr/>
        </p:nvSpPr>
        <p:spPr>
          <a:xfrm>
            <a:off x="5113772" y="1481609"/>
            <a:ext cx="3089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a:t>
            </a:r>
          </a:p>
        </p:txBody>
      </p:sp>
      <p:sp>
        <p:nvSpPr>
          <p:cNvPr id="19" name="TextBox 18">
            <a:extLst>
              <a:ext uri="{FF2B5EF4-FFF2-40B4-BE49-F238E27FC236}">
                <a16:creationId xmlns:a16="http://schemas.microsoft.com/office/drawing/2014/main" id="{ED728621-1CE0-E521-8757-B1815A89BA81}"/>
              </a:ext>
            </a:extLst>
          </p:cNvPr>
          <p:cNvSpPr txBox="1"/>
          <p:nvPr/>
        </p:nvSpPr>
        <p:spPr>
          <a:xfrm>
            <a:off x="5215929" y="3521619"/>
            <a:ext cx="3491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8</a:t>
            </a:r>
          </a:p>
        </p:txBody>
      </p:sp>
      <p:sp>
        <p:nvSpPr>
          <p:cNvPr id="21" name="TextBox 20">
            <a:extLst>
              <a:ext uri="{FF2B5EF4-FFF2-40B4-BE49-F238E27FC236}">
                <a16:creationId xmlns:a16="http://schemas.microsoft.com/office/drawing/2014/main" id="{3C7FA35E-B613-0E78-6629-C1FF7A67E282}"/>
              </a:ext>
            </a:extLst>
          </p:cNvPr>
          <p:cNvSpPr txBox="1"/>
          <p:nvPr/>
        </p:nvSpPr>
        <p:spPr>
          <a:xfrm>
            <a:off x="5215929" y="5887587"/>
            <a:ext cx="3290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9</a:t>
            </a:r>
          </a:p>
        </p:txBody>
      </p:sp>
      <p:sp>
        <p:nvSpPr>
          <p:cNvPr id="25" name="TextBox 24">
            <a:extLst>
              <a:ext uri="{FF2B5EF4-FFF2-40B4-BE49-F238E27FC236}">
                <a16:creationId xmlns:a16="http://schemas.microsoft.com/office/drawing/2014/main" id="{7B84725F-7C1A-9704-0571-2F57D3F7F330}"/>
              </a:ext>
            </a:extLst>
          </p:cNvPr>
          <p:cNvSpPr txBox="1"/>
          <p:nvPr/>
        </p:nvSpPr>
        <p:spPr>
          <a:xfrm>
            <a:off x="7745608" y="1443977"/>
            <a:ext cx="5657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10</a:t>
            </a:r>
          </a:p>
        </p:txBody>
      </p:sp>
      <p:sp>
        <p:nvSpPr>
          <p:cNvPr id="27" name="TextBox 26">
            <a:extLst>
              <a:ext uri="{FF2B5EF4-FFF2-40B4-BE49-F238E27FC236}">
                <a16:creationId xmlns:a16="http://schemas.microsoft.com/office/drawing/2014/main" id="{9E8CF93A-4082-FE91-0C0A-5E0798FECDDC}"/>
              </a:ext>
            </a:extLst>
          </p:cNvPr>
          <p:cNvSpPr txBox="1"/>
          <p:nvPr/>
        </p:nvSpPr>
        <p:spPr>
          <a:xfrm>
            <a:off x="7658201" y="4048226"/>
            <a:ext cx="4923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11</a:t>
            </a:r>
          </a:p>
        </p:txBody>
      </p:sp>
      <p:sp>
        <p:nvSpPr>
          <p:cNvPr id="29" name="TextBox 28">
            <a:extLst>
              <a:ext uri="{FF2B5EF4-FFF2-40B4-BE49-F238E27FC236}">
                <a16:creationId xmlns:a16="http://schemas.microsoft.com/office/drawing/2014/main" id="{902FB725-56EA-7711-80A9-4CB60235A37A}"/>
              </a:ext>
            </a:extLst>
          </p:cNvPr>
          <p:cNvSpPr txBox="1"/>
          <p:nvPr/>
        </p:nvSpPr>
        <p:spPr>
          <a:xfrm>
            <a:off x="7658201" y="5887587"/>
            <a:ext cx="5657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12</a:t>
            </a:r>
          </a:p>
        </p:txBody>
      </p:sp>
    </p:spTree>
    <p:extLst>
      <p:ext uri="{BB962C8B-B14F-4D97-AF65-F5344CB8AC3E}">
        <p14:creationId xmlns:p14="http://schemas.microsoft.com/office/powerpoint/2010/main" val="198814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95323-E083-F872-2941-0BFF8BAB42FF}"/>
              </a:ext>
            </a:extLst>
          </p:cNvPr>
          <p:cNvSpPr>
            <a:spLocks noGrp="1"/>
          </p:cNvSpPr>
          <p:nvPr>
            <p:ph type="title"/>
          </p:nvPr>
        </p:nvSpPr>
        <p:spPr>
          <a:xfrm>
            <a:off x="811638" y="463730"/>
            <a:ext cx="7592133" cy="1267097"/>
          </a:xfrm>
        </p:spPr>
        <p:txBody>
          <a:bodyPr anchor="t">
            <a:noAutofit/>
          </a:bodyPr>
          <a:lstStyle/>
          <a:p>
            <a:r>
              <a:rPr lang="en-US" sz="4800" b="1" dirty="0"/>
              <a:t>HQ Staff as the Core Ensemble</a:t>
            </a:r>
          </a:p>
        </p:txBody>
      </p:sp>
      <p:pic>
        <p:nvPicPr>
          <p:cNvPr id="10" name="Picture Placeholder 9">
            <a:extLst>
              <a:ext uri="{FF2B5EF4-FFF2-40B4-BE49-F238E27FC236}">
                <a16:creationId xmlns:a16="http://schemas.microsoft.com/office/drawing/2014/main" id="{236ABF09-5DF5-2350-CD85-020D653DA51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0920" r="30920"/>
          <a:stretch>
            <a:fillRect/>
          </a:stretch>
        </p:blipFill>
        <p:spPr>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4">
              <a:alphaModFix amt="70000"/>
            </a:blip>
            <a:stretch>
              <a:fillRect/>
            </a:stretch>
          </a:blipFill>
        </p:spPr>
      </p:pic>
      <p:sp>
        <p:nvSpPr>
          <p:cNvPr id="6" name="Content Placeholder 4">
            <a:extLst>
              <a:ext uri="{FF2B5EF4-FFF2-40B4-BE49-F238E27FC236}">
                <a16:creationId xmlns:a16="http://schemas.microsoft.com/office/drawing/2014/main" id="{BCAD9375-CFBC-4369-2C62-96ABD5E29931}"/>
              </a:ext>
            </a:extLst>
          </p:cNvPr>
          <p:cNvSpPr>
            <a:spLocks noGrp="1"/>
          </p:cNvSpPr>
          <p:nvPr>
            <p:ph sz="quarter" idx="14"/>
          </p:nvPr>
        </p:nvSpPr>
        <p:spPr>
          <a:xfrm>
            <a:off x="1133990" y="2194560"/>
            <a:ext cx="4718050" cy="3398520"/>
          </a:xfrm>
        </p:spPr>
        <p:txBody>
          <a:bodyPr>
            <a:normAutofit fontScale="92500" lnSpcReduction="20000"/>
          </a:bodyPr>
          <a:lstStyle/>
          <a:p>
            <a:pPr>
              <a:lnSpc>
                <a:spcPct val="200000"/>
              </a:lnSpc>
            </a:pPr>
            <a:r>
              <a:rPr lang="en-US" dirty="0">
                <a:latin typeface="Aptos Display" panose="020B0004020202020204" pitchFamily="34" charset="0"/>
                <a:cs typeface="Arial" panose="020B0604020202020204" pitchFamily="34" charset="0"/>
              </a:rPr>
              <a:t>Staff Structure</a:t>
            </a:r>
            <a:r>
              <a:rPr lang="en-US" sz="2800" dirty="0">
                <a:latin typeface="Aptos Display" panose="020B0004020202020204" pitchFamily="34" charset="0"/>
                <a:cs typeface="Arial" panose="020B0604020202020204" pitchFamily="34" charset="0"/>
              </a:rPr>
              <a:t>	</a:t>
            </a:r>
          </a:p>
          <a:p>
            <a:pPr>
              <a:lnSpc>
                <a:spcPct val="200000"/>
              </a:lnSpc>
            </a:pPr>
            <a:r>
              <a:rPr lang="en-US" dirty="0">
                <a:latin typeface="Aptos Display" panose="020B0004020202020204" pitchFamily="34" charset="0"/>
                <a:cs typeface="Arial" panose="020B0604020202020204" pitchFamily="34" charset="0"/>
              </a:rPr>
              <a:t>Vision, Mission, and Values</a:t>
            </a:r>
          </a:p>
          <a:p>
            <a:pPr>
              <a:lnSpc>
                <a:spcPct val="200000"/>
              </a:lnSpc>
            </a:pPr>
            <a:r>
              <a:rPr lang="en-US" dirty="0">
                <a:latin typeface="Aptos Display" panose="020B0004020202020204" pitchFamily="34" charset="0"/>
                <a:cs typeface="Arial" panose="020B0604020202020204" pitchFamily="34" charset="0"/>
              </a:rPr>
              <a:t>Culture and Community</a:t>
            </a:r>
          </a:p>
          <a:p>
            <a:pPr>
              <a:lnSpc>
                <a:spcPct val="200000"/>
              </a:lnSpc>
            </a:pPr>
            <a:r>
              <a:rPr lang="en-US" dirty="0">
                <a:latin typeface="Aptos Display" panose="020B0004020202020204" pitchFamily="34" charset="0"/>
                <a:cs typeface="Arial" panose="020B0604020202020204" pitchFamily="34" charset="0"/>
              </a:rPr>
              <a:t>Training and Development</a:t>
            </a:r>
          </a:p>
          <a:p>
            <a:pPr marL="0" indent="0">
              <a:buNone/>
            </a:pPr>
            <a:endParaRPr lang="en-US" dirty="0">
              <a:latin typeface="Aptos Display" panose="020B0004020202020204" pitchFamily="34" charset="0"/>
            </a:endParaRPr>
          </a:p>
        </p:txBody>
      </p:sp>
    </p:spTree>
    <p:extLst>
      <p:ext uri="{BB962C8B-B14F-4D97-AF65-F5344CB8AC3E}">
        <p14:creationId xmlns:p14="http://schemas.microsoft.com/office/powerpoint/2010/main" val="31516099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yssa A. Goldstein, CLM, PHR, SHRM-CP">
            <a:extLst>
              <a:ext uri="{FF2B5EF4-FFF2-40B4-BE49-F238E27FC236}">
                <a16:creationId xmlns:a16="http://schemas.microsoft.com/office/drawing/2014/main" id="{DFBAC1C4-5C2B-ABE0-2980-3B2FB5941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8" y="173182"/>
            <a:ext cx="12668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elli Taylor Sanders, CLM, MSLA">
            <a:extLst>
              <a:ext uri="{FF2B5EF4-FFF2-40B4-BE49-F238E27FC236}">
                <a16:creationId xmlns:a16="http://schemas.microsoft.com/office/drawing/2014/main" id="{37B5D4EF-7C4B-CEB4-6EA2-80EEB2113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2168237"/>
            <a:ext cx="15906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rie Valenzuela, MBA">
            <a:extLst>
              <a:ext uri="{FF2B5EF4-FFF2-40B4-BE49-F238E27FC236}">
                <a16:creationId xmlns:a16="http://schemas.microsoft.com/office/drawing/2014/main" id="{08DC4DB4-475D-9DD0-C1C1-C16C9D038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88" y="4163292"/>
            <a:ext cx="15240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manda R. Koplos, CLM, CPA">
            <a:extLst>
              <a:ext uri="{FF2B5EF4-FFF2-40B4-BE49-F238E27FC236}">
                <a16:creationId xmlns:a16="http://schemas.microsoft.com/office/drawing/2014/main" id="{6462C712-6144-71D4-9D43-8F3BBDC3EF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3472" y="173182"/>
            <a:ext cx="15240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isa A. Waligorski, CLM, PHRca, SPHR">
            <a:extLst>
              <a:ext uri="{FF2B5EF4-FFF2-40B4-BE49-F238E27FC236}">
                <a16:creationId xmlns:a16="http://schemas.microsoft.com/office/drawing/2014/main" id="{7E90C5EE-4DD6-8313-40A6-2600D939FC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472" y="2240973"/>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erri D. Moore-Natal, SPHR">
            <a:extLst>
              <a:ext uri="{FF2B5EF4-FFF2-40B4-BE49-F238E27FC236}">
                <a16:creationId xmlns:a16="http://schemas.microsoft.com/office/drawing/2014/main" id="{2A2D040F-E2A3-84AA-FADD-F93AAFF252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472" y="446029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aworecki_Rose-2017-01">
            <a:extLst>
              <a:ext uri="{FF2B5EF4-FFF2-40B4-BE49-F238E27FC236}">
                <a16:creationId xmlns:a16="http://schemas.microsoft.com/office/drawing/2014/main" id="{3F827548-B20D-62A1-CA4B-C40F62A51D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0027" y="306532"/>
            <a:ext cx="1524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ravis C. Armstrong, CLM, CPA">
            <a:extLst>
              <a:ext uri="{FF2B5EF4-FFF2-40B4-BE49-F238E27FC236}">
                <a16:creationId xmlns:a16="http://schemas.microsoft.com/office/drawing/2014/main" id="{128ECEC2-B826-0D3F-2A5F-2547A8AEEE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0530" y="2240973"/>
            <a:ext cx="152400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Koehn.Ken-2017-09">
            <a:extLst>
              <a:ext uri="{FF2B5EF4-FFF2-40B4-BE49-F238E27FC236}">
                <a16:creationId xmlns:a16="http://schemas.microsoft.com/office/drawing/2014/main" id="{45DFF7B8-BFDB-4C7D-58AE-7026B829A9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0530" y="4107873"/>
            <a:ext cx="1524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Angelina Angelov, CLM, MBA">
            <a:extLst>
              <a:ext uri="{FF2B5EF4-FFF2-40B4-BE49-F238E27FC236}">
                <a16:creationId xmlns:a16="http://schemas.microsoft.com/office/drawing/2014/main" id="{90E6ACD2-27D0-C543-4FCF-F45C348A1F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1045" y="316057"/>
            <a:ext cx="1524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Jessica L. VanTroost">
            <a:extLst>
              <a:ext uri="{FF2B5EF4-FFF2-40B4-BE49-F238E27FC236}">
                <a16:creationId xmlns:a16="http://schemas.microsoft.com/office/drawing/2014/main" id="{F1FEC39A-7DB0-E0BB-F944-39717FF8F5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07588" y="2168237"/>
            <a:ext cx="1524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Daniel P. Atcheson">
            <a:extLst>
              <a:ext uri="{FF2B5EF4-FFF2-40B4-BE49-F238E27FC236}">
                <a16:creationId xmlns:a16="http://schemas.microsoft.com/office/drawing/2014/main" id="{3EA26416-F450-9C75-7AAC-9CB1067883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7588" y="4460298"/>
            <a:ext cx="1524000" cy="1866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301D00-CE63-0937-C807-699C0F0E5310}"/>
              </a:ext>
            </a:extLst>
          </p:cNvPr>
          <p:cNvSpPr txBox="1"/>
          <p:nvPr/>
        </p:nvSpPr>
        <p:spPr>
          <a:xfrm>
            <a:off x="130629" y="1378711"/>
            <a:ext cx="5426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45</a:t>
            </a:r>
          </a:p>
        </p:txBody>
      </p:sp>
      <p:sp>
        <p:nvSpPr>
          <p:cNvPr id="6" name="TextBox 5">
            <a:extLst>
              <a:ext uri="{FF2B5EF4-FFF2-40B4-BE49-F238E27FC236}">
                <a16:creationId xmlns:a16="http://schemas.microsoft.com/office/drawing/2014/main" id="{54394B1F-BAE5-0A54-E1C6-63EF672E8E08}"/>
              </a:ext>
            </a:extLst>
          </p:cNvPr>
          <p:cNvSpPr txBox="1"/>
          <p:nvPr/>
        </p:nvSpPr>
        <p:spPr>
          <a:xfrm>
            <a:off x="130627" y="3373766"/>
            <a:ext cx="5426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45</a:t>
            </a:r>
          </a:p>
        </p:txBody>
      </p:sp>
      <p:sp>
        <p:nvSpPr>
          <p:cNvPr id="8" name="TextBox 7">
            <a:extLst>
              <a:ext uri="{FF2B5EF4-FFF2-40B4-BE49-F238E27FC236}">
                <a16:creationId xmlns:a16="http://schemas.microsoft.com/office/drawing/2014/main" id="{C40B152C-D1EB-323F-96C7-1190002E7CB9}"/>
              </a:ext>
            </a:extLst>
          </p:cNvPr>
          <p:cNvSpPr txBox="1"/>
          <p:nvPr/>
        </p:nvSpPr>
        <p:spPr>
          <a:xfrm>
            <a:off x="130627" y="6070435"/>
            <a:ext cx="4697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36</a:t>
            </a:r>
          </a:p>
        </p:txBody>
      </p:sp>
      <p:sp>
        <p:nvSpPr>
          <p:cNvPr id="10" name="TextBox 9">
            <a:extLst>
              <a:ext uri="{FF2B5EF4-FFF2-40B4-BE49-F238E27FC236}">
                <a16:creationId xmlns:a16="http://schemas.microsoft.com/office/drawing/2014/main" id="{04BB16AF-C471-962A-72F5-A0ADC6C410E6}"/>
              </a:ext>
            </a:extLst>
          </p:cNvPr>
          <p:cNvSpPr txBox="1"/>
          <p:nvPr/>
        </p:nvSpPr>
        <p:spPr>
          <a:xfrm>
            <a:off x="2785906" y="1708645"/>
            <a:ext cx="5200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25</a:t>
            </a:r>
          </a:p>
        </p:txBody>
      </p:sp>
      <p:sp>
        <p:nvSpPr>
          <p:cNvPr id="12" name="TextBox 11">
            <a:extLst>
              <a:ext uri="{FF2B5EF4-FFF2-40B4-BE49-F238E27FC236}">
                <a16:creationId xmlns:a16="http://schemas.microsoft.com/office/drawing/2014/main" id="{A1F255DC-BAB5-DA78-570A-9AE2479F802F}"/>
              </a:ext>
            </a:extLst>
          </p:cNvPr>
          <p:cNvSpPr txBox="1"/>
          <p:nvPr/>
        </p:nvSpPr>
        <p:spPr>
          <a:xfrm>
            <a:off x="2794051" y="3395641"/>
            <a:ext cx="5200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23</a:t>
            </a:r>
          </a:p>
        </p:txBody>
      </p:sp>
      <p:sp>
        <p:nvSpPr>
          <p:cNvPr id="14" name="TextBox 13">
            <a:extLst>
              <a:ext uri="{FF2B5EF4-FFF2-40B4-BE49-F238E27FC236}">
                <a16:creationId xmlns:a16="http://schemas.microsoft.com/office/drawing/2014/main" id="{177489A6-AFAA-3D1C-7B82-2AF952577C61}"/>
              </a:ext>
            </a:extLst>
          </p:cNvPr>
          <p:cNvSpPr txBox="1"/>
          <p:nvPr/>
        </p:nvSpPr>
        <p:spPr>
          <a:xfrm>
            <a:off x="2765257" y="5519716"/>
            <a:ext cx="5200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23</a:t>
            </a:r>
          </a:p>
        </p:txBody>
      </p:sp>
      <p:sp>
        <p:nvSpPr>
          <p:cNvPr id="16" name="TextBox 15">
            <a:extLst>
              <a:ext uri="{FF2B5EF4-FFF2-40B4-BE49-F238E27FC236}">
                <a16:creationId xmlns:a16="http://schemas.microsoft.com/office/drawing/2014/main" id="{1A024112-2AF6-955E-4BBC-705406E9623C}"/>
              </a:ext>
            </a:extLst>
          </p:cNvPr>
          <p:cNvSpPr txBox="1"/>
          <p:nvPr/>
        </p:nvSpPr>
        <p:spPr>
          <a:xfrm>
            <a:off x="5516631" y="1748043"/>
            <a:ext cx="4338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22</a:t>
            </a:r>
          </a:p>
        </p:txBody>
      </p:sp>
      <p:sp>
        <p:nvSpPr>
          <p:cNvPr id="18" name="TextBox 17">
            <a:extLst>
              <a:ext uri="{FF2B5EF4-FFF2-40B4-BE49-F238E27FC236}">
                <a16:creationId xmlns:a16="http://schemas.microsoft.com/office/drawing/2014/main" id="{DD9278C9-D0BA-3D81-1A22-569067580732}"/>
              </a:ext>
            </a:extLst>
          </p:cNvPr>
          <p:cNvSpPr txBox="1"/>
          <p:nvPr/>
        </p:nvSpPr>
        <p:spPr>
          <a:xfrm>
            <a:off x="5516630" y="3429000"/>
            <a:ext cx="4338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22</a:t>
            </a:r>
          </a:p>
        </p:txBody>
      </p:sp>
      <p:sp>
        <p:nvSpPr>
          <p:cNvPr id="20" name="TextBox 19">
            <a:extLst>
              <a:ext uri="{FF2B5EF4-FFF2-40B4-BE49-F238E27FC236}">
                <a16:creationId xmlns:a16="http://schemas.microsoft.com/office/drawing/2014/main" id="{DEBAE73E-F099-0D5A-B7CC-C044A767F073}"/>
              </a:ext>
            </a:extLst>
          </p:cNvPr>
          <p:cNvSpPr txBox="1"/>
          <p:nvPr/>
        </p:nvSpPr>
        <p:spPr>
          <a:xfrm>
            <a:off x="5516629" y="5889048"/>
            <a:ext cx="4338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22</a:t>
            </a:r>
          </a:p>
        </p:txBody>
      </p:sp>
      <p:sp>
        <p:nvSpPr>
          <p:cNvPr id="22" name="TextBox 21">
            <a:extLst>
              <a:ext uri="{FF2B5EF4-FFF2-40B4-BE49-F238E27FC236}">
                <a16:creationId xmlns:a16="http://schemas.microsoft.com/office/drawing/2014/main" id="{7DC53051-9D1D-826B-3EF1-9B7393C54F1B}"/>
              </a:ext>
            </a:extLst>
          </p:cNvPr>
          <p:cNvSpPr txBox="1"/>
          <p:nvPr/>
        </p:nvSpPr>
        <p:spPr>
          <a:xfrm>
            <a:off x="8175025" y="1563377"/>
            <a:ext cx="5325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sp>
        <p:nvSpPr>
          <p:cNvPr id="24" name="TextBox 23">
            <a:extLst>
              <a:ext uri="{FF2B5EF4-FFF2-40B4-BE49-F238E27FC236}">
                <a16:creationId xmlns:a16="http://schemas.microsoft.com/office/drawing/2014/main" id="{53E4D7B6-B57B-4CF5-868C-E6C23B95BA7A}"/>
              </a:ext>
            </a:extLst>
          </p:cNvPr>
          <p:cNvSpPr txBox="1"/>
          <p:nvPr/>
        </p:nvSpPr>
        <p:spPr>
          <a:xfrm>
            <a:off x="8270275" y="3923207"/>
            <a:ext cx="5325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18</a:t>
            </a:r>
          </a:p>
        </p:txBody>
      </p:sp>
      <p:sp>
        <p:nvSpPr>
          <p:cNvPr id="26" name="TextBox 25">
            <a:extLst>
              <a:ext uri="{FF2B5EF4-FFF2-40B4-BE49-F238E27FC236}">
                <a16:creationId xmlns:a16="http://schemas.microsoft.com/office/drawing/2014/main" id="{F3403CDF-DFA5-E4F8-84C6-116203C8585D}"/>
              </a:ext>
            </a:extLst>
          </p:cNvPr>
          <p:cNvSpPr txBox="1"/>
          <p:nvPr/>
        </p:nvSpPr>
        <p:spPr>
          <a:xfrm>
            <a:off x="8222188" y="5957866"/>
            <a:ext cx="4382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16</a:t>
            </a:r>
          </a:p>
        </p:txBody>
      </p:sp>
    </p:spTree>
    <p:extLst>
      <p:ext uri="{BB962C8B-B14F-4D97-AF65-F5344CB8AC3E}">
        <p14:creationId xmlns:p14="http://schemas.microsoft.com/office/powerpoint/2010/main" val="3966519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57387A-4336-C421-659E-BAA04E00E48B}"/>
              </a:ext>
            </a:extLst>
          </p:cNvPr>
          <p:cNvPicPr>
            <a:picLocks noChangeAspect="1"/>
          </p:cNvPicPr>
          <p:nvPr/>
        </p:nvPicPr>
        <p:blipFill>
          <a:blip r:embed="rId2"/>
          <a:stretch>
            <a:fillRect/>
          </a:stretch>
        </p:blipFill>
        <p:spPr>
          <a:xfrm>
            <a:off x="1360889" y="0"/>
            <a:ext cx="9470222" cy="6858000"/>
          </a:xfrm>
          <a:prstGeom prst="rect">
            <a:avLst/>
          </a:prstGeom>
        </p:spPr>
      </p:pic>
    </p:spTree>
    <p:extLst>
      <p:ext uri="{BB962C8B-B14F-4D97-AF65-F5344CB8AC3E}">
        <p14:creationId xmlns:p14="http://schemas.microsoft.com/office/powerpoint/2010/main" val="1842858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20E9886-9403-4B72-72DE-DD1790C0F805}"/>
              </a:ext>
            </a:extLst>
          </p:cNvPr>
          <p:cNvPicPr>
            <a:picLocks noGrp="1" noChangeAspect="1"/>
          </p:cNvPicPr>
          <p:nvPr>
            <p:ph idx="1"/>
          </p:nvPr>
        </p:nvPicPr>
        <p:blipFill>
          <a:blip r:embed="rId2"/>
          <a:stretch>
            <a:fillRect/>
          </a:stretch>
        </p:blipFill>
        <p:spPr>
          <a:xfrm>
            <a:off x="3702051" y="278084"/>
            <a:ext cx="4401534" cy="6441136"/>
          </a:xfrm>
          <a:prstGeom prst="rect">
            <a:avLst/>
          </a:prstGeom>
        </p:spPr>
      </p:pic>
    </p:spTree>
    <p:extLst>
      <p:ext uri="{BB962C8B-B14F-4D97-AF65-F5344CB8AC3E}">
        <p14:creationId xmlns:p14="http://schemas.microsoft.com/office/powerpoint/2010/main" val="139422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8035203-9361-1000-3BE7-5D425F382A3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94917A-189C-D554-612C-2C5449AD85F3}"/>
              </a:ext>
            </a:extLst>
          </p:cNvPr>
          <p:cNvSpPr>
            <a:spLocks noGrp="1"/>
          </p:cNvSpPr>
          <p:nvPr>
            <p:ph type="subTitle" idx="1"/>
          </p:nvPr>
        </p:nvSpPr>
        <p:spPr>
          <a:xfrm>
            <a:off x="-3761433" y="7024481"/>
            <a:ext cx="9144000" cy="1655762"/>
          </a:xfrm>
        </p:spPr>
        <p:txBody>
          <a:bodyPr/>
          <a:lstStyle/>
          <a:p>
            <a:endParaRPr lang="en-US" dirty="0"/>
          </a:p>
        </p:txBody>
      </p:sp>
      <p:pic>
        <p:nvPicPr>
          <p:cNvPr id="5" name="Picture 4">
            <a:extLst>
              <a:ext uri="{FF2B5EF4-FFF2-40B4-BE49-F238E27FC236}">
                <a16:creationId xmlns:a16="http://schemas.microsoft.com/office/drawing/2014/main" id="{C838377B-7F10-E25D-A301-1BF8DC7AD9EE}"/>
              </a:ext>
            </a:extLst>
          </p:cNvPr>
          <p:cNvPicPr>
            <a:picLocks noChangeAspect="1"/>
          </p:cNvPicPr>
          <p:nvPr/>
        </p:nvPicPr>
        <p:blipFill>
          <a:blip r:embed="rId3"/>
          <a:stretch>
            <a:fillRect/>
          </a:stretch>
        </p:blipFill>
        <p:spPr>
          <a:xfrm>
            <a:off x="2597096" y="754148"/>
            <a:ext cx="7620660" cy="5349704"/>
          </a:xfrm>
          <a:prstGeom prst="rect">
            <a:avLst/>
          </a:prstGeom>
        </p:spPr>
      </p:pic>
    </p:spTree>
    <p:extLst>
      <p:ext uri="{BB962C8B-B14F-4D97-AF65-F5344CB8AC3E}">
        <p14:creationId xmlns:p14="http://schemas.microsoft.com/office/powerpoint/2010/main" val="186665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415016-FB3E-AA3D-F21B-3D1F8A6D0F4B}"/>
              </a:ext>
            </a:extLst>
          </p:cNvPr>
          <p:cNvPicPr>
            <a:picLocks noGrp="1" noChangeAspect="1"/>
          </p:cNvPicPr>
          <p:nvPr>
            <p:ph idx="1"/>
          </p:nvPr>
        </p:nvPicPr>
        <p:blipFill>
          <a:blip r:embed="rId2"/>
          <a:stretch>
            <a:fillRect/>
          </a:stretch>
        </p:blipFill>
        <p:spPr>
          <a:xfrm>
            <a:off x="1436914" y="-37071"/>
            <a:ext cx="8591342" cy="6895071"/>
          </a:xfrm>
          <a:prstGeom prst="rect">
            <a:avLst/>
          </a:prstGeom>
        </p:spPr>
      </p:pic>
      <p:sp>
        <p:nvSpPr>
          <p:cNvPr id="7" name="Rectangle 6">
            <a:extLst>
              <a:ext uri="{FF2B5EF4-FFF2-40B4-BE49-F238E27FC236}">
                <a16:creationId xmlns:a16="http://schemas.microsoft.com/office/drawing/2014/main" id="{485A5E79-E24C-3E18-2519-FF7FFF6A09C1}"/>
              </a:ext>
            </a:extLst>
          </p:cNvPr>
          <p:cNvSpPr/>
          <p:nvPr/>
        </p:nvSpPr>
        <p:spPr>
          <a:xfrm>
            <a:off x="1175657" y="1396721"/>
            <a:ext cx="462224" cy="411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1327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55FD4-2E3A-85AA-C511-A0FC7F5097F7}"/>
              </a:ext>
            </a:extLst>
          </p:cNvPr>
          <p:cNvPicPr>
            <a:picLocks noChangeAspect="1"/>
          </p:cNvPicPr>
          <p:nvPr/>
        </p:nvPicPr>
        <p:blipFill>
          <a:blip r:embed="rId2"/>
          <a:stretch>
            <a:fillRect/>
          </a:stretch>
        </p:blipFill>
        <p:spPr>
          <a:xfrm>
            <a:off x="1145459" y="0"/>
            <a:ext cx="9901083" cy="6858000"/>
          </a:xfrm>
          <a:prstGeom prst="rect">
            <a:avLst/>
          </a:prstGeom>
        </p:spPr>
      </p:pic>
    </p:spTree>
    <p:extLst>
      <p:ext uri="{BB962C8B-B14F-4D97-AF65-F5344CB8AC3E}">
        <p14:creationId xmlns:p14="http://schemas.microsoft.com/office/powerpoint/2010/main" val="1718228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032B59-D5D6-B049-4691-B83C9EDC75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FB40A5-EF9E-7012-D657-A4FBC29E8A7E}"/>
              </a:ext>
            </a:extLst>
          </p:cNvPr>
          <p:cNvSpPr txBox="1"/>
          <p:nvPr/>
        </p:nvSpPr>
        <p:spPr>
          <a:xfrm>
            <a:off x="1610047" y="642730"/>
            <a:ext cx="95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ptos" panose="02110004020202020204"/>
                <a:ea typeface="+mn-ea"/>
                <a:cs typeface="+mn-cs"/>
              </a:rPr>
              <a:t>Key Stats</a:t>
            </a:r>
          </a:p>
        </p:txBody>
      </p:sp>
      <p:sp>
        <p:nvSpPr>
          <p:cNvPr id="3" name="TextBox 2">
            <a:extLst>
              <a:ext uri="{FF2B5EF4-FFF2-40B4-BE49-F238E27FC236}">
                <a16:creationId xmlns:a16="http://schemas.microsoft.com/office/drawing/2014/main" id="{84483E69-D3C0-C42A-F555-F0A41BFD7D09}"/>
              </a:ext>
            </a:extLst>
          </p:cNvPr>
          <p:cNvSpPr txBox="1"/>
          <p:nvPr/>
        </p:nvSpPr>
        <p:spPr>
          <a:xfrm>
            <a:off x="914400" y="1842051"/>
            <a:ext cx="8878957" cy="46166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3,165 members have reached the Participant tier and above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464 members in Participant tier have redeemed their Gamification webinar bundle reward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10 members in the Contributor tier have redeemed their free webinar reward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50" b="0" i="0" u="none" strike="noStrike" kern="1200" cap="none" spc="0" normalizeH="0" baseline="0" noProof="0" dirty="0">
                <a:ln>
                  <a:noFill/>
                </a:ln>
                <a:solidFill>
                  <a:prstClr val="black"/>
                </a:solidFill>
                <a:effectLst/>
                <a:uLnTx/>
                <a:uFillTx/>
                <a:latin typeface="Aptos" panose="02110004020202020204"/>
                <a:ea typeface="+mn-ea"/>
                <a:cs typeface="+mn-cs"/>
              </a:rPr>
              <a:t>Out of 97 members in Contributor tier and above, 89 are Chapter members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41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0EF21B-D205-C3E8-0324-90A8E6708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198C7-481D-BFC7-481C-0AA11704A6B5}"/>
              </a:ext>
            </a:extLst>
          </p:cNvPr>
          <p:cNvSpPr>
            <a:spLocks noGrp="1"/>
          </p:cNvSpPr>
          <p:nvPr>
            <p:ph type="ctrTitle"/>
          </p:nvPr>
        </p:nvSpPr>
        <p:spPr>
          <a:xfrm>
            <a:off x="1524000" y="1300197"/>
            <a:ext cx="9144000" cy="1287290"/>
          </a:xfrm>
        </p:spPr>
        <p:txBody>
          <a:bodyPr/>
          <a:lstStyle/>
          <a:p>
            <a:r>
              <a:rPr lang="en-US" dirty="0"/>
              <a:t>ALA Online Communities</a:t>
            </a:r>
          </a:p>
        </p:txBody>
      </p:sp>
      <p:sp>
        <p:nvSpPr>
          <p:cNvPr id="3" name="Subtitle 2">
            <a:extLst>
              <a:ext uri="{FF2B5EF4-FFF2-40B4-BE49-F238E27FC236}">
                <a16:creationId xmlns:a16="http://schemas.microsoft.com/office/drawing/2014/main" id="{A48300D1-00D2-17B2-26F4-6A47B4BDB08C}"/>
              </a:ext>
            </a:extLst>
          </p:cNvPr>
          <p:cNvSpPr>
            <a:spLocks noGrp="1"/>
          </p:cNvSpPr>
          <p:nvPr>
            <p:ph type="subTitle" idx="1"/>
          </p:nvPr>
        </p:nvSpPr>
        <p:spPr/>
        <p:txBody>
          <a:bodyPr/>
          <a:lstStyle/>
          <a:p>
            <a:r>
              <a:rPr lang="en-US" dirty="0"/>
              <a:t>Mike Donovan</a:t>
            </a:r>
          </a:p>
          <a:p>
            <a:r>
              <a:rPr lang="en-US" dirty="0"/>
              <a:t>ALA Association Leadership Institute</a:t>
            </a:r>
          </a:p>
          <a:p>
            <a:r>
              <a:rPr lang="en-US" dirty="0"/>
              <a:t>February 28, 2026</a:t>
            </a:r>
          </a:p>
        </p:txBody>
      </p:sp>
    </p:spTree>
    <p:extLst>
      <p:ext uri="{BB962C8B-B14F-4D97-AF65-F5344CB8AC3E}">
        <p14:creationId xmlns:p14="http://schemas.microsoft.com/office/powerpoint/2010/main" val="663799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4EFF1CF-504D-B367-C644-DA3C401DA407}"/>
            </a:ext>
          </a:extLst>
        </p:cNvPr>
        <p:cNvGrpSpPr/>
        <p:nvPr/>
      </p:nvGrpSpPr>
      <p:grpSpPr>
        <a:xfrm>
          <a:off x="0" y="0"/>
          <a:ext cx="0" cy="0"/>
          <a:chOff x="0" y="0"/>
          <a:chExt cx="0" cy="0"/>
        </a:xfrm>
      </p:grpSpPr>
      <p:pic>
        <p:nvPicPr>
          <p:cNvPr id="4" name="Online Media 3" title="Wayne's World - They Tell Two Friends">
            <a:hlinkClick r:id="" action="ppaction://media"/>
            <a:extLst>
              <a:ext uri="{FF2B5EF4-FFF2-40B4-BE49-F238E27FC236}">
                <a16:creationId xmlns:a16="http://schemas.microsoft.com/office/drawing/2014/main" id="{E01A76D7-6DAA-4092-9F4D-C88F79ED5C34}"/>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5500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86005E-196C-5F6C-D12F-AA13D8B96894}"/>
              </a:ext>
            </a:extLst>
          </p:cNvPr>
          <p:cNvPicPr>
            <a:picLocks noChangeAspect="1"/>
          </p:cNvPicPr>
          <p:nvPr/>
        </p:nvPicPr>
        <p:blipFill>
          <a:blip r:embed="rId2"/>
          <a:stretch>
            <a:fillRect/>
          </a:stretch>
        </p:blipFill>
        <p:spPr>
          <a:xfrm>
            <a:off x="2210886" y="0"/>
            <a:ext cx="7770228" cy="6858000"/>
          </a:xfrm>
          <a:prstGeom prst="rect">
            <a:avLst/>
          </a:prstGeom>
        </p:spPr>
      </p:pic>
    </p:spTree>
    <p:extLst>
      <p:ext uri="{BB962C8B-B14F-4D97-AF65-F5344CB8AC3E}">
        <p14:creationId xmlns:p14="http://schemas.microsoft.com/office/powerpoint/2010/main" val="2168208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8DD45-A2CE-30D2-B063-5C376BAA6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285482"/>
          </a:xfrm>
          <a:prstGeom prst="rect">
            <a:avLst/>
          </a:prstGeom>
        </p:spPr>
      </p:pic>
      <p:sp>
        <p:nvSpPr>
          <p:cNvPr id="2" name="Title 1">
            <a:extLst>
              <a:ext uri="{FF2B5EF4-FFF2-40B4-BE49-F238E27FC236}">
                <a16:creationId xmlns:a16="http://schemas.microsoft.com/office/drawing/2014/main" id="{77516896-CA2C-DFBF-8C82-A81818E45868}"/>
              </a:ext>
            </a:extLst>
          </p:cNvPr>
          <p:cNvSpPr>
            <a:spLocks noGrp="1"/>
          </p:cNvSpPr>
          <p:nvPr>
            <p:ph type="title"/>
          </p:nvPr>
        </p:nvSpPr>
        <p:spPr>
          <a:xfrm>
            <a:off x="250278" y="3429000"/>
            <a:ext cx="8771340" cy="3054097"/>
          </a:xfrm>
        </p:spPr>
        <p:txBody>
          <a:bodyPr anchor="b">
            <a:normAutofit/>
          </a:bodyPr>
          <a:lstStyle/>
          <a:p>
            <a:r>
              <a:rPr lang="en-US" b="1" dirty="0">
                <a:solidFill>
                  <a:schemeClr val="bg1"/>
                </a:solidFill>
              </a:rPr>
              <a:t>Following </a:t>
            </a:r>
            <a:br>
              <a:rPr lang="en-US" b="1" dirty="0">
                <a:solidFill>
                  <a:schemeClr val="bg1"/>
                </a:solidFill>
              </a:rPr>
            </a:br>
            <a:r>
              <a:rPr lang="en-US" b="1" dirty="0">
                <a:solidFill>
                  <a:schemeClr val="bg1"/>
                </a:solidFill>
              </a:rPr>
              <a:t>the Soundtrack</a:t>
            </a:r>
          </a:p>
        </p:txBody>
      </p:sp>
    </p:spTree>
    <p:extLst>
      <p:ext uri="{BB962C8B-B14F-4D97-AF65-F5344CB8AC3E}">
        <p14:creationId xmlns:p14="http://schemas.microsoft.com/office/powerpoint/2010/main" val="395177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3A2D2-44CE-3EC3-76C0-73517FFE0824}"/>
              </a:ext>
            </a:extLst>
          </p:cNvPr>
          <p:cNvPicPr>
            <a:picLocks noChangeAspect="1"/>
          </p:cNvPicPr>
          <p:nvPr/>
        </p:nvPicPr>
        <p:blipFill>
          <a:blip r:embed="rId3"/>
          <a:stretch>
            <a:fillRect/>
          </a:stretch>
        </p:blipFill>
        <p:spPr>
          <a:xfrm>
            <a:off x="2493135" y="1678074"/>
            <a:ext cx="6802540" cy="330590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F7864BC-75E0-6FE8-B534-C8F9ED59FB7D}"/>
                  </a:ext>
                </a:extLst>
              </p14:cNvPr>
              <p14:cNvContentPartPr/>
              <p14:nvPr/>
            </p14:nvContentPartPr>
            <p14:xfrm>
              <a:off x="2642629" y="4661660"/>
              <a:ext cx="1084320" cy="72720"/>
            </p14:xfrm>
          </p:contentPart>
        </mc:Choice>
        <mc:Fallback xmlns="">
          <p:pic>
            <p:nvPicPr>
              <p:cNvPr id="5" name="Ink 4">
                <a:extLst>
                  <a:ext uri="{FF2B5EF4-FFF2-40B4-BE49-F238E27FC236}">
                    <a16:creationId xmlns:a16="http://schemas.microsoft.com/office/drawing/2014/main" id="{DF7864BC-75E0-6FE8-B534-C8F9ED59FB7D}"/>
                  </a:ext>
                </a:extLst>
              </p:cNvPr>
              <p:cNvPicPr/>
              <p:nvPr/>
            </p:nvPicPr>
            <p:blipFill>
              <a:blip r:embed="rId5"/>
              <a:stretch>
                <a:fillRect/>
              </a:stretch>
            </p:blipFill>
            <p:spPr>
              <a:xfrm>
                <a:off x="2588629" y="4553660"/>
                <a:ext cx="1191960" cy="288360"/>
              </a:xfrm>
              <a:prstGeom prst="rect">
                <a:avLst/>
              </a:prstGeom>
            </p:spPr>
          </p:pic>
        </mc:Fallback>
      </mc:AlternateContent>
    </p:spTree>
    <p:extLst>
      <p:ext uri="{BB962C8B-B14F-4D97-AF65-F5344CB8AC3E}">
        <p14:creationId xmlns:p14="http://schemas.microsoft.com/office/powerpoint/2010/main" val="343864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802EFD-9512-0B25-837C-936CD9BA974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2861CA0-5F11-BE85-B614-75CFC7A75363}"/>
              </a:ext>
            </a:extLst>
          </p:cNvPr>
          <p:cNvSpPr txBox="1"/>
          <p:nvPr/>
        </p:nvSpPr>
        <p:spPr>
          <a:xfrm>
            <a:off x="1215851" y="47528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4ED39025-BBD2-BABD-5AA6-AB07AF56FFFE}"/>
              </a:ext>
            </a:extLst>
          </p:cNvPr>
          <p:cNvPicPr>
            <a:picLocks noChangeAspect="1"/>
          </p:cNvPicPr>
          <p:nvPr/>
        </p:nvPicPr>
        <p:blipFill>
          <a:blip r:embed="rId3"/>
          <a:stretch>
            <a:fillRect/>
          </a:stretch>
        </p:blipFill>
        <p:spPr>
          <a:xfrm>
            <a:off x="4558960" y="0"/>
            <a:ext cx="2934483" cy="6546574"/>
          </a:xfrm>
          <a:prstGeom prst="rect">
            <a:avLst/>
          </a:prstGeom>
        </p:spPr>
      </p:pic>
    </p:spTree>
    <p:extLst>
      <p:ext uri="{BB962C8B-B14F-4D97-AF65-F5344CB8AC3E}">
        <p14:creationId xmlns:p14="http://schemas.microsoft.com/office/powerpoint/2010/main" val="773934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252A0-A937-0A89-3628-107E4888C4FB}"/>
              </a:ext>
            </a:extLst>
          </p:cNvPr>
          <p:cNvPicPr>
            <a:picLocks noChangeAspect="1"/>
          </p:cNvPicPr>
          <p:nvPr/>
        </p:nvPicPr>
        <p:blipFill>
          <a:blip r:embed="rId3"/>
          <a:stretch>
            <a:fillRect/>
          </a:stretch>
        </p:blipFill>
        <p:spPr>
          <a:xfrm>
            <a:off x="1003948" y="557810"/>
            <a:ext cx="4432210" cy="3398477"/>
          </a:xfrm>
          <a:prstGeom prst="rect">
            <a:avLst/>
          </a:prstGeom>
        </p:spPr>
      </p:pic>
      <p:pic>
        <p:nvPicPr>
          <p:cNvPr id="7" name="Picture 6">
            <a:extLst>
              <a:ext uri="{FF2B5EF4-FFF2-40B4-BE49-F238E27FC236}">
                <a16:creationId xmlns:a16="http://schemas.microsoft.com/office/drawing/2014/main" id="{36A633B5-DA35-8898-F513-65018639CEB8}"/>
              </a:ext>
            </a:extLst>
          </p:cNvPr>
          <p:cNvPicPr>
            <a:picLocks noChangeAspect="1"/>
          </p:cNvPicPr>
          <p:nvPr/>
        </p:nvPicPr>
        <p:blipFill>
          <a:blip r:embed="rId4"/>
          <a:stretch>
            <a:fillRect/>
          </a:stretch>
        </p:blipFill>
        <p:spPr>
          <a:xfrm>
            <a:off x="5702767" y="1025275"/>
            <a:ext cx="5006774" cy="1752752"/>
          </a:xfrm>
          <a:prstGeom prst="rect">
            <a:avLst/>
          </a:prstGeom>
        </p:spPr>
      </p:pic>
      <p:pic>
        <p:nvPicPr>
          <p:cNvPr id="9" name="Picture 8">
            <a:extLst>
              <a:ext uri="{FF2B5EF4-FFF2-40B4-BE49-F238E27FC236}">
                <a16:creationId xmlns:a16="http://schemas.microsoft.com/office/drawing/2014/main" id="{68267941-5A38-CC79-84D7-E2F669FE6645}"/>
              </a:ext>
            </a:extLst>
          </p:cNvPr>
          <p:cNvPicPr>
            <a:picLocks noChangeAspect="1"/>
          </p:cNvPicPr>
          <p:nvPr/>
        </p:nvPicPr>
        <p:blipFill>
          <a:blip r:embed="rId5"/>
          <a:stretch>
            <a:fillRect/>
          </a:stretch>
        </p:blipFill>
        <p:spPr>
          <a:xfrm>
            <a:off x="5672622" y="3076118"/>
            <a:ext cx="5006774" cy="1348857"/>
          </a:xfrm>
          <a:prstGeom prst="rect">
            <a:avLst/>
          </a:prstGeom>
        </p:spPr>
      </p:pic>
      <p:pic>
        <p:nvPicPr>
          <p:cNvPr id="11" name="Picture 10">
            <a:extLst>
              <a:ext uri="{FF2B5EF4-FFF2-40B4-BE49-F238E27FC236}">
                <a16:creationId xmlns:a16="http://schemas.microsoft.com/office/drawing/2014/main" id="{0BE2DFB6-FAD9-440C-DA96-043479976295}"/>
              </a:ext>
            </a:extLst>
          </p:cNvPr>
          <p:cNvPicPr>
            <a:picLocks noChangeAspect="1"/>
          </p:cNvPicPr>
          <p:nvPr/>
        </p:nvPicPr>
        <p:blipFill>
          <a:blip r:embed="rId6"/>
          <a:stretch>
            <a:fillRect/>
          </a:stretch>
        </p:blipFill>
        <p:spPr>
          <a:xfrm>
            <a:off x="2751317" y="4674147"/>
            <a:ext cx="4961050" cy="967824"/>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5041137E-7425-A700-D57E-DE57B2BBE437}"/>
                  </a:ext>
                </a:extLst>
              </p14:cNvPr>
              <p14:cNvContentPartPr/>
              <p14:nvPr/>
            </p14:nvContentPartPr>
            <p14:xfrm>
              <a:off x="1055029" y="3766700"/>
              <a:ext cx="822600" cy="123120"/>
            </p14:xfrm>
          </p:contentPart>
        </mc:Choice>
        <mc:Fallback xmlns="">
          <p:pic>
            <p:nvPicPr>
              <p:cNvPr id="12" name="Ink 11">
                <a:extLst>
                  <a:ext uri="{FF2B5EF4-FFF2-40B4-BE49-F238E27FC236}">
                    <a16:creationId xmlns:a16="http://schemas.microsoft.com/office/drawing/2014/main" id="{5041137E-7425-A700-D57E-DE57B2BBE437}"/>
                  </a:ext>
                </a:extLst>
              </p:cNvPr>
              <p:cNvPicPr/>
              <p:nvPr/>
            </p:nvPicPr>
            <p:blipFill>
              <a:blip r:embed="rId8"/>
              <a:stretch>
                <a:fillRect/>
              </a:stretch>
            </p:blipFill>
            <p:spPr>
              <a:xfrm>
                <a:off x="1001389" y="3659060"/>
                <a:ext cx="93024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303759CE-BEE8-4A8C-5861-40FAB6200912}"/>
                  </a:ext>
                </a:extLst>
              </p14:cNvPr>
              <p14:cNvContentPartPr/>
              <p14:nvPr/>
            </p14:nvContentPartPr>
            <p14:xfrm>
              <a:off x="5767789" y="2590580"/>
              <a:ext cx="749160" cy="64800"/>
            </p14:xfrm>
          </p:contentPart>
        </mc:Choice>
        <mc:Fallback xmlns="">
          <p:pic>
            <p:nvPicPr>
              <p:cNvPr id="13" name="Ink 12">
                <a:extLst>
                  <a:ext uri="{FF2B5EF4-FFF2-40B4-BE49-F238E27FC236}">
                    <a16:creationId xmlns:a16="http://schemas.microsoft.com/office/drawing/2014/main" id="{303759CE-BEE8-4A8C-5861-40FAB6200912}"/>
                  </a:ext>
                </a:extLst>
              </p:cNvPr>
              <p:cNvPicPr/>
              <p:nvPr/>
            </p:nvPicPr>
            <p:blipFill>
              <a:blip r:embed="rId10"/>
              <a:stretch>
                <a:fillRect/>
              </a:stretch>
            </p:blipFill>
            <p:spPr>
              <a:xfrm>
                <a:off x="5713789" y="2482940"/>
                <a:ext cx="85680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8852F6E2-1B5F-89CC-2FB5-1FE718F413D1}"/>
                  </a:ext>
                </a:extLst>
              </p14:cNvPr>
              <p14:cNvContentPartPr/>
              <p14:nvPr/>
            </p14:nvContentPartPr>
            <p14:xfrm>
              <a:off x="5777869" y="4229660"/>
              <a:ext cx="726480" cy="11520"/>
            </p14:xfrm>
          </p:contentPart>
        </mc:Choice>
        <mc:Fallback xmlns="">
          <p:pic>
            <p:nvPicPr>
              <p:cNvPr id="14" name="Ink 13">
                <a:extLst>
                  <a:ext uri="{FF2B5EF4-FFF2-40B4-BE49-F238E27FC236}">
                    <a16:creationId xmlns:a16="http://schemas.microsoft.com/office/drawing/2014/main" id="{8852F6E2-1B5F-89CC-2FB5-1FE718F413D1}"/>
                  </a:ext>
                </a:extLst>
              </p:cNvPr>
              <p:cNvPicPr/>
              <p:nvPr/>
            </p:nvPicPr>
            <p:blipFill>
              <a:blip r:embed="rId12"/>
              <a:stretch>
                <a:fillRect/>
              </a:stretch>
            </p:blipFill>
            <p:spPr>
              <a:xfrm>
                <a:off x="5723869" y="4121660"/>
                <a:ext cx="8341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76F5194A-EAFD-E82A-CE02-030E8A0E15E6}"/>
                  </a:ext>
                </a:extLst>
              </p14:cNvPr>
              <p14:cNvContentPartPr/>
              <p14:nvPr/>
            </p14:nvContentPartPr>
            <p14:xfrm>
              <a:off x="2893909" y="5426300"/>
              <a:ext cx="733320" cy="10800"/>
            </p14:xfrm>
          </p:contentPart>
        </mc:Choice>
        <mc:Fallback xmlns="">
          <p:pic>
            <p:nvPicPr>
              <p:cNvPr id="15" name="Ink 14">
                <a:extLst>
                  <a:ext uri="{FF2B5EF4-FFF2-40B4-BE49-F238E27FC236}">
                    <a16:creationId xmlns:a16="http://schemas.microsoft.com/office/drawing/2014/main" id="{76F5194A-EAFD-E82A-CE02-030E8A0E15E6}"/>
                  </a:ext>
                </a:extLst>
              </p:cNvPr>
              <p:cNvPicPr/>
              <p:nvPr/>
            </p:nvPicPr>
            <p:blipFill>
              <a:blip r:embed="rId14"/>
              <a:stretch>
                <a:fillRect/>
              </a:stretch>
            </p:blipFill>
            <p:spPr>
              <a:xfrm>
                <a:off x="2839909" y="5318300"/>
                <a:ext cx="840960" cy="226440"/>
              </a:xfrm>
              <a:prstGeom prst="rect">
                <a:avLst/>
              </a:prstGeom>
            </p:spPr>
          </p:pic>
        </mc:Fallback>
      </mc:AlternateContent>
    </p:spTree>
    <p:extLst>
      <p:ext uri="{BB962C8B-B14F-4D97-AF65-F5344CB8AC3E}">
        <p14:creationId xmlns:p14="http://schemas.microsoft.com/office/powerpoint/2010/main" val="3257431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B733BD9-6D5F-33AA-BE58-D12222EEEB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37E41E-D8A0-A951-26C8-954650A64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6" y="537307"/>
            <a:ext cx="7817618" cy="5211746"/>
          </a:xfrm>
          <a:prstGeom prst="rect">
            <a:avLst/>
          </a:prstGeom>
        </p:spPr>
      </p:pic>
    </p:spTree>
    <p:extLst>
      <p:ext uri="{BB962C8B-B14F-4D97-AF65-F5344CB8AC3E}">
        <p14:creationId xmlns:p14="http://schemas.microsoft.com/office/powerpoint/2010/main" val="3445076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B40D88-2464-F657-DD83-BFDF76B94C7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1BC5BF0-10E0-CC27-10BC-3473A30856CB}"/>
              </a:ext>
            </a:extLst>
          </p:cNvPr>
          <p:cNvPicPr>
            <a:picLocks noChangeAspect="1"/>
          </p:cNvPicPr>
          <p:nvPr/>
        </p:nvPicPr>
        <p:blipFill>
          <a:blip r:embed="rId3"/>
          <a:stretch>
            <a:fillRect/>
          </a:stretch>
        </p:blipFill>
        <p:spPr>
          <a:xfrm>
            <a:off x="1003948" y="557810"/>
            <a:ext cx="4432210" cy="3398477"/>
          </a:xfrm>
          <a:prstGeom prst="rect">
            <a:avLst/>
          </a:prstGeom>
        </p:spPr>
      </p:pic>
      <p:pic>
        <p:nvPicPr>
          <p:cNvPr id="7" name="Picture 6">
            <a:extLst>
              <a:ext uri="{FF2B5EF4-FFF2-40B4-BE49-F238E27FC236}">
                <a16:creationId xmlns:a16="http://schemas.microsoft.com/office/drawing/2014/main" id="{BF460738-02E7-E0A2-6947-B6A1D4C22F73}"/>
              </a:ext>
            </a:extLst>
          </p:cNvPr>
          <p:cNvPicPr>
            <a:picLocks noChangeAspect="1"/>
          </p:cNvPicPr>
          <p:nvPr/>
        </p:nvPicPr>
        <p:blipFill>
          <a:blip r:embed="rId4"/>
          <a:stretch>
            <a:fillRect/>
          </a:stretch>
        </p:blipFill>
        <p:spPr>
          <a:xfrm>
            <a:off x="5702767" y="1025275"/>
            <a:ext cx="5006774" cy="1752752"/>
          </a:xfrm>
          <a:prstGeom prst="rect">
            <a:avLst/>
          </a:prstGeom>
        </p:spPr>
      </p:pic>
      <p:pic>
        <p:nvPicPr>
          <p:cNvPr id="9" name="Picture 8">
            <a:extLst>
              <a:ext uri="{FF2B5EF4-FFF2-40B4-BE49-F238E27FC236}">
                <a16:creationId xmlns:a16="http://schemas.microsoft.com/office/drawing/2014/main" id="{8A7278ED-0583-39E9-8EA1-66D5A4AB7AB4}"/>
              </a:ext>
            </a:extLst>
          </p:cNvPr>
          <p:cNvPicPr>
            <a:picLocks noChangeAspect="1"/>
          </p:cNvPicPr>
          <p:nvPr/>
        </p:nvPicPr>
        <p:blipFill>
          <a:blip r:embed="rId5"/>
          <a:stretch>
            <a:fillRect/>
          </a:stretch>
        </p:blipFill>
        <p:spPr>
          <a:xfrm>
            <a:off x="5672622" y="3076118"/>
            <a:ext cx="5006774" cy="1348857"/>
          </a:xfrm>
          <a:prstGeom prst="rect">
            <a:avLst/>
          </a:prstGeom>
        </p:spPr>
      </p:pic>
      <p:pic>
        <p:nvPicPr>
          <p:cNvPr id="11" name="Picture 10">
            <a:extLst>
              <a:ext uri="{FF2B5EF4-FFF2-40B4-BE49-F238E27FC236}">
                <a16:creationId xmlns:a16="http://schemas.microsoft.com/office/drawing/2014/main" id="{46B02AB0-AEA9-AE20-43AD-1E0C100C7AFD}"/>
              </a:ext>
            </a:extLst>
          </p:cNvPr>
          <p:cNvPicPr>
            <a:picLocks noChangeAspect="1"/>
          </p:cNvPicPr>
          <p:nvPr/>
        </p:nvPicPr>
        <p:blipFill>
          <a:blip r:embed="rId6"/>
          <a:stretch>
            <a:fillRect/>
          </a:stretch>
        </p:blipFill>
        <p:spPr>
          <a:xfrm>
            <a:off x="2751317" y="4674147"/>
            <a:ext cx="4961050" cy="967824"/>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59122E70-D86C-1445-5E97-149F93C22BC6}"/>
                  </a:ext>
                </a:extLst>
              </p14:cNvPr>
              <p14:cNvContentPartPr/>
              <p14:nvPr/>
            </p14:nvContentPartPr>
            <p14:xfrm>
              <a:off x="1055029" y="3766700"/>
              <a:ext cx="822600" cy="123120"/>
            </p14:xfrm>
          </p:contentPart>
        </mc:Choice>
        <mc:Fallback xmlns="">
          <p:pic>
            <p:nvPicPr>
              <p:cNvPr id="12" name="Ink 11">
                <a:extLst>
                  <a:ext uri="{FF2B5EF4-FFF2-40B4-BE49-F238E27FC236}">
                    <a16:creationId xmlns:a16="http://schemas.microsoft.com/office/drawing/2014/main" id="{59122E70-D86C-1445-5E97-149F93C22BC6}"/>
                  </a:ext>
                </a:extLst>
              </p:cNvPr>
              <p:cNvPicPr/>
              <p:nvPr/>
            </p:nvPicPr>
            <p:blipFill>
              <a:blip r:embed="rId8"/>
              <a:stretch>
                <a:fillRect/>
              </a:stretch>
            </p:blipFill>
            <p:spPr>
              <a:xfrm>
                <a:off x="1001029" y="3658700"/>
                <a:ext cx="93024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303B0CC-1EAB-7C53-2862-038A6EE1BA04}"/>
                  </a:ext>
                </a:extLst>
              </p14:cNvPr>
              <p14:cNvContentPartPr/>
              <p14:nvPr/>
            </p14:nvContentPartPr>
            <p14:xfrm>
              <a:off x="5767789" y="2590580"/>
              <a:ext cx="749160" cy="64800"/>
            </p14:xfrm>
          </p:contentPart>
        </mc:Choice>
        <mc:Fallback xmlns="">
          <p:pic>
            <p:nvPicPr>
              <p:cNvPr id="13" name="Ink 12">
                <a:extLst>
                  <a:ext uri="{FF2B5EF4-FFF2-40B4-BE49-F238E27FC236}">
                    <a16:creationId xmlns:a16="http://schemas.microsoft.com/office/drawing/2014/main" id="{D303B0CC-1EAB-7C53-2862-038A6EE1BA04}"/>
                  </a:ext>
                </a:extLst>
              </p:cNvPr>
              <p:cNvPicPr/>
              <p:nvPr/>
            </p:nvPicPr>
            <p:blipFill>
              <a:blip r:embed="rId10"/>
              <a:stretch>
                <a:fillRect/>
              </a:stretch>
            </p:blipFill>
            <p:spPr>
              <a:xfrm>
                <a:off x="5713815" y="2482580"/>
                <a:ext cx="856748"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4444874A-C0F1-DF85-E0AD-31B2E0118A80}"/>
                  </a:ext>
                </a:extLst>
              </p14:cNvPr>
              <p14:cNvContentPartPr/>
              <p14:nvPr/>
            </p14:nvContentPartPr>
            <p14:xfrm>
              <a:off x="5777869" y="4229660"/>
              <a:ext cx="726480" cy="11520"/>
            </p14:xfrm>
          </p:contentPart>
        </mc:Choice>
        <mc:Fallback xmlns="">
          <p:pic>
            <p:nvPicPr>
              <p:cNvPr id="14" name="Ink 13">
                <a:extLst>
                  <a:ext uri="{FF2B5EF4-FFF2-40B4-BE49-F238E27FC236}">
                    <a16:creationId xmlns:a16="http://schemas.microsoft.com/office/drawing/2014/main" id="{4444874A-C0F1-DF85-E0AD-31B2E0118A80}"/>
                  </a:ext>
                </a:extLst>
              </p:cNvPr>
              <p:cNvPicPr/>
              <p:nvPr/>
            </p:nvPicPr>
            <p:blipFill>
              <a:blip r:embed="rId12"/>
              <a:stretch>
                <a:fillRect/>
              </a:stretch>
            </p:blipFill>
            <p:spPr>
              <a:xfrm>
                <a:off x="5723869" y="4121660"/>
                <a:ext cx="83412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69808F87-FEAB-9AA7-27F2-7AAB3D74AE3E}"/>
                  </a:ext>
                </a:extLst>
              </p14:cNvPr>
              <p14:cNvContentPartPr/>
              <p14:nvPr/>
            </p14:nvContentPartPr>
            <p14:xfrm>
              <a:off x="2893909" y="5426300"/>
              <a:ext cx="733320" cy="10800"/>
            </p14:xfrm>
          </p:contentPart>
        </mc:Choice>
        <mc:Fallback xmlns="">
          <p:pic>
            <p:nvPicPr>
              <p:cNvPr id="15" name="Ink 14">
                <a:extLst>
                  <a:ext uri="{FF2B5EF4-FFF2-40B4-BE49-F238E27FC236}">
                    <a16:creationId xmlns:a16="http://schemas.microsoft.com/office/drawing/2014/main" id="{69808F87-FEAB-9AA7-27F2-7AAB3D74AE3E}"/>
                  </a:ext>
                </a:extLst>
              </p:cNvPr>
              <p:cNvPicPr/>
              <p:nvPr/>
            </p:nvPicPr>
            <p:blipFill>
              <a:blip r:embed="rId14"/>
              <a:stretch>
                <a:fillRect/>
              </a:stretch>
            </p:blipFill>
            <p:spPr>
              <a:xfrm>
                <a:off x="2839909" y="5318300"/>
                <a:ext cx="840960" cy="226440"/>
              </a:xfrm>
              <a:prstGeom prst="rect">
                <a:avLst/>
              </a:prstGeom>
            </p:spPr>
          </p:pic>
        </mc:Fallback>
      </mc:AlternateContent>
    </p:spTree>
    <p:extLst>
      <p:ext uri="{BB962C8B-B14F-4D97-AF65-F5344CB8AC3E}">
        <p14:creationId xmlns:p14="http://schemas.microsoft.com/office/powerpoint/2010/main" val="2349319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2ED5A2-6C85-B830-21C4-B00F610D3F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E5C01A-439E-22EF-AF16-A88C32D711FF}"/>
              </a:ext>
            </a:extLst>
          </p:cNvPr>
          <p:cNvPicPr>
            <a:picLocks noChangeAspect="1"/>
          </p:cNvPicPr>
          <p:nvPr/>
        </p:nvPicPr>
        <p:blipFill>
          <a:blip r:embed="rId3"/>
          <a:stretch>
            <a:fillRect/>
          </a:stretch>
        </p:blipFill>
        <p:spPr>
          <a:xfrm>
            <a:off x="1590337" y="2451798"/>
            <a:ext cx="8849169" cy="191923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C4C65E5-9934-FF6D-C3A1-813879584B60}"/>
                  </a:ext>
                </a:extLst>
              </p14:cNvPr>
              <p14:cNvContentPartPr/>
              <p14:nvPr/>
            </p14:nvContentPartPr>
            <p14:xfrm>
              <a:off x="9615829" y="3828260"/>
              <a:ext cx="552960" cy="31320"/>
            </p14:xfrm>
          </p:contentPart>
        </mc:Choice>
        <mc:Fallback xmlns="">
          <p:pic>
            <p:nvPicPr>
              <p:cNvPr id="5" name="Ink 4">
                <a:extLst>
                  <a:ext uri="{FF2B5EF4-FFF2-40B4-BE49-F238E27FC236}">
                    <a16:creationId xmlns:a16="http://schemas.microsoft.com/office/drawing/2014/main" id="{AC4C65E5-9934-FF6D-C3A1-813879584B60}"/>
                  </a:ext>
                </a:extLst>
              </p:cNvPr>
              <p:cNvPicPr/>
              <p:nvPr/>
            </p:nvPicPr>
            <p:blipFill>
              <a:blip r:embed="rId5"/>
              <a:stretch>
                <a:fillRect/>
              </a:stretch>
            </p:blipFill>
            <p:spPr>
              <a:xfrm>
                <a:off x="9562189" y="3720260"/>
                <a:ext cx="660600" cy="246960"/>
              </a:xfrm>
              <a:prstGeom prst="rect">
                <a:avLst/>
              </a:prstGeom>
            </p:spPr>
          </p:pic>
        </mc:Fallback>
      </mc:AlternateContent>
    </p:spTree>
    <p:extLst>
      <p:ext uri="{BB962C8B-B14F-4D97-AF65-F5344CB8AC3E}">
        <p14:creationId xmlns:p14="http://schemas.microsoft.com/office/powerpoint/2010/main" val="4293482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F78149-0B8B-E4BD-9B5E-EDBE35F067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927DF7-ED7A-AD4A-932C-5923A82F2F57}"/>
              </a:ext>
            </a:extLst>
          </p:cNvPr>
          <p:cNvSpPr txBox="1"/>
          <p:nvPr/>
        </p:nvSpPr>
        <p:spPr>
          <a:xfrm>
            <a:off x="1920240" y="448056"/>
            <a:ext cx="97657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How can I help?</a:t>
            </a:r>
          </a:p>
        </p:txBody>
      </p:sp>
      <p:sp>
        <p:nvSpPr>
          <p:cNvPr id="3" name="TextBox 2">
            <a:extLst>
              <a:ext uri="{FF2B5EF4-FFF2-40B4-BE49-F238E27FC236}">
                <a16:creationId xmlns:a16="http://schemas.microsoft.com/office/drawing/2014/main" id="{EC82075D-39D0-8B47-1F2A-3746E7DF8762}"/>
              </a:ext>
            </a:extLst>
          </p:cNvPr>
          <p:cNvSpPr txBox="1"/>
          <p:nvPr/>
        </p:nvSpPr>
        <p:spPr>
          <a:xfrm>
            <a:off x="640080" y="1408176"/>
            <a:ext cx="867765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Comment on posts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Comment on posts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Comment on posts</a:t>
            </a:r>
          </a:p>
        </p:txBody>
      </p:sp>
      <p:sp>
        <p:nvSpPr>
          <p:cNvPr id="4" name="TextBox 3">
            <a:extLst>
              <a:ext uri="{FF2B5EF4-FFF2-40B4-BE49-F238E27FC236}">
                <a16:creationId xmlns:a16="http://schemas.microsoft.com/office/drawing/2014/main" id="{8966CB29-CD17-DA49-540B-58F3D01821B9}"/>
              </a:ext>
            </a:extLst>
          </p:cNvPr>
          <p:cNvSpPr txBox="1"/>
          <p:nvPr/>
        </p:nvSpPr>
        <p:spPr>
          <a:xfrm>
            <a:off x="1215851" y="47528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F13D2010-AD92-DDC8-9C12-B73048D416A4}"/>
              </a:ext>
            </a:extLst>
          </p:cNvPr>
          <p:cNvSpPr txBox="1"/>
          <p:nvPr/>
        </p:nvSpPr>
        <p:spPr>
          <a:xfrm>
            <a:off x="1920240" y="4575795"/>
            <a:ext cx="64688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Activity sparks more activity!</a:t>
            </a:r>
          </a:p>
        </p:txBody>
      </p:sp>
    </p:spTree>
    <p:extLst>
      <p:ext uri="{BB962C8B-B14F-4D97-AF65-F5344CB8AC3E}">
        <p14:creationId xmlns:p14="http://schemas.microsoft.com/office/powerpoint/2010/main" val="1846344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802EFD-9512-0B25-837C-936CD9BA97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CB4B7C-EA01-8AEE-836F-CBC7F8C90468}"/>
              </a:ext>
            </a:extLst>
          </p:cNvPr>
          <p:cNvSpPr txBox="1"/>
          <p:nvPr/>
        </p:nvSpPr>
        <p:spPr>
          <a:xfrm>
            <a:off x="1920240" y="448056"/>
            <a:ext cx="97657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Contact us for more information!</a:t>
            </a:r>
          </a:p>
        </p:txBody>
      </p:sp>
      <p:sp>
        <p:nvSpPr>
          <p:cNvPr id="4" name="TextBox 3">
            <a:extLst>
              <a:ext uri="{FF2B5EF4-FFF2-40B4-BE49-F238E27FC236}">
                <a16:creationId xmlns:a16="http://schemas.microsoft.com/office/drawing/2014/main" id="{62861CA0-5F11-BE85-B614-75CFC7A75363}"/>
              </a:ext>
            </a:extLst>
          </p:cNvPr>
          <p:cNvSpPr txBox="1"/>
          <p:nvPr/>
        </p:nvSpPr>
        <p:spPr>
          <a:xfrm>
            <a:off x="1215851" y="47528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A4D1052-821F-1768-534D-71A25B420EBA}"/>
              </a:ext>
            </a:extLst>
          </p:cNvPr>
          <p:cNvSpPr txBox="1"/>
          <p:nvPr/>
        </p:nvSpPr>
        <p:spPr>
          <a:xfrm>
            <a:off x="885260" y="2395302"/>
            <a:ext cx="56774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membership@alanet.org</a:t>
            </a:r>
          </a:p>
        </p:txBody>
      </p:sp>
    </p:spTree>
    <p:extLst>
      <p:ext uri="{BB962C8B-B14F-4D97-AF65-F5344CB8AC3E}">
        <p14:creationId xmlns:p14="http://schemas.microsoft.com/office/powerpoint/2010/main" val="2316393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40D1-70D5-85C7-F949-FADE26766983}"/>
              </a:ext>
            </a:extLst>
          </p:cNvPr>
          <p:cNvSpPr>
            <a:spLocks noGrp="1"/>
          </p:cNvSpPr>
          <p:nvPr>
            <p:ph type="ctrTitle"/>
          </p:nvPr>
        </p:nvSpPr>
        <p:spPr>
          <a:xfrm>
            <a:off x="1375006" y="1406769"/>
            <a:ext cx="9144000" cy="944545"/>
          </a:xfrm>
        </p:spPr>
        <p:txBody>
          <a:bodyPr>
            <a:normAutofit fontScale="90000"/>
          </a:bodyPr>
          <a:lstStyle/>
          <a:p>
            <a:br>
              <a:rPr lang="en-US" sz="3200" dirty="0"/>
            </a:br>
            <a:endParaRPr lang="en-US" sz="3200" dirty="0"/>
          </a:p>
        </p:txBody>
      </p:sp>
      <p:sp>
        <p:nvSpPr>
          <p:cNvPr id="3" name="Subtitle 2">
            <a:extLst>
              <a:ext uri="{FF2B5EF4-FFF2-40B4-BE49-F238E27FC236}">
                <a16:creationId xmlns:a16="http://schemas.microsoft.com/office/drawing/2014/main" id="{219C56EA-99F2-827C-B3AE-0FD5DC88B18D}"/>
              </a:ext>
            </a:extLst>
          </p:cNvPr>
          <p:cNvSpPr>
            <a:spLocks noGrp="1"/>
          </p:cNvSpPr>
          <p:nvPr>
            <p:ph type="subTitle" idx="1"/>
          </p:nvPr>
        </p:nvSpPr>
        <p:spPr>
          <a:xfrm>
            <a:off x="1524000" y="2602523"/>
            <a:ext cx="9144000" cy="2391508"/>
          </a:xfrm>
        </p:spPr>
        <p:txBody>
          <a:bodyPr vert="horz" lIns="91440" tIns="45720" rIns="91440" bIns="45720" rtlCol="0" anchor="t">
            <a:normAutofit/>
          </a:bodyPr>
          <a:lstStyle/>
          <a:p>
            <a:pPr algn="l"/>
            <a:endParaRPr lang="en-US" sz="2200" dirty="0">
              <a:solidFill>
                <a:srgbClr val="898989"/>
              </a:solidFill>
              <a:latin typeface="Calibri"/>
              <a:ea typeface="Calibri"/>
              <a:cs typeface="Calibri"/>
            </a:endParaRPr>
          </a:p>
          <a:p>
            <a:endParaRPr lang="en-US" dirty="0"/>
          </a:p>
        </p:txBody>
      </p:sp>
      <p:pic>
        <p:nvPicPr>
          <p:cNvPr id="11" name="Picture 10">
            <a:extLst>
              <a:ext uri="{FF2B5EF4-FFF2-40B4-BE49-F238E27FC236}">
                <a16:creationId xmlns:a16="http://schemas.microsoft.com/office/drawing/2014/main" id="{05D93592-F435-87AA-09FF-3C0F111F7F41}"/>
              </a:ext>
            </a:extLst>
          </p:cNvPr>
          <p:cNvPicPr>
            <a:picLocks noChangeAspect="1"/>
          </p:cNvPicPr>
          <p:nvPr/>
        </p:nvPicPr>
        <p:blipFill>
          <a:blip r:embed="rId3"/>
          <a:stretch>
            <a:fillRect/>
          </a:stretch>
        </p:blipFill>
        <p:spPr>
          <a:xfrm>
            <a:off x="3109495" y="773467"/>
            <a:ext cx="5973009" cy="3658111"/>
          </a:xfrm>
          <a:prstGeom prst="rect">
            <a:avLst/>
          </a:prstGeom>
        </p:spPr>
      </p:pic>
      <p:sp>
        <p:nvSpPr>
          <p:cNvPr id="4" name="TextBox 3">
            <a:extLst>
              <a:ext uri="{FF2B5EF4-FFF2-40B4-BE49-F238E27FC236}">
                <a16:creationId xmlns:a16="http://schemas.microsoft.com/office/drawing/2014/main" id="{31D2CBFD-EE1D-6CA2-3422-8F13C26F9854}"/>
              </a:ext>
            </a:extLst>
          </p:cNvPr>
          <p:cNvSpPr txBox="1"/>
          <p:nvPr/>
        </p:nvSpPr>
        <p:spPr>
          <a:xfrm>
            <a:off x="2645984" y="4829741"/>
            <a:ext cx="69000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“Takin’ Care Of Business”</a:t>
            </a:r>
          </a:p>
        </p:txBody>
      </p:sp>
    </p:spTree>
    <p:extLst>
      <p:ext uri="{BB962C8B-B14F-4D97-AF65-F5344CB8AC3E}">
        <p14:creationId xmlns:p14="http://schemas.microsoft.com/office/powerpoint/2010/main" val="3094001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AE2DB1-8F61-61B6-41BF-DAFF6D2C5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C7130-9D39-8E45-1BC5-4085D1DF64DE}"/>
              </a:ext>
            </a:extLst>
          </p:cNvPr>
          <p:cNvSpPr>
            <a:spLocks noGrp="1"/>
          </p:cNvSpPr>
          <p:nvPr>
            <p:ph type="ctrTitle"/>
          </p:nvPr>
        </p:nvSpPr>
        <p:spPr>
          <a:xfrm>
            <a:off x="1375006" y="1267633"/>
            <a:ext cx="8197299" cy="1893466"/>
          </a:xfrm>
        </p:spPr>
        <p:txBody>
          <a:bodyPr>
            <a:normAutofit/>
          </a:bodyPr>
          <a:lstStyle/>
          <a:p>
            <a:r>
              <a:rPr lang="en-US" sz="3200">
                <a:latin typeface="Calibri Light"/>
                <a:ea typeface="Calibri Light"/>
                <a:cs typeface="Calibri Light"/>
              </a:rPr>
              <a:t>Fred Ullman, Director, Business Development</a:t>
            </a:r>
            <a:br>
              <a:rPr lang="en-US" sz="3200">
                <a:latin typeface="Calibri Light"/>
                <a:ea typeface="Calibri Light"/>
                <a:cs typeface="Calibri Light"/>
              </a:rPr>
            </a:br>
            <a:r>
              <a:rPr lang="en-US" sz="3200">
                <a:latin typeface="Calibri Light"/>
                <a:ea typeface="Calibri Light"/>
                <a:cs typeface="Calibri Light"/>
              </a:rPr>
              <a:t> Phone: 847-267-1375</a:t>
            </a:r>
            <a:br>
              <a:rPr lang="en-US" sz="3200">
                <a:latin typeface="Calibri Light"/>
                <a:ea typeface="Calibri Light"/>
                <a:cs typeface="Calibri Light"/>
              </a:rPr>
            </a:br>
            <a:r>
              <a:rPr lang="en-US" sz="3200">
                <a:latin typeface="Calibri Light"/>
                <a:ea typeface="Calibri Light"/>
                <a:cs typeface="Calibri Light"/>
              </a:rPr>
              <a:t> Email: </a:t>
            </a:r>
            <a:r>
              <a:rPr lang="en-US" sz="3200">
                <a:latin typeface="Calibri Light"/>
                <a:ea typeface="Calibri Light"/>
                <a:cs typeface="Calibri Light"/>
                <a:hlinkClick r:id="rId3"/>
              </a:rPr>
              <a:t>fullman@alanet.org</a:t>
            </a:r>
            <a:br>
              <a:rPr lang="en-US" sz="3200">
                <a:latin typeface="Calibri Light"/>
                <a:ea typeface="Calibri Light"/>
                <a:cs typeface="Calibri Light"/>
              </a:rPr>
            </a:br>
            <a:r>
              <a:rPr lang="en-US" sz="3200">
                <a:latin typeface="Calibri Light"/>
                <a:ea typeface="Calibri Light"/>
                <a:cs typeface="Calibri Light"/>
              </a:rPr>
              <a:t> LinkedIn: www.linkedin.com/in/fredullman/</a:t>
            </a:r>
            <a:endParaRPr lang="en-US" sz="3200" dirty="0"/>
          </a:p>
        </p:txBody>
      </p:sp>
      <p:sp>
        <p:nvSpPr>
          <p:cNvPr id="3" name="Subtitle 2">
            <a:extLst>
              <a:ext uri="{FF2B5EF4-FFF2-40B4-BE49-F238E27FC236}">
                <a16:creationId xmlns:a16="http://schemas.microsoft.com/office/drawing/2014/main" id="{2FD0BDEF-0A3E-785A-752C-DAF3640F879A}"/>
              </a:ext>
            </a:extLst>
          </p:cNvPr>
          <p:cNvSpPr>
            <a:spLocks noGrp="1"/>
          </p:cNvSpPr>
          <p:nvPr>
            <p:ph type="subTitle" idx="1"/>
          </p:nvPr>
        </p:nvSpPr>
        <p:spPr>
          <a:xfrm>
            <a:off x="1524000" y="3601388"/>
            <a:ext cx="9144000" cy="2770292"/>
          </a:xfrm>
        </p:spPr>
        <p:txBody>
          <a:bodyPr vert="horz" lIns="91440" tIns="45720" rIns="91440" bIns="45720" rtlCol="0" anchor="t">
            <a:normAutofit fontScale="92500"/>
          </a:bodyPr>
          <a:lstStyle/>
          <a:p>
            <a:pPr marL="342900" indent="-342900" algn="l">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Responsible for non-dues revenue through building and fostering relationships with our Business Partners and VIP Partners.</a:t>
            </a:r>
          </a:p>
          <a:p>
            <a:pPr marL="342900" indent="-342900" algn="l">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Ensure that our Business Partners and VIP Partners have the right mix of branding, visibility, thought leadership tools and access and engagement with ALA members.</a:t>
            </a:r>
          </a:p>
          <a:p>
            <a:pPr marL="342900" indent="-342900" algn="l">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Build collaborative integrated marketing packages (needs and solution based)</a:t>
            </a:r>
          </a:p>
          <a:p>
            <a:pPr marL="342900" indent="-342900" algn="l">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Develop new revenue streams based on the Win-Win-Win (Member-ALA-BP) model.</a:t>
            </a:r>
          </a:p>
          <a:p>
            <a:pPr marL="342900" indent="-342900" algn="l">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Here to help!  Let’s orchestrate great things together.</a:t>
            </a:r>
          </a:p>
          <a:p>
            <a:pPr algn="l"/>
            <a:endParaRPr lang="en-US" sz="2200" dirty="0">
              <a:solidFill>
                <a:srgbClr val="898989"/>
              </a:solidFill>
              <a:latin typeface="Calibri"/>
              <a:ea typeface="Calibri"/>
              <a:cs typeface="Calibri"/>
            </a:endParaRPr>
          </a:p>
          <a:p>
            <a:pPr algn="l"/>
            <a:endParaRPr lang="en-US" sz="2200" dirty="0">
              <a:solidFill>
                <a:srgbClr val="898989"/>
              </a:solidFill>
              <a:latin typeface="Calibri"/>
              <a:ea typeface="Calibri"/>
              <a:cs typeface="Calibri"/>
            </a:endParaRPr>
          </a:p>
          <a:p>
            <a:endParaRPr lang="en-US" dirty="0"/>
          </a:p>
        </p:txBody>
      </p:sp>
      <p:pic>
        <p:nvPicPr>
          <p:cNvPr id="4" name="Picture 3" descr="A person wearing glasses and a suit&#10;&#10;AI-generated content may be incorrect.">
            <a:extLst>
              <a:ext uri="{FF2B5EF4-FFF2-40B4-BE49-F238E27FC236}">
                <a16:creationId xmlns:a16="http://schemas.microsoft.com/office/drawing/2014/main" id="{ECC7A64F-7E16-F435-3D68-C95068BE7032}"/>
              </a:ext>
            </a:extLst>
          </p:cNvPr>
          <p:cNvPicPr>
            <a:picLocks noChangeAspect="1"/>
          </p:cNvPicPr>
          <p:nvPr/>
        </p:nvPicPr>
        <p:blipFill>
          <a:blip r:embed="rId4"/>
          <a:stretch>
            <a:fillRect/>
          </a:stretch>
        </p:blipFill>
        <p:spPr>
          <a:xfrm>
            <a:off x="9850363" y="1478924"/>
            <a:ext cx="2127636" cy="1955919"/>
          </a:xfrm>
          <a:prstGeom prst="rect">
            <a:avLst/>
          </a:prstGeom>
        </p:spPr>
      </p:pic>
      <p:pic>
        <p:nvPicPr>
          <p:cNvPr id="6" name="Picture 5">
            <a:extLst>
              <a:ext uri="{FF2B5EF4-FFF2-40B4-BE49-F238E27FC236}">
                <a16:creationId xmlns:a16="http://schemas.microsoft.com/office/drawing/2014/main" id="{6172DC66-8A3A-4FCC-B50D-C3264D0F24BF}"/>
              </a:ext>
            </a:extLst>
          </p:cNvPr>
          <p:cNvPicPr>
            <a:picLocks noChangeAspect="1"/>
          </p:cNvPicPr>
          <p:nvPr/>
        </p:nvPicPr>
        <p:blipFill>
          <a:blip r:embed="rId5"/>
          <a:stretch>
            <a:fillRect/>
          </a:stretch>
        </p:blipFill>
        <p:spPr>
          <a:xfrm>
            <a:off x="7467296" y="5714816"/>
            <a:ext cx="2981046" cy="1143184"/>
          </a:xfrm>
          <a:prstGeom prst="rect">
            <a:avLst/>
          </a:prstGeom>
        </p:spPr>
      </p:pic>
    </p:spTree>
    <p:extLst>
      <p:ext uri="{BB962C8B-B14F-4D97-AF65-F5344CB8AC3E}">
        <p14:creationId xmlns:p14="http://schemas.microsoft.com/office/powerpoint/2010/main" val="1999981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D8A1B-8D31-6BBE-140B-E0B9F5FD39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A909F7-B00D-BD77-8D08-78B96B0066C6}"/>
              </a:ext>
            </a:extLst>
          </p:cNvPr>
          <p:cNvSpPr>
            <a:spLocks noGrp="1"/>
          </p:cNvSpPr>
          <p:nvPr>
            <p:ph type="title"/>
          </p:nvPr>
        </p:nvSpPr>
        <p:spPr>
          <a:xfrm>
            <a:off x="1062881" y="197670"/>
            <a:ext cx="10515600" cy="1325563"/>
          </a:xfrm>
        </p:spPr>
        <p:txBody>
          <a:bodyPr>
            <a:normAutofit/>
          </a:bodyPr>
          <a:lstStyle/>
          <a:p>
            <a:r>
              <a:rPr lang="en-US" sz="4800" b="1" dirty="0">
                <a:effectLst/>
                <a:latin typeface="Aptos Display" panose="020B0004020202020204" pitchFamily="34" charset="0"/>
                <a:ea typeface="Aptos" panose="020B0004020202020204" pitchFamily="34" charset="0"/>
                <a:cs typeface="Times New Roman" panose="02020603050405020304" pitchFamily="18" charset="0"/>
              </a:rPr>
              <a:t>Understanding ALA</a:t>
            </a:r>
            <a:endParaRPr lang="en-US" sz="4800" dirty="0">
              <a:latin typeface="Aptos Display" panose="020B0004020202020204" pitchFamily="34" charset="0"/>
            </a:endParaRPr>
          </a:p>
        </p:txBody>
      </p:sp>
      <p:sp>
        <p:nvSpPr>
          <p:cNvPr id="5" name="Content Placeholder 4">
            <a:extLst>
              <a:ext uri="{FF2B5EF4-FFF2-40B4-BE49-F238E27FC236}">
                <a16:creationId xmlns:a16="http://schemas.microsoft.com/office/drawing/2014/main" id="{85413BB3-4EA4-8ECF-38D4-66989FB0E498}"/>
              </a:ext>
            </a:extLst>
          </p:cNvPr>
          <p:cNvSpPr>
            <a:spLocks noGrp="1"/>
          </p:cNvSpPr>
          <p:nvPr>
            <p:ph idx="1"/>
          </p:nvPr>
        </p:nvSpPr>
        <p:spPr>
          <a:xfrm>
            <a:off x="1407429" y="2040320"/>
            <a:ext cx="5770612" cy="3779385"/>
          </a:xfrm>
        </p:spPr>
        <p:txBody>
          <a:bodyPr>
            <a:normAutofit/>
          </a:bodyPr>
          <a:lstStyle/>
          <a:p>
            <a:r>
              <a:rPr lang="en-US" dirty="0">
                <a:latin typeface="Aptos Display" panose="020B0004020202020204" pitchFamily="34" charset="0"/>
                <a:cs typeface="Arial" panose="020B0604020202020204" pitchFamily="34" charset="0"/>
              </a:rPr>
              <a:t>The Basics</a:t>
            </a:r>
          </a:p>
          <a:p>
            <a:r>
              <a:rPr lang="en-US" sz="2800" dirty="0">
                <a:latin typeface="Aptos Display" panose="020B0004020202020204" pitchFamily="34" charset="0"/>
                <a:cs typeface="Arial" panose="020B0604020202020204" pitchFamily="34" charset="0"/>
              </a:rPr>
              <a:t>Experience</a:t>
            </a:r>
          </a:p>
          <a:p>
            <a:r>
              <a:rPr lang="en-US" dirty="0">
                <a:latin typeface="Aptos Display" panose="020B0004020202020204" pitchFamily="34" charset="0"/>
                <a:cs typeface="Arial" panose="020B0604020202020204" pitchFamily="34" charset="0"/>
              </a:rPr>
              <a:t>Experiment</a:t>
            </a:r>
            <a:endParaRPr lang="en-US" sz="2800" dirty="0">
              <a:latin typeface="Aptos Display" panose="020B0004020202020204" pitchFamily="34" charset="0"/>
              <a:cs typeface="Arial" panose="020B0604020202020204" pitchFamily="34" charset="0"/>
            </a:endParaRPr>
          </a:p>
          <a:p>
            <a:r>
              <a:rPr lang="en-US" sz="2800" dirty="0">
                <a:latin typeface="Aptos Display" panose="020B0004020202020204" pitchFamily="34" charset="0"/>
                <a:cs typeface="Arial" panose="020B0604020202020204" pitchFamily="34" charset="0"/>
              </a:rPr>
              <a:t>Engagement</a:t>
            </a:r>
          </a:p>
          <a:p>
            <a:r>
              <a:rPr lang="en-US" sz="2800" dirty="0">
                <a:latin typeface="Aptos Display" panose="020B0004020202020204" pitchFamily="34" charset="0"/>
                <a:cs typeface="Arial" panose="020B0604020202020204" pitchFamily="34" charset="0"/>
              </a:rPr>
              <a:t>Growth Opportunities</a:t>
            </a:r>
          </a:p>
          <a:p>
            <a:r>
              <a:rPr lang="en-US" sz="2800" dirty="0">
                <a:latin typeface="Aptos Display" panose="020B0004020202020204" pitchFamily="34" charset="0"/>
                <a:cs typeface="Arial" panose="020B0604020202020204" pitchFamily="34" charset="0"/>
              </a:rPr>
              <a:t>Service</a:t>
            </a:r>
          </a:p>
          <a:p>
            <a:pPr marL="0" indent="0">
              <a:buNone/>
            </a:pPr>
            <a:endParaRPr lang="en-US" sz="2800" dirty="0">
              <a:latin typeface="Aptos Display" panose="020B0004020202020204" pitchFamily="34" charset="0"/>
              <a:cs typeface="Arial" panose="020B0604020202020204" pitchFamily="34" charset="0"/>
            </a:endParaRPr>
          </a:p>
          <a:p>
            <a:pPr marL="0" indent="0">
              <a:buNone/>
            </a:pPr>
            <a:endParaRPr lang="en-US" dirty="0">
              <a:latin typeface="Aptos Display" panose="020B0004020202020204" pitchFamily="34" charset="0"/>
            </a:endParaRPr>
          </a:p>
        </p:txBody>
      </p:sp>
      <p:pic>
        <p:nvPicPr>
          <p:cNvPr id="3" name="Picture 2">
            <a:extLst>
              <a:ext uri="{FF2B5EF4-FFF2-40B4-BE49-F238E27FC236}">
                <a16:creationId xmlns:a16="http://schemas.microsoft.com/office/drawing/2014/main" id="{F187D234-6FA8-56AF-C26A-267CA1F77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4112" y="1618488"/>
            <a:ext cx="4437888" cy="5120640"/>
          </a:xfrm>
          <a:prstGeom prst="rect">
            <a:avLst/>
          </a:prstGeom>
        </p:spPr>
      </p:pic>
    </p:spTree>
    <p:extLst>
      <p:ext uri="{BB962C8B-B14F-4D97-AF65-F5344CB8AC3E}">
        <p14:creationId xmlns:p14="http://schemas.microsoft.com/office/powerpoint/2010/main" val="3833005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13554E-FCBB-DE8F-701B-CA8B47850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70B04-BA3C-1E3F-DCCC-BC3ED61B19DE}"/>
              </a:ext>
            </a:extLst>
          </p:cNvPr>
          <p:cNvSpPr>
            <a:spLocks noGrp="1"/>
          </p:cNvSpPr>
          <p:nvPr>
            <p:ph type="ctrTitle"/>
          </p:nvPr>
        </p:nvSpPr>
        <p:spPr>
          <a:xfrm>
            <a:off x="1375007" y="1267633"/>
            <a:ext cx="7559396" cy="892763"/>
          </a:xfrm>
        </p:spPr>
        <p:txBody>
          <a:bodyPr>
            <a:normAutofit fontScale="90000"/>
          </a:bodyPr>
          <a:lstStyle/>
          <a:p>
            <a:r>
              <a:rPr lang="en-US" sz="3200" b="1" dirty="0">
                <a:latin typeface="Calibri Light"/>
                <a:ea typeface="Calibri Light"/>
                <a:cs typeface="Calibri Light"/>
              </a:rPr>
              <a:t>ALA VIP Program</a:t>
            </a:r>
            <a:br>
              <a:rPr lang="en-US" sz="3200" b="1" dirty="0">
                <a:latin typeface="Calibri Light"/>
                <a:ea typeface="Calibri Light"/>
                <a:cs typeface="Calibri Light"/>
              </a:rPr>
            </a:br>
            <a:r>
              <a:rPr lang="en-US" sz="3200" b="1" dirty="0">
                <a:latin typeface="Calibri Light"/>
                <a:ea typeface="Calibri Light"/>
                <a:cs typeface="Calibri Light"/>
              </a:rPr>
              <a:t>(Value In Partnership)</a:t>
            </a:r>
            <a:endParaRPr lang="en-US" sz="3200" b="1" dirty="0"/>
          </a:p>
        </p:txBody>
      </p:sp>
      <p:sp>
        <p:nvSpPr>
          <p:cNvPr id="3" name="Subtitle 2">
            <a:extLst>
              <a:ext uri="{FF2B5EF4-FFF2-40B4-BE49-F238E27FC236}">
                <a16:creationId xmlns:a16="http://schemas.microsoft.com/office/drawing/2014/main" id="{97FDB06E-BD05-B02A-B124-9F2D383E878C}"/>
              </a:ext>
            </a:extLst>
          </p:cNvPr>
          <p:cNvSpPr>
            <a:spLocks noGrp="1"/>
          </p:cNvSpPr>
          <p:nvPr>
            <p:ph type="subTitle" idx="1"/>
          </p:nvPr>
        </p:nvSpPr>
        <p:spPr>
          <a:xfrm>
            <a:off x="1524000" y="2642717"/>
            <a:ext cx="9144000" cy="3526972"/>
          </a:xfrm>
        </p:spPr>
        <p:txBody>
          <a:bodyPr vert="horz" lIns="91440" tIns="45720" rIns="91440" bIns="45720" rtlCol="0" anchor="t">
            <a:normAutofit lnSpcReduction="10000"/>
          </a:bodyPr>
          <a:lstStyle/>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A value-add/ discount program exclusively for ALA members that connects our top business partners with the ALA community looking for solutions.</a:t>
            </a:r>
          </a:p>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Invite only to our top business partners.</a:t>
            </a:r>
          </a:p>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Potential business partners complete an application and are vetted by ALA to ensure quality and alignment of mission and values.</a:t>
            </a:r>
          </a:p>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Only 20 VIPs max for the program.  Currently 7 active VIP Partners.</a:t>
            </a:r>
          </a:p>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In 2025 the VIP program brought in $200,000 in revenue and we are looking to bring in 4 new additional partners in 2026.</a:t>
            </a:r>
          </a:p>
          <a:p>
            <a:pPr marL="342900"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In 2026 ALA is reexamining the program to ensure VIP Partners and members are receiving consistent value and the right benefits.</a:t>
            </a:r>
          </a:p>
          <a:p>
            <a:pPr algn="l"/>
            <a:endParaRPr lang="en-US" sz="2200" dirty="0">
              <a:solidFill>
                <a:srgbClr val="898989"/>
              </a:solidFill>
              <a:latin typeface="Calibri"/>
              <a:ea typeface="Calibri"/>
              <a:cs typeface="Calibri"/>
            </a:endParaRPr>
          </a:p>
          <a:p>
            <a:pPr algn="l"/>
            <a:endParaRPr lang="en-US" sz="2200" dirty="0">
              <a:solidFill>
                <a:srgbClr val="898989"/>
              </a:solidFill>
              <a:latin typeface="Calibri"/>
              <a:ea typeface="Calibri"/>
              <a:cs typeface="Calibri"/>
            </a:endParaRPr>
          </a:p>
          <a:p>
            <a:endParaRPr lang="en-US" dirty="0"/>
          </a:p>
        </p:txBody>
      </p:sp>
      <p:pic>
        <p:nvPicPr>
          <p:cNvPr id="8" name="Picture 7">
            <a:extLst>
              <a:ext uri="{FF2B5EF4-FFF2-40B4-BE49-F238E27FC236}">
                <a16:creationId xmlns:a16="http://schemas.microsoft.com/office/drawing/2014/main" id="{88095D01-CD29-863A-FC19-EEC7A09141C0}"/>
              </a:ext>
            </a:extLst>
          </p:cNvPr>
          <p:cNvPicPr>
            <a:picLocks noChangeAspect="1"/>
          </p:cNvPicPr>
          <p:nvPr/>
        </p:nvPicPr>
        <p:blipFill>
          <a:blip r:embed="rId3"/>
          <a:stretch>
            <a:fillRect/>
          </a:stretch>
        </p:blipFill>
        <p:spPr>
          <a:xfrm>
            <a:off x="2980447" y="451661"/>
            <a:ext cx="5953956" cy="2191056"/>
          </a:xfrm>
          <a:prstGeom prst="rect">
            <a:avLst/>
          </a:prstGeom>
        </p:spPr>
      </p:pic>
    </p:spTree>
    <p:extLst>
      <p:ext uri="{BB962C8B-B14F-4D97-AF65-F5344CB8AC3E}">
        <p14:creationId xmlns:p14="http://schemas.microsoft.com/office/powerpoint/2010/main" val="2421891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AEC5C4-751D-D1D4-7C2B-A757D654F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56517-063A-7E58-1711-E305BD111937}"/>
              </a:ext>
            </a:extLst>
          </p:cNvPr>
          <p:cNvSpPr>
            <a:spLocks noGrp="1"/>
          </p:cNvSpPr>
          <p:nvPr>
            <p:ph type="ctrTitle"/>
          </p:nvPr>
        </p:nvSpPr>
        <p:spPr>
          <a:xfrm>
            <a:off x="1375007" y="1135465"/>
            <a:ext cx="7559396" cy="653142"/>
          </a:xfrm>
        </p:spPr>
        <p:txBody>
          <a:bodyPr>
            <a:normAutofit/>
          </a:bodyPr>
          <a:lstStyle/>
          <a:p>
            <a:r>
              <a:rPr lang="en-US" sz="3200" b="1" dirty="0">
                <a:latin typeface="Calibri Light"/>
                <a:ea typeface="Calibri Light"/>
                <a:cs typeface="Calibri Light"/>
              </a:rPr>
              <a:t>ALA Business Partners (BPs)</a:t>
            </a:r>
            <a:endParaRPr lang="en-US" sz="3200" b="1" dirty="0"/>
          </a:p>
        </p:txBody>
      </p:sp>
      <p:sp>
        <p:nvSpPr>
          <p:cNvPr id="3" name="Subtitle 2">
            <a:extLst>
              <a:ext uri="{FF2B5EF4-FFF2-40B4-BE49-F238E27FC236}">
                <a16:creationId xmlns:a16="http://schemas.microsoft.com/office/drawing/2014/main" id="{589A684E-D102-2EC1-9113-5281F7C90930}"/>
              </a:ext>
            </a:extLst>
          </p:cNvPr>
          <p:cNvSpPr>
            <a:spLocks noGrp="1"/>
          </p:cNvSpPr>
          <p:nvPr>
            <p:ph type="subTitle" idx="1"/>
          </p:nvPr>
        </p:nvSpPr>
        <p:spPr>
          <a:xfrm>
            <a:off x="1524000" y="2369126"/>
            <a:ext cx="9144000" cy="4001529"/>
          </a:xfrm>
        </p:spPr>
        <p:txBody>
          <a:bodyPr vert="horz" lIns="91440" tIns="45720" rIns="91440" bIns="45720" rtlCol="0" anchor="t">
            <a:normAutofit/>
          </a:bodyPr>
          <a:lstStyle/>
          <a:p>
            <a:pPr algn="l"/>
            <a:r>
              <a:rPr lang="en-US" b="1" dirty="0">
                <a:latin typeface="Calibri Light" panose="020F0302020204030204" pitchFamily="34" charset="0"/>
                <a:ea typeface="Calibri Light" panose="020F0302020204030204" pitchFamily="34" charset="0"/>
                <a:cs typeface="Calibri Light" panose="020F0302020204030204" pitchFamily="34" charset="0"/>
              </a:rPr>
              <a:t>Annual Revenue from Business Partners and VIPs in 2025 - $2.4M</a:t>
            </a:r>
          </a:p>
          <a:p>
            <a:pPr algn="l"/>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80% comes from conference exhibits and sponsorships</a:t>
            </a: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9% comes from VIP Business Partners</a:t>
            </a: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11% comes from advertising in our various publications, web site,  etc.</a:t>
            </a: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Currently have approximately 160 business partners.</a:t>
            </a: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All programs have incorporated the Win-Win-Win (Member-ALA-BP) approach.</a:t>
            </a:r>
          </a:p>
          <a:p>
            <a:pPr marL="342900" indent="-34290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BP focus groups to convene after ALA events to capture success and feedback to improve both BP and member experience. </a:t>
            </a:r>
          </a:p>
          <a:p>
            <a:pPr algn="l"/>
            <a:endParaRPr lang="en-US" sz="2200" dirty="0">
              <a:solidFill>
                <a:srgbClr val="898989"/>
              </a:solidFill>
              <a:latin typeface="Calibri"/>
              <a:ea typeface="Calibri"/>
              <a:cs typeface="Calibri"/>
            </a:endParaRPr>
          </a:p>
          <a:p>
            <a:pPr algn="l"/>
            <a:endParaRPr lang="en-US" sz="2200" dirty="0">
              <a:solidFill>
                <a:srgbClr val="898989"/>
              </a:solidFill>
              <a:latin typeface="Calibri"/>
              <a:ea typeface="Calibri"/>
              <a:cs typeface="Calibri"/>
            </a:endParaRPr>
          </a:p>
          <a:p>
            <a:endParaRPr lang="en-US" dirty="0"/>
          </a:p>
        </p:txBody>
      </p:sp>
      <p:pic>
        <p:nvPicPr>
          <p:cNvPr id="5" name="Picture 4">
            <a:extLst>
              <a:ext uri="{FF2B5EF4-FFF2-40B4-BE49-F238E27FC236}">
                <a16:creationId xmlns:a16="http://schemas.microsoft.com/office/drawing/2014/main" id="{7C86DC41-E4A8-28F4-A252-F8C188D5FDF2}"/>
              </a:ext>
            </a:extLst>
          </p:cNvPr>
          <p:cNvPicPr>
            <a:picLocks noChangeAspect="1"/>
          </p:cNvPicPr>
          <p:nvPr/>
        </p:nvPicPr>
        <p:blipFill>
          <a:blip r:embed="rId3"/>
          <a:stretch>
            <a:fillRect/>
          </a:stretch>
        </p:blipFill>
        <p:spPr>
          <a:xfrm>
            <a:off x="8753145" y="158491"/>
            <a:ext cx="3438855" cy="1912956"/>
          </a:xfrm>
          <a:prstGeom prst="rect">
            <a:avLst/>
          </a:prstGeom>
        </p:spPr>
      </p:pic>
    </p:spTree>
    <p:extLst>
      <p:ext uri="{BB962C8B-B14F-4D97-AF65-F5344CB8AC3E}">
        <p14:creationId xmlns:p14="http://schemas.microsoft.com/office/powerpoint/2010/main" val="3806850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41CAD5-FDC9-C449-F55B-D89574407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18149-6F9F-6BE6-9015-45C357D22B62}"/>
              </a:ext>
            </a:extLst>
          </p:cNvPr>
          <p:cNvSpPr>
            <a:spLocks noGrp="1"/>
          </p:cNvSpPr>
          <p:nvPr>
            <p:ph type="ctrTitle"/>
          </p:nvPr>
        </p:nvSpPr>
        <p:spPr>
          <a:xfrm>
            <a:off x="1375006" y="187036"/>
            <a:ext cx="9826394" cy="955964"/>
          </a:xfrm>
        </p:spPr>
        <p:txBody>
          <a:bodyPr>
            <a:normAutofit/>
          </a:bodyPr>
          <a:lstStyle/>
          <a:p>
            <a:r>
              <a:rPr lang="en-US" sz="3200" b="1" dirty="0">
                <a:latin typeface="Calibri Light"/>
                <a:ea typeface="Calibri Light"/>
                <a:cs typeface="Calibri Light"/>
              </a:rPr>
              <a:t>ALA Business Partners (BPs) 2026 Programs</a:t>
            </a:r>
            <a:endParaRPr lang="en-US" sz="3200" b="1" dirty="0"/>
          </a:p>
        </p:txBody>
      </p:sp>
      <p:sp>
        <p:nvSpPr>
          <p:cNvPr id="3" name="Subtitle 2">
            <a:extLst>
              <a:ext uri="{FF2B5EF4-FFF2-40B4-BE49-F238E27FC236}">
                <a16:creationId xmlns:a16="http://schemas.microsoft.com/office/drawing/2014/main" id="{87E94A82-0A39-C632-1511-A3893E987668}"/>
              </a:ext>
            </a:extLst>
          </p:cNvPr>
          <p:cNvSpPr>
            <a:spLocks noGrp="1"/>
          </p:cNvSpPr>
          <p:nvPr>
            <p:ph type="subTitle" idx="1"/>
          </p:nvPr>
        </p:nvSpPr>
        <p:spPr>
          <a:xfrm>
            <a:off x="4572001" y="1413165"/>
            <a:ext cx="7346372" cy="5060372"/>
          </a:xfrm>
        </p:spPr>
        <p:txBody>
          <a:bodyPr vert="horz" lIns="91440" tIns="45720" rIns="91440" bIns="45720" rtlCol="0" anchor="t">
            <a:normAutofit fontScale="92500" lnSpcReduction="10000"/>
          </a:bodyPr>
          <a:lstStyle/>
          <a:p>
            <a:pPr algn="l"/>
            <a:r>
              <a:rPr lang="en-US" sz="2200" dirty="0">
                <a:latin typeface="Calibri Light" panose="020F0302020204030204" pitchFamily="34" charset="0"/>
                <a:ea typeface="Calibri Light" panose="020F0302020204030204" pitchFamily="34" charset="0"/>
                <a:cs typeface="Calibri Light" panose="020F0302020204030204" pitchFamily="34" charset="0"/>
              </a:rPr>
              <a:t>Opportunities for BPs to better reach and engage our members…</a:t>
            </a:r>
          </a:p>
          <a:p>
            <a:pPr marL="342900" indent="-342900" algn="l">
              <a:buFont typeface="Arial" panose="020B0604020202020204" pitchFamily="34" charset="0"/>
              <a:buChar char="•"/>
            </a:pPr>
            <a:r>
              <a:rPr lang="en-US" sz="2200" b="1" dirty="0">
                <a:latin typeface="Calibri Light" panose="020F0302020204030204" pitchFamily="34" charset="0"/>
                <a:ea typeface="Calibri Light" panose="020F0302020204030204" pitchFamily="34" charset="0"/>
                <a:cs typeface="Calibri Light" panose="020F0302020204030204" pitchFamily="34" charset="0"/>
              </a:rPr>
              <a:t>Exhibit and </a:t>
            </a:r>
            <a:r>
              <a:rPr lang="en-US" sz="2200" b="1" dirty="0" err="1">
                <a:latin typeface="Calibri Light" panose="020F0302020204030204" pitchFamily="34" charset="0"/>
                <a:ea typeface="Calibri Light" panose="020F0302020204030204" pitchFamily="34" charset="0"/>
                <a:cs typeface="Calibri Light" panose="020F0302020204030204" pitchFamily="34" charset="0"/>
              </a:rPr>
              <a:t>Sponsoringing</a:t>
            </a:r>
            <a:r>
              <a:rPr lang="en-US" sz="2200" b="1" dirty="0">
                <a:latin typeface="Calibri Light" panose="020F0302020204030204" pitchFamily="34" charset="0"/>
                <a:ea typeface="Calibri Light" panose="020F0302020204030204" pitchFamily="34" charset="0"/>
                <a:cs typeface="Calibri Light" panose="020F0302020204030204" pitchFamily="34" charset="0"/>
              </a:rPr>
              <a:t> at ALA events</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ALA Annual Conference</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Chapter Leadership Institute</a:t>
            </a:r>
          </a:p>
          <a:p>
            <a:pPr marL="800100" lvl="1" indent="-342900" algn="l">
              <a:buFont typeface="Arial" panose="020B0604020202020204" pitchFamily="34" charset="0"/>
              <a:buChar char="•"/>
            </a:pPr>
            <a:r>
              <a:rPr lang="en-US" sz="2200" dirty="0" err="1">
                <a:latin typeface="Calibri Light" panose="020F0302020204030204" pitchFamily="34" charset="0"/>
                <a:ea typeface="Calibri Light" panose="020F0302020204030204" pitchFamily="34" charset="0"/>
                <a:cs typeface="Calibri Light" panose="020F0302020204030204" pitchFamily="34" charset="0"/>
              </a:rPr>
              <a:t>LevelUp</a:t>
            </a:r>
            <a:r>
              <a:rPr lang="en-US" sz="2200" dirty="0">
                <a:latin typeface="Calibri Light" panose="020F0302020204030204" pitchFamily="34" charset="0"/>
                <a:ea typeface="Calibri Light" panose="020F0302020204030204" pitchFamily="34" charset="0"/>
                <a:cs typeface="Calibri Light" panose="020F0302020204030204" pitchFamily="34" charset="0"/>
              </a:rPr>
              <a:t>: ALA’s Legal Management Fundamentals</a:t>
            </a:r>
          </a:p>
          <a:p>
            <a:pPr marL="800100" lvl="1" indent="-342900" algn="l">
              <a:buFont typeface="Arial" panose="020B0604020202020204" pitchFamily="34" charset="0"/>
              <a:buChar char="•"/>
            </a:pPr>
            <a:r>
              <a:rPr lang="en-US" sz="2200" dirty="0" err="1">
                <a:latin typeface="Calibri Light" panose="020F0302020204030204" pitchFamily="34" charset="0"/>
                <a:ea typeface="Calibri Light" panose="020F0302020204030204" pitchFamily="34" charset="0"/>
                <a:cs typeface="Calibri Light" panose="020F0302020204030204" pitchFamily="34" charset="0"/>
              </a:rPr>
              <a:t>LegalLeaders</a:t>
            </a:r>
            <a:r>
              <a:rPr lang="en-US" sz="2200" dirty="0">
                <a:latin typeface="Calibri Light" panose="020F0302020204030204" pitchFamily="34" charset="0"/>
                <a:ea typeface="Calibri Light" panose="020F0302020204030204" pitchFamily="34" charset="0"/>
                <a:cs typeface="Calibri Light" panose="020F0302020204030204" pitchFamily="34" charset="0"/>
              </a:rPr>
              <a:t>: ALA’s Executive Leadership Summit</a:t>
            </a:r>
          </a:p>
          <a:p>
            <a:pPr marL="342900" indent="-342900" algn="l">
              <a:buFont typeface="Arial" panose="020B0604020202020204" pitchFamily="34" charset="0"/>
              <a:buChar char="•"/>
            </a:pPr>
            <a:r>
              <a:rPr lang="en-US" sz="2200" b="1" dirty="0">
                <a:latin typeface="Calibri Light" panose="020F0302020204030204" pitchFamily="34" charset="0"/>
                <a:ea typeface="Calibri Light" panose="020F0302020204030204" pitchFamily="34" charset="0"/>
                <a:cs typeface="Calibri Light" panose="020F0302020204030204" pitchFamily="34" charset="0"/>
              </a:rPr>
              <a:t>Thought Leadership</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Webcasts</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Podcast</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Article submissions</a:t>
            </a:r>
          </a:p>
          <a:p>
            <a:pPr marL="800100" lvl="1" indent="-342900" algn="l">
              <a:buFont typeface="Arial" panose="020B0604020202020204" pitchFamily="34" charset="0"/>
              <a:buChar char="•"/>
            </a:pPr>
            <a:r>
              <a:rPr lang="en-US" sz="2200" dirty="0">
                <a:latin typeface="Calibri Light" panose="020F0302020204030204" pitchFamily="34" charset="0"/>
                <a:ea typeface="Calibri Light" panose="020F0302020204030204" pitchFamily="34" charset="0"/>
                <a:cs typeface="Calibri Light" panose="020F0302020204030204" pitchFamily="34" charset="0"/>
              </a:rPr>
              <a:t>Resources place in the ALA Business Partner Directory</a:t>
            </a:r>
          </a:p>
          <a:p>
            <a:pPr marL="342900" indent="-342900" algn="l">
              <a:buFont typeface="Arial" panose="020B0604020202020204" pitchFamily="34" charset="0"/>
              <a:buChar char="•"/>
            </a:pPr>
            <a:r>
              <a:rPr lang="en-US" sz="2200" b="1"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Digital Advertising</a:t>
            </a:r>
          </a:p>
          <a:p>
            <a:pPr marL="800100" lvl="1" indent="-342900" algn="l">
              <a:buFont typeface="Arial" panose="020B0604020202020204" pitchFamily="34" charset="0"/>
              <a:buChar char="•"/>
            </a:pPr>
            <a:r>
              <a:rPr lang="en-US" sz="2200" i="1"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Legal Management </a:t>
            </a:r>
            <a:r>
              <a:rPr lang="en-US" sz="2200"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Magazine</a:t>
            </a:r>
          </a:p>
          <a:p>
            <a:pPr marL="800100" lvl="1" indent="-342900" algn="l">
              <a:buFont typeface="Arial" panose="020B0604020202020204" pitchFamily="34" charset="0"/>
              <a:buChar char="•"/>
            </a:pPr>
            <a:r>
              <a:rPr lang="en-US" sz="2200" i="1"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Bold Bites </a:t>
            </a:r>
            <a:r>
              <a:rPr lang="en-US" sz="2200"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E-Newsletter</a:t>
            </a:r>
          </a:p>
          <a:p>
            <a:pPr marL="800100" lvl="1" indent="-342900" algn="l">
              <a:buFont typeface="Arial" panose="020B0604020202020204" pitchFamily="34" charset="0"/>
              <a:buChar char="•"/>
            </a:pPr>
            <a:r>
              <a:rPr lang="en-US" sz="2200" dirty="0">
                <a:solidFill>
                  <a:srgbClr val="898989"/>
                </a:solidFill>
                <a:latin typeface="Calibri Light" panose="020F0302020204030204" pitchFamily="34" charset="0"/>
                <a:ea typeface="Calibri Light" panose="020F0302020204030204" pitchFamily="34" charset="0"/>
                <a:cs typeface="Calibri Light" panose="020F0302020204030204" pitchFamily="34" charset="0"/>
              </a:rPr>
              <a:t>ALAnet.org</a:t>
            </a:r>
          </a:p>
          <a:p>
            <a:pPr algn="l"/>
            <a:endParaRPr lang="en-US" sz="2200" dirty="0">
              <a:solidFill>
                <a:srgbClr val="898989"/>
              </a:solidFill>
              <a:latin typeface="Calibri"/>
              <a:ea typeface="Calibri"/>
              <a:cs typeface="Calibri"/>
            </a:endParaRPr>
          </a:p>
          <a:p>
            <a:endParaRPr lang="en-US" dirty="0"/>
          </a:p>
        </p:txBody>
      </p:sp>
      <p:pic>
        <p:nvPicPr>
          <p:cNvPr id="6" name="Picture 5">
            <a:extLst>
              <a:ext uri="{FF2B5EF4-FFF2-40B4-BE49-F238E27FC236}">
                <a16:creationId xmlns:a16="http://schemas.microsoft.com/office/drawing/2014/main" id="{9CA6C4E9-5C86-CE47-D074-EEBCAEA586DF}"/>
              </a:ext>
            </a:extLst>
          </p:cNvPr>
          <p:cNvPicPr>
            <a:picLocks noChangeAspect="1"/>
          </p:cNvPicPr>
          <p:nvPr/>
        </p:nvPicPr>
        <p:blipFill>
          <a:blip r:embed="rId3"/>
          <a:stretch>
            <a:fillRect/>
          </a:stretch>
        </p:blipFill>
        <p:spPr>
          <a:xfrm>
            <a:off x="106280" y="1413165"/>
            <a:ext cx="3932643" cy="4686299"/>
          </a:xfrm>
          <a:prstGeom prst="rect">
            <a:avLst/>
          </a:prstGeom>
        </p:spPr>
      </p:pic>
    </p:spTree>
    <p:extLst>
      <p:ext uri="{BB962C8B-B14F-4D97-AF65-F5344CB8AC3E}">
        <p14:creationId xmlns:p14="http://schemas.microsoft.com/office/powerpoint/2010/main" val="1365298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BFD5B2A-64A9-49F7-B31F-D27C045DC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8CC6D-6AF7-F473-53CD-4E98711A9528}"/>
              </a:ext>
            </a:extLst>
          </p:cNvPr>
          <p:cNvSpPr>
            <a:spLocks noGrp="1"/>
          </p:cNvSpPr>
          <p:nvPr>
            <p:ph type="ctrTitle"/>
          </p:nvPr>
        </p:nvSpPr>
        <p:spPr>
          <a:xfrm>
            <a:off x="1375007" y="1135465"/>
            <a:ext cx="7559396" cy="653142"/>
          </a:xfrm>
        </p:spPr>
        <p:txBody>
          <a:bodyPr>
            <a:normAutofit fontScale="90000"/>
          </a:bodyPr>
          <a:lstStyle/>
          <a:p>
            <a:r>
              <a:rPr lang="en-US" sz="3200" b="1">
                <a:latin typeface="Calibri Light"/>
                <a:ea typeface="Calibri Light"/>
                <a:cs typeface="Calibri Light"/>
              </a:rPr>
              <a:t>ALA Business Partners (BPs)</a:t>
            </a:r>
            <a:br>
              <a:rPr lang="en-US" sz="3200" b="1">
                <a:latin typeface="Calibri Light"/>
                <a:ea typeface="Calibri Light"/>
                <a:cs typeface="Calibri Light"/>
              </a:rPr>
            </a:br>
            <a:r>
              <a:rPr lang="en-US" sz="3200" b="1">
                <a:latin typeface="Calibri Light"/>
                <a:ea typeface="Calibri Light"/>
                <a:cs typeface="Calibri Light"/>
              </a:rPr>
              <a:t>Looking to the future…</a:t>
            </a:r>
            <a:endParaRPr lang="en-US" sz="3200" b="1" dirty="0"/>
          </a:p>
        </p:txBody>
      </p:sp>
      <p:sp>
        <p:nvSpPr>
          <p:cNvPr id="3" name="Subtitle 2">
            <a:extLst>
              <a:ext uri="{FF2B5EF4-FFF2-40B4-BE49-F238E27FC236}">
                <a16:creationId xmlns:a16="http://schemas.microsoft.com/office/drawing/2014/main" id="{7BD126C4-014F-C7D0-3BD8-E28EBA55E11A}"/>
              </a:ext>
            </a:extLst>
          </p:cNvPr>
          <p:cNvSpPr>
            <a:spLocks noGrp="1"/>
          </p:cNvSpPr>
          <p:nvPr>
            <p:ph type="subTitle" idx="1"/>
          </p:nvPr>
        </p:nvSpPr>
        <p:spPr>
          <a:xfrm>
            <a:off x="1165610" y="2622620"/>
            <a:ext cx="9666514" cy="3748036"/>
          </a:xfrm>
        </p:spPr>
        <p:txBody>
          <a:bodyPr vert="horz" lIns="91440" tIns="45720" rIns="91440" bIns="45720" rtlCol="0" anchor="t">
            <a:normAutofit/>
          </a:bodyPr>
          <a:lstStyle/>
          <a:p>
            <a:pPr marL="742950" lvl="1"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Continue to focus on BP engagement and using quantitative and qualitative data to make better informed decisions on how they want to reach ALA members</a:t>
            </a:r>
          </a:p>
          <a:p>
            <a:pPr marL="1200150" lvl="2"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BP focus groups and surveys</a:t>
            </a:r>
          </a:p>
          <a:p>
            <a:pPr marL="742950" lvl="1"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61% of BPs engage with ALA international exclusively through the Annual Conference. (39% of BPs engage with ALA HQ beyond just the Annual Conference)</a:t>
            </a:r>
          </a:p>
          <a:p>
            <a:pPr marL="742950" lvl="1"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Package offerings that showcase year-round engagement with the ALA Community that drives results and ROI.</a:t>
            </a:r>
          </a:p>
          <a:p>
            <a:pPr marL="742950" lvl="1"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Focus on thought leadership and tailored opportunities.</a:t>
            </a:r>
          </a:p>
          <a:p>
            <a:pPr marL="742950" lvl="1"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ALA Chapters play an important part in local, in-person, ALA engagement for BPs </a:t>
            </a:r>
          </a:p>
          <a:p>
            <a:pPr marL="1200150" lvl="2" indent="-285750" algn="l">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Continue lead sharing between ALA HQ and Chapters.</a:t>
            </a:r>
          </a:p>
          <a:p>
            <a:pPr marL="742950" lvl="1" indent="-285750" algn="l">
              <a:buFont typeface="Arial" panose="020B0604020202020204" pitchFamily="34" charset="0"/>
              <a:buChar char="•"/>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1200150" lvl="2" indent="-285750" algn="l">
              <a:buFont typeface="Arial" panose="020B0604020202020204" pitchFamily="34" charset="0"/>
              <a:buChar char="•"/>
            </a:pPr>
            <a:endParaRPr lang="en-US" sz="1600" dirty="0">
              <a:solidFill>
                <a:srgbClr val="898989"/>
              </a:solidFill>
              <a:latin typeface="Calibri"/>
              <a:ea typeface="Calibri"/>
              <a:cs typeface="Calibri"/>
            </a:endParaRPr>
          </a:p>
          <a:p>
            <a:pPr algn="l"/>
            <a:endParaRPr lang="en-US" sz="2200" dirty="0">
              <a:solidFill>
                <a:srgbClr val="898989"/>
              </a:solidFill>
              <a:latin typeface="Calibri"/>
              <a:ea typeface="Calibri"/>
              <a:cs typeface="Calibri"/>
            </a:endParaRPr>
          </a:p>
          <a:p>
            <a:endParaRPr lang="en-US" dirty="0"/>
          </a:p>
        </p:txBody>
      </p:sp>
      <p:pic>
        <p:nvPicPr>
          <p:cNvPr id="7" name="Picture 6">
            <a:extLst>
              <a:ext uri="{FF2B5EF4-FFF2-40B4-BE49-F238E27FC236}">
                <a16:creationId xmlns:a16="http://schemas.microsoft.com/office/drawing/2014/main" id="{224B734E-BBB3-309C-0B4B-D6B4759D7EEE}"/>
              </a:ext>
            </a:extLst>
          </p:cNvPr>
          <p:cNvPicPr>
            <a:picLocks noChangeAspect="1"/>
          </p:cNvPicPr>
          <p:nvPr/>
        </p:nvPicPr>
        <p:blipFill>
          <a:blip r:embed="rId3"/>
          <a:stretch>
            <a:fillRect/>
          </a:stretch>
        </p:blipFill>
        <p:spPr>
          <a:xfrm>
            <a:off x="8168551" y="0"/>
            <a:ext cx="4023449" cy="2125253"/>
          </a:xfrm>
          <a:prstGeom prst="rect">
            <a:avLst/>
          </a:prstGeom>
        </p:spPr>
      </p:pic>
    </p:spTree>
    <p:extLst>
      <p:ext uri="{BB962C8B-B14F-4D97-AF65-F5344CB8AC3E}">
        <p14:creationId xmlns:p14="http://schemas.microsoft.com/office/powerpoint/2010/main" val="450368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946A50-0CF7-27D4-32BA-E8D3C4CBE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45F341-FE87-A5E1-DC80-4DE5C7A496A4}"/>
              </a:ext>
            </a:extLst>
          </p:cNvPr>
          <p:cNvSpPr>
            <a:spLocks noGrp="1"/>
          </p:cNvSpPr>
          <p:nvPr>
            <p:ph type="ctrTitle"/>
          </p:nvPr>
        </p:nvSpPr>
        <p:spPr>
          <a:xfrm>
            <a:off x="1375007" y="1135465"/>
            <a:ext cx="7559396" cy="653142"/>
          </a:xfrm>
        </p:spPr>
        <p:txBody>
          <a:bodyPr>
            <a:normAutofit fontScale="90000"/>
          </a:bodyPr>
          <a:lstStyle/>
          <a:p>
            <a:r>
              <a:rPr lang="en-US" sz="3200" b="1" dirty="0">
                <a:latin typeface="Calibri Light"/>
                <a:ea typeface="Calibri Light"/>
                <a:cs typeface="Calibri Light"/>
              </a:rPr>
              <a:t>ALA Business Partners (BPs)</a:t>
            </a:r>
            <a:br>
              <a:rPr lang="en-US" sz="3200" b="1" dirty="0">
                <a:latin typeface="Calibri Light"/>
                <a:ea typeface="Calibri Light"/>
                <a:cs typeface="Calibri Light"/>
              </a:rPr>
            </a:br>
            <a:r>
              <a:rPr lang="en-US" sz="3200" b="1" dirty="0">
                <a:latin typeface="Calibri Light"/>
                <a:ea typeface="Calibri Light"/>
                <a:cs typeface="Calibri Light"/>
              </a:rPr>
              <a:t>What can ALA leaders do to foster engagement</a:t>
            </a:r>
            <a:endParaRPr lang="en-US" sz="3200" b="1" dirty="0"/>
          </a:p>
        </p:txBody>
      </p:sp>
      <p:sp>
        <p:nvSpPr>
          <p:cNvPr id="3" name="Subtitle 2">
            <a:extLst>
              <a:ext uri="{FF2B5EF4-FFF2-40B4-BE49-F238E27FC236}">
                <a16:creationId xmlns:a16="http://schemas.microsoft.com/office/drawing/2014/main" id="{1A4EB751-02F9-0728-CF28-AE45D81E78A8}"/>
              </a:ext>
            </a:extLst>
          </p:cNvPr>
          <p:cNvSpPr>
            <a:spLocks noGrp="1"/>
          </p:cNvSpPr>
          <p:nvPr>
            <p:ph type="subTitle" idx="1"/>
          </p:nvPr>
        </p:nvSpPr>
        <p:spPr>
          <a:xfrm>
            <a:off x="0" y="2514600"/>
            <a:ext cx="10411691" cy="3856055"/>
          </a:xfrm>
        </p:spPr>
        <p:txBody>
          <a:bodyPr vert="horz" lIns="91440" tIns="45720" rIns="91440" bIns="45720" rtlCol="0" anchor="t">
            <a:normAutofit/>
          </a:bodyPr>
          <a:lstStyle/>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Attend ALA and BP events both on the chapter and national level. (Show up and be interactive)</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Bring someone new to ALA events. (Tell your friends and colleagues)</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Be active on social media. (Post, comment, and share)</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Introduce yourself to ALA BPs.  (Start a conversation and be interested)</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Utilize BP’s as resources. (They have great content and thought leadership)</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Engage with them on the ALA Business Partner Directory &amp; Resource Center</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Be active of our online community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tradewing</a:t>
            </a:r>
            <a:r>
              <a:rPr lang="en-US" sz="2000" dirty="0">
                <a:latin typeface="Calibri Light" panose="020F0302020204030204" pitchFamily="34" charset="0"/>
                <a:ea typeface="Calibri Light" panose="020F0302020204030204" pitchFamily="34" charset="0"/>
                <a:cs typeface="Calibri Light" panose="020F0302020204030204" pitchFamily="34" charset="0"/>
              </a:rPr>
              <a:t>) sharing BP experiences.</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Refer any prospective new BP’s to Fred Ullman and or local chapter BP liaisons.</a:t>
            </a:r>
          </a:p>
          <a:p>
            <a:pPr marL="1200150" lvl="2" indent="-285750" algn="l">
              <a:buFont typeface="Arial" panose="020B0604020202020204" pitchFamily="34" charset="0"/>
              <a:buChar char="•"/>
            </a:pPr>
            <a:r>
              <a:rPr lang="en-US" sz="2000" dirty="0">
                <a:latin typeface="Calibri Light" panose="020F0302020204030204" pitchFamily="34" charset="0"/>
                <a:ea typeface="Calibri Light" panose="020F0302020204030204" pitchFamily="34" charset="0"/>
                <a:cs typeface="Calibri Light" panose="020F0302020204030204" pitchFamily="34" charset="0"/>
              </a:rPr>
              <a:t>Thank our BP’s for supporting ALA and our programs. (We can never thank them enough)</a:t>
            </a:r>
          </a:p>
          <a:p>
            <a:pPr marL="1200150" lvl="2" indent="-285750" algn="l">
              <a:buFont typeface="Arial" panose="020B0604020202020204" pitchFamily="34" charset="0"/>
              <a:buChar char="•"/>
            </a:pPr>
            <a:endParaRPr lang="en-US" sz="2000" dirty="0">
              <a:solidFill>
                <a:srgbClr val="898989"/>
              </a:solidFill>
              <a:latin typeface="Calibri"/>
              <a:ea typeface="Calibri"/>
              <a:cs typeface="Calibri"/>
            </a:endParaRPr>
          </a:p>
          <a:p>
            <a:pPr algn="l"/>
            <a:endParaRPr lang="en-US" sz="2200" dirty="0">
              <a:solidFill>
                <a:srgbClr val="898989"/>
              </a:solidFill>
              <a:latin typeface="Calibri"/>
              <a:ea typeface="Calibri"/>
              <a:cs typeface="Calibri"/>
            </a:endParaRPr>
          </a:p>
          <a:p>
            <a:endParaRPr lang="en-US" dirty="0"/>
          </a:p>
        </p:txBody>
      </p:sp>
      <p:pic>
        <p:nvPicPr>
          <p:cNvPr id="6" name="Picture 5">
            <a:extLst>
              <a:ext uri="{FF2B5EF4-FFF2-40B4-BE49-F238E27FC236}">
                <a16:creationId xmlns:a16="http://schemas.microsoft.com/office/drawing/2014/main" id="{BBAB66AF-1CDA-6D3F-5286-69DE1E5326DF}"/>
              </a:ext>
            </a:extLst>
          </p:cNvPr>
          <p:cNvPicPr>
            <a:picLocks noChangeAspect="1"/>
          </p:cNvPicPr>
          <p:nvPr/>
        </p:nvPicPr>
        <p:blipFill>
          <a:blip r:embed="rId3"/>
          <a:stretch>
            <a:fillRect/>
          </a:stretch>
        </p:blipFill>
        <p:spPr>
          <a:xfrm>
            <a:off x="8393105" y="137782"/>
            <a:ext cx="3798895" cy="2156596"/>
          </a:xfrm>
          <a:prstGeom prst="rect">
            <a:avLst/>
          </a:prstGeom>
        </p:spPr>
      </p:pic>
    </p:spTree>
    <p:extLst>
      <p:ext uri="{BB962C8B-B14F-4D97-AF65-F5344CB8AC3E}">
        <p14:creationId xmlns:p14="http://schemas.microsoft.com/office/powerpoint/2010/main" val="694393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261714-18B5-17C5-D040-FECB48857F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E9FF619-92ED-C8D4-A8D2-4EE5F8E9C0BE}"/>
              </a:ext>
            </a:extLst>
          </p:cNvPr>
          <p:cNvSpPr>
            <a:spLocks noGrp="1"/>
          </p:cNvSpPr>
          <p:nvPr>
            <p:ph type="subTitle" idx="1"/>
          </p:nvPr>
        </p:nvSpPr>
        <p:spPr>
          <a:xfrm>
            <a:off x="0" y="2514600"/>
            <a:ext cx="10411691" cy="3856055"/>
          </a:xfrm>
        </p:spPr>
        <p:txBody>
          <a:bodyPr vert="horz" lIns="91440" tIns="45720" rIns="91440" bIns="45720" rtlCol="0" anchor="t">
            <a:normAutofit/>
          </a:bodyPr>
          <a:lstStyle/>
          <a:p>
            <a:pPr algn="l"/>
            <a:endParaRPr lang="en-US" sz="2200" dirty="0">
              <a:solidFill>
                <a:srgbClr val="898989"/>
              </a:solidFill>
              <a:latin typeface="Calibri"/>
              <a:ea typeface="Calibri"/>
              <a:cs typeface="Calibri"/>
            </a:endParaRPr>
          </a:p>
          <a:p>
            <a:endParaRPr lang="en-US" dirty="0"/>
          </a:p>
        </p:txBody>
      </p:sp>
      <p:pic>
        <p:nvPicPr>
          <p:cNvPr id="5" name="Picture 4">
            <a:extLst>
              <a:ext uri="{FF2B5EF4-FFF2-40B4-BE49-F238E27FC236}">
                <a16:creationId xmlns:a16="http://schemas.microsoft.com/office/drawing/2014/main" id="{791CCDB5-7C1B-E2AA-5FD1-2C7118FCE13A}"/>
              </a:ext>
            </a:extLst>
          </p:cNvPr>
          <p:cNvPicPr>
            <a:picLocks noChangeAspect="1"/>
          </p:cNvPicPr>
          <p:nvPr/>
        </p:nvPicPr>
        <p:blipFill>
          <a:blip r:embed="rId3"/>
          <a:stretch>
            <a:fillRect/>
          </a:stretch>
        </p:blipFill>
        <p:spPr>
          <a:xfrm>
            <a:off x="2493819" y="617289"/>
            <a:ext cx="8582890" cy="4871166"/>
          </a:xfrm>
          <a:prstGeom prst="rect">
            <a:avLst/>
          </a:prstGeom>
        </p:spPr>
      </p:pic>
    </p:spTree>
    <p:extLst>
      <p:ext uri="{BB962C8B-B14F-4D97-AF65-F5344CB8AC3E}">
        <p14:creationId xmlns:p14="http://schemas.microsoft.com/office/powerpoint/2010/main" val="2800604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6FFEB-1D7B-7C14-1E08-FB2F4F279093}"/>
              </a:ext>
            </a:extLst>
          </p:cNvPr>
          <p:cNvSpPr>
            <a:spLocks noGrp="1"/>
          </p:cNvSpPr>
          <p:nvPr>
            <p:ph type="ctrTitle"/>
          </p:nvPr>
        </p:nvSpPr>
        <p:spPr>
          <a:xfrm>
            <a:off x="5458212" y="2942659"/>
            <a:ext cx="7625659" cy="972682"/>
          </a:xfrm>
        </p:spPr>
        <p:txBody>
          <a:bodyPr>
            <a:normAutofit fontScale="90000"/>
          </a:bodyPr>
          <a:lstStyle/>
          <a:p>
            <a:pPr algn="l"/>
            <a:br>
              <a:rPr lang="en-US"/>
            </a:br>
            <a:br>
              <a:rPr lang="en-US"/>
            </a:br>
            <a:r>
              <a:rPr lang="en-US" sz="3400" b="1">
                <a:solidFill>
                  <a:schemeClr val="bg1"/>
                </a:solidFill>
                <a:latin typeface="Montserrat"/>
              </a:rPr>
              <a:t>Elevating the ALA Brand:</a:t>
            </a:r>
            <a:br>
              <a:rPr lang="en-US" sz="3400" b="1">
                <a:latin typeface="Montserrat" panose="00000500000000000000" pitchFamily="50" charset="0"/>
              </a:rPr>
            </a:br>
            <a:r>
              <a:rPr lang="en-US" sz="3400" b="1">
                <a:solidFill>
                  <a:schemeClr val="bg1"/>
                </a:solidFill>
                <a:latin typeface="Montserrat"/>
              </a:rPr>
              <a:t>Growth, Engagement &amp; Impact</a:t>
            </a:r>
          </a:p>
        </p:txBody>
      </p:sp>
      <p:sp>
        <p:nvSpPr>
          <p:cNvPr id="3" name="Subtitle 2">
            <a:extLst>
              <a:ext uri="{FF2B5EF4-FFF2-40B4-BE49-F238E27FC236}">
                <a16:creationId xmlns:a16="http://schemas.microsoft.com/office/drawing/2014/main" id="{38F3B7DD-9D71-2CC8-6D96-D5DBFF52F9F9}"/>
              </a:ext>
            </a:extLst>
          </p:cNvPr>
          <p:cNvSpPr>
            <a:spLocks noGrp="1"/>
          </p:cNvSpPr>
          <p:nvPr>
            <p:ph type="subTitle" idx="1"/>
          </p:nvPr>
        </p:nvSpPr>
        <p:spPr>
          <a:xfrm>
            <a:off x="5530092" y="4302844"/>
            <a:ext cx="5485679" cy="1105101"/>
          </a:xfrm>
        </p:spPr>
        <p:txBody>
          <a:bodyPr>
            <a:normAutofit/>
          </a:bodyPr>
          <a:lstStyle/>
          <a:p>
            <a:pPr algn="l">
              <a:lnSpc>
                <a:spcPct val="100000"/>
              </a:lnSpc>
              <a:spcBef>
                <a:spcPts val="600"/>
              </a:spcBef>
            </a:pPr>
            <a:r>
              <a:rPr lang="en-US" sz="2000" b="1">
                <a:solidFill>
                  <a:schemeClr val="bg1"/>
                </a:solidFill>
                <a:latin typeface="Montserrat" panose="00000500000000000000" pitchFamily="50" charset="0"/>
              </a:rPr>
              <a:t>Marketing and Communications </a:t>
            </a:r>
          </a:p>
          <a:p>
            <a:pPr algn="l">
              <a:lnSpc>
                <a:spcPct val="100000"/>
              </a:lnSpc>
              <a:spcBef>
                <a:spcPts val="600"/>
              </a:spcBef>
            </a:pPr>
            <a:r>
              <a:rPr lang="en-US" sz="2000" b="1">
                <a:solidFill>
                  <a:schemeClr val="bg1"/>
                </a:solidFill>
                <a:latin typeface="Montserrat" panose="00000500000000000000" pitchFamily="50" charset="0"/>
              </a:rPr>
              <a:t>February 28, 2026</a:t>
            </a:r>
          </a:p>
        </p:txBody>
      </p:sp>
      <p:pic>
        <p:nvPicPr>
          <p:cNvPr id="39" name="Graphic 38">
            <a:extLst>
              <a:ext uri="{FF2B5EF4-FFF2-40B4-BE49-F238E27FC236}">
                <a16:creationId xmlns:a16="http://schemas.microsoft.com/office/drawing/2014/main" id="{BB5FD858-8D3B-B6D2-3229-3551C25516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0092" y="2268672"/>
            <a:ext cx="5639684" cy="673987"/>
          </a:xfrm>
          <a:prstGeom prst="rect">
            <a:avLst/>
          </a:prstGeom>
        </p:spPr>
      </p:pic>
      <p:pic>
        <p:nvPicPr>
          <p:cNvPr id="41" name="Graphic 40">
            <a:extLst>
              <a:ext uri="{FF2B5EF4-FFF2-40B4-BE49-F238E27FC236}">
                <a16:creationId xmlns:a16="http://schemas.microsoft.com/office/drawing/2014/main" id="{27756EBC-7725-B5AF-0540-7A8FF93439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672" y="229975"/>
            <a:ext cx="1685925" cy="647700"/>
          </a:xfrm>
          <a:prstGeom prst="rect">
            <a:avLst/>
          </a:prstGeom>
        </p:spPr>
      </p:pic>
      <p:pic>
        <p:nvPicPr>
          <p:cNvPr id="43" name="Graphic 42">
            <a:extLst>
              <a:ext uri="{FF2B5EF4-FFF2-40B4-BE49-F238E27FC236}">
                <a16:creationId xmlns:a16="http://schemas.microsoft.com/office/drawing/2014/main" id="{5732DCCD-C728-FED5-6ACF-354AA7EC7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6079" y="229975"/>
            <a:ext cx="1943100" cy="885825"/>
          </a:xfrm>
          <a:prstGeom prst="rect">
            <a:avLst/>
          </a:prstGeom>
        </p:spPr>
      </p:pic>
      <p:sp>
        <p:nvSpPr>
          <p:cNvPr id="44" name="Rectangle 43">
            <a:extLst>
              <a:ext uri="{FF2B5EF4-FFF2-40B4-BE49-F238E27FC236}">
                <a16:creationId xmlns:a16="http://schemas.microsoft.com/office/drawing/2014/main" id="{C0005380-37C8-779D-CAE6-D097813D28CD}"/>
              </a:ext>
            </a:extLst>
          </p:cNvPr>
          <p:cNvSpPr/>
          <p:nvPr/>
        </p:nvSpPr>
        <p:spPr>
          <a:xfrm>
            <a:off x="5615489" y="4169336"/>
            <a:ext cx="922712"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8132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BE1FDD8D-B53A-57B5-2A54-AC57860049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8892" y="0"/>
            <a:ext cx="8303108" cy="5471942"/>
          </a:xfrm>
          <a:prstGeom prst="rect">
            <a:avLst/>
          </a:prstGeom>
        </p:spPr>
      </p:pic>
      <p:sp>
        <p:nvSpPr>
          <p:cNvPr id="2" name="Title 1">
            <a:extLst>
              <a:ext uri="{FF2B5EF4-FFF2-40B4-BE49-F238E27FC236}">
                <a16:creationId xmlns:a16="http://schemas.microsoft.com/office/drawing/2014/main" id="{1F5A492E-04D4-E11F-082F-38C3BF399B59}"/>
              </a:ext>
            </a:extLst>
          </p:cNvPr>
          <p:cNvSpPr>
            <a:spLocks noGrp="1"/>
          </p:cNvSpPr>
          <p:nvPr>
            <p:ph type="title"/>
          </p:nvPr>
        </p:nvSpPr>
        <p:spPr>
          <a:xfrm>
            <a:off x="696799" y="1151183"/>
            <a:ext cx="3192093" cy="1325563"/>
          </a:xfrm>
        </p:spPr>
        <p:txBody>
          <a:bodyPr>
            <a:normAutofit fontScale="90000"/>
          </a:bodyPr>
          <a:lstStyle/>
          <a:p>
            <a:r>
              <a:rPr lang="en-US" b="1">
                <a:solidFill>
                  <a:srgbClr val="316094"/>
                </a:solidFill>
                <a:latin typeface="Montserrat" panose="00000500000000000000" pitchFamily="50" charset="0"/>
              </a:rPr>
              <a:t>Why Our</a:t>
            </a:r>
            <a:br>
              <a:rPr lang="en-US" b="1">
                <a:solidFill>
                  <a:srgbClr val="316094"/>
                </a:solidFill>
                <a:latin typeface="Montserrat" panose="00000500000000000000" pitchFamily="50" charset="0"/>
              </a:rPr>
            </a:br>
            <a:r>
              <a:rPr lang="en-US" b="1">
                <a:solidFill>
                  <a:srgbClr val="316094"/>
                </a:solidFill>
                <a:latin typeface="Montserrat" panose="00000500000000000000" pitchFamily="50" charset="0"/>
              </a:rPr>
              <a:t>Brand Sets</a:t>
            </a:r>
            <a:br>
              <a:rPr lang="en-US" b="1">
                <a:solidFill>
                  <a:srgbClr val="316094"/>
                </a:solidFill>
                <a:latin typeface="Montserrat" panose="00000500000000000000" pitchFamily="50" charset="0"/>
              </a:rPr>
            </a:br>
            <a:r>
              <a:rPr lang="en-US" b="1">
                <a:solidFill>
                  <a:srgbClr val="316094"/>
                </a:solidFill>
                <a:latin typeface="Montserrat" panose="00000500000000000000" pitchFamily="50" charset="0"/>
              </a:rPr>
              <a:t>the Tone</a:t>
            </a:r>
          </a:p>
        </p:txBody>
      </p:sp>
      <p:sp>
        <p:nvSpPr>
          <p:cNvPr id="3" name="Content Placeholder 2">
            <a:extLst>
              <a:ext uri="{FF2B5EF4-FFF2-40B4-BE49-F238E27FC236}">
                <a16:creationId xmlns:a16="http://schemas.microsoft.com/office/drawing/2014/main" id="{7DD57F15-CC1B-C517-1C9C-FC3D2D386FD2}"/>
              </a:ext>
            </a:extLst>
          </p:cNvPr>
          <p:cNvSpPr>
            <a:spLocks noGrp="1"/>
          </p:cNvSpPr>
          <p:nvPr>
            <p:ph idx="1"/>
          </p:nvPr>
        </p:nvSpPr>
        <p:spPr>
          <a:xfrm>
            <a:off x="4457330" y="1028887"/>
            <a:ext cx="7211208" cy="4351338"/>
          </a:xfrm>
        </p:spPr>
        <p:txBody>
          <a:bodyPr vert="horz" lIns="91440" tIns="45720" rIns="91440" bIns="45720" rtlCol="0" anchor="t">
            <a:normAutofit/>
          </a:bodyPr>
          <a:lstStyle/>
          <a:p>
            <a:pPr marL="0" indent="0">
              <a:lnSpc>
                <a:spcPct val="150000"/>
              </a:lnSpc>
              <a:buNone/>
            </a:pPr>
            <a:r>
              <a:rPr lang="en-US" sz="2200" b="1">
                <a:solidFill>
                  <a:srgbClr val="316094"/>
                </a:solidFill>
                <a:latin typeface="Montserrat" panose="00000500000000000000" pitchFamily="50" charset="0"/>
              </a:rPr>
              <a:t>Today we will:</a:t>
            </a:r>
          </a:p>
          <a:p>
            <a:pPr>
              <a:lnSpc>
                <a:spcPct val="100000"/>
              </a:lnSpc>
            </a:pPr>
            <a:r>
              <a:rPr lang="en-US" sz="2200">
                <a:latin typeface="Montserrat" panose="00000500000000000000" pitchFamily="50" charset="0"/>
              </a:rPr>
              <a:t>Clarify the role of brand &amp; marketing within ALA</a:t>
            </a:r>
          </a:p>
          <a:p>
            <a:pPr>
              <a:lnSpc>
                <a:spcPct val="100000"/>
              </a:lnSpc>
            </a:pPr>
            <a:r>
              <a:rPr lang="en-US" sz="2200">
                <a:latin typeface="Montserrat"/>
              </a:rPr>
              <a:t>Demonstrate impact on membership, CLM and revenue</a:t>
            </a:r>
          </a:p>
          <a:p>
            <a:pPr>
              <a:lnSpc>
                <a:spcPct val="100000"/>
              </a:lnSpc>
            </a:pPr>
            <a:r>
              <a:rPr lang="en-US" sz="2200">
                <a:latin typeface="Montserrat" panose="00000500000000000000" pitchFamily="50" charset="0"/>
              </a:rPr>
              <a:t>Outline priorities for the coming year</a:t>
            </a:r>
          </a:p>
          <a:p>
            <a:pPr>
              <a:lnSpc>
                <a:spcPct val="100000"/>
              </a:lnSpc>
            </a:pPr>
            <a:r>
              <a:rPr lang="en-US" sz="2200">
                <a:latin typeface="Montserrat"/>
              </a:rPr>
              <a:t>Identify how you can support brand alignment</a:t>
            </a:r>
          </a:p>
        </p:txBody>
      </p:sp>
      <p:pic>
        <p:nvPicPr>
          <p:cNvPr id="4" name="Graphic 3">
            <a:extLst>
              <a:ext uri="{FF2B5EF4-FFF2-40B4-BE49-F238E27FC236}">
                <a16:creationId xmlns:a16="http://schemas.microsoft.com/office/drawing/2014/main" id="{B9651C46-7E7F-0D62-FA72-B243DE81C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7432" y="5964434"/>
            <a:ext cx="1601106" cy="623249"/>
          </a:xfrm>
          <a:prstGeom prst="rect">
            <a:avLst/>
          </a:prstGeom>
        </p:spPr>
      </p:pic>
      <p:pic>
        <p:nvPicPr>
          <p:cNvPr id="10" name="Graphic 9">
            <a:extLst>
              <a:ext uri="{FF2B5EF4-FFF2-40B4-BE49-F238E27FC236}">
                <a16:creationId xmlns:a16="http://schemas.microsoft.com/office/drawing/2014/main" id="{328E27AC-4040-E18B-D097-CD7A8AD11C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8251" y="2759402"/>
            <a:ext cx="1114425" cy="57150"/>
          </a:xfrm>
          <a:prstGeom prst="rect">
            <a:avLst/>
          </a:prstGeom>
        </p:spPr>
      </p:pic>
    </p:spTree>
    <p:extLst>
      <p:ext uri="{BB962C8B-B14F-4D97-AF65-F5344CB8AC3E}">
        <p14:creationId xmlns:p14="http://schemas.microsoft.com/office/powerpoint/2010/main" val="1163517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D332-8885-27F9-CE91-EAC8D6CD62CB}"/>
              </a:ext>
            </a:extLst>
          </p:cNvPr>
          <p:cNvSpPr>
            <a:spLocks noGrp="1"/>
          </p:cNvSpPr>
          <p:nvPr>
            <p:ph type="title"/>
          </p:nvPr>
        </p:nvSpPr>
        <p:spPr>
          <a:xfrm>
            <a:off x="583676" y="242576"/>
            <a:ext cx="10515600" cy="1325563"/>
          </a:xfrm>
        </p:spPr>
        <p:txBody>
          <a:bodyPr>
            <a:normAutofit/>
          </a:bodyPr>
          <a:lstStyle/>
          <a:p>
            <a:r>
              <a:rPr lang="en-US" sz="4000" b="1">
                <a:solidFill>
                  <a:srgbClr val="316094"/>
                </a:solidFill>
                <a:latin typeface="Montserrat" panose="00000500000000000000" pitchFamily="50" charset="0"/>
              </a:rPr>
              <a:t>The Rhythm That Drives Us</a:t>
            </a:r>
          </a:p>
        </p:txBody>
      </p:sp>
      <p:sp>
        <p:nvSpPr>
          <p:cNvPr id="3" name="Content Placeholder 2">
            <a:extLst>
              <a:ext uri="{FF2B5EF4-FFF2-40B4-BE49-F238E27FC236}">
                <a16:creationId xmlns:a16="http://schemas.microsoft.com/office/drawing/2014/main" id="{5FA59A17-8D18-4E9D-BBCC-ECCEAFAC1BE1}"/>
              </a:ext>
            </a:extLst>
          </p:cNvPr>
          <p:cNvSpPr>
            <a:spLocks noGrp="1"/>
          </p:cNvSpPr>
          <p:nvPr>
            <p:ph idx="1"/>
          </p:nvPr>
        </p:nvSpPr>
        <p:spPr>
          <a:xfrm>
            <a:off x="758932" y="1468972"/>
            <a:ext cx="7534278" cy="4807086"/>
          </a:xfrm>
        </p:spPr>
        <p:txBody>
          <a:bodyPr vert="horz" lIns="91440" tIns="45720" rIns="91440" bIns="45720" rtlCol="0" anchor="t">
            <a:noAutofit/>
          </a:bodyPr>
          <a:lstStyle/>
          <a:p>
            <a:pPr marL="0" indent="0">
              <a:buNone/>
            </a:pPr>
            <a:r>
              <a:rPr lang="en-US" sz="2200">
                <a:latin typeface="Montserrat" panose="00000500000000000000" pitchFamily="50" charset="0"/>
              </a:rPr>
              <a:t>To grow, strengthen and elevate ALA through our strategic brand and marketing initiatives.</a:t>
            </a:r>
          </a:p>
          <a:p>
            <a:pPr marL="0" indent="0">
              <a:buNone/>
            </a:pPr>
            <a:endParaRPr lang="en-US" sz="22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We drive:</a:t>
            </a:r>
          </a:p>
          <a:p>
            <a:r>
              <a:rPr lang="en-US" sz="2200">
                <a:latin typeface="Montserrat" panose="00000500000000000000" pitchFamily="50" charset="0"/>
              </a:rPr>
              <a:t>Membership recruitment &amp; retention</a:t>
            </a:r>
          </a:p>
          <a:p>
            <a:r>
              <a:rPr lang="en-US" sz="2200">
                <a:latin typeface="Montserrat" panose="00000500000000000000" pitchFamily="50" charset="0"/>
              </a:rPr>
              <a:t>Event attendance</a:t>
            </a:r>
          </a:p>
          <a:p>
            <a:r>
              <a:rPr lang="en-US" sz="2200">
                <a:latin typeface="Montserrat" panose="00000500000000000000" pitchFamily="50" charset="0"/>
              </a:rPr>
              <a:t>Certification growth</a:t>
            </a:r>
          </a:p>
          <a:p>
            <a:r>
              <a:rPr lang="en-US" sz="2200">
                <a:latin typeface="Montserrat"/>
              </a:rPr>
              <a:t>Publication engagement and ad revenue</a:t>
            </a:r>
          </a:p>
          <a:p>
            <a:r>
              <a:rPr lang="en-US" sz="2200">
                <a:latin typeface="Montserrat"/>
              </a:rPr>
              <a:t>Sponsor visibility and non-dues revenue</a:t>
            </a:r>
          </a:p>
          <a:p>
            <a:pPr marL="0" indent="0">
              <a:buNone/>
            </a:pPr>
            <a:endParaRPr lang="en-US" sz="22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Marketing amplifies every department.</a:t>
            </a:r>
          </a:p>
        </p:txBody>
      </p:sp>
      <p:pic>
        <p:nvPicPr>
          <p:cNvPr id="11" name="Graphic 10">
            <a:extLst>
              <a:ext uri="{FF2B5EF4-FFF2-40B4-BE49-F238E27FC236}">
                <a16:creationId xmlns:a16="http://schemas.microsoft.com/office/drawing/2014/main" id="{502F26AA-3AC4-93C8-5842-98C52E197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8415" y="5967724"/>
            <a:ext cx="1685925" cy="647700"/>
          </a:xfrm>
          <a:prstGeom prst="rect">
            <a:avLst/>
          </a:prstGeom>
        </p:spPr>
      </p:pic>
      <p:pic>
        <p:nvPicPr>
          <p:cNvPr id="12" name="Graphic 11">
            <a:extLst>
              <a:ext uri="{FF2B5EF4-FFF2-40B4-BE49-F238E27FC236}">
                <a16:creationId xmlns:a16="http://schemas.microsoft.com/office/drawing/2014/main" id="{E416AB92-79B8-28D6-B4D2-989C158393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5129" y="1260540"/>
            <a:ext cx="1114425" cy="57150"/>
          </a:xfrm>
          <a:prstGeom prst="rect">
            <a:avLst/>
          </a:prstGeom>
        </p:spPr>
      </p:pic>
    </p:spTree>
    <p:extLst>
      <p:ext uri="{BB962C8B-B14F-4D97-AF65-F5344CB8AC3E}">
        <p14:creationId xmlns:p14="http://schemas.microsoft.com/office/powerpoint/2010/main" val="647366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1BAC-C7A9-1F10-10B2-1F53B2CC3A8B}"/>
              </a:ext>
            </a:extLst>
          </p:cNvPr>
          <p:cNvSpPr>
            <a:spLocks noGrp="1"/>
          </p:cNvSpPr>
          <p:nvPr>
            <p:ph type="title"/>
          </p:nvPr>
        </p:nvSpPr>
        <p:spPr>
          <a:xfrm>
            <a:off x="818333" y="561357"/>
            <a:ext cx="4760181" cy="1325563"/>
          </a:xfrm>
        </p:spPr>
        <p:txBody>
          <a:bodyPr>
            <a:normAutofit/>
          </a:bodyPr>
          <a:lstStyle/>
          <a:p>
            <a:r>
              <a:rPr lang="en-US" sz="4000" b="1">
                <a:solidFill>
                  <a:srgbClr val="316094"/>
                </a:solidFill>
                <a:latin typeface="Montserrat" panose="00000500000000000000" pitchFamily="50" charset="0"/>
              </a:rPr>
              <a:t>Amplifying</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the ALA Brand</a:t>
            </a:r>
          </a:p>
        </p:txBody>
      </p:sp>
      <p:sp>
        <p:nvSpPr>
          <p:cNvPr id="3" name="Content Placeholder 2">
            <a:extLst>
              <a:ext uri="{FF2B5EF4-FFF2-40B4-BE49-F238E27FC236}">
                <a16:creationId xmlns:a16="http://schemas.microsoft.com/office/drawing/2014/main" id="{99816C89-B8B2-DF0B-EC51-A5BB8FCC5651}"/>
              </a:ext>
            </a:extLst>
          </p:cNvPr>
          <p:cNvSpPr>
            <a:spLocks noGrp="1"/>
          </p:cNvSpPr>
          <p:nvPr>
            <p:ph idx="1"/>
          </p:nvPr>
        </p:nvSpPr>
        <p:spPr>
          <a:xfrm>
            <a:off x="6613488" y="646817"/>
            <a:ext cx="4939085" cy="3439904"/>
          </a:xfrm>
        </p:spPr>
        <p:txBody>
          <a:bodyPr>
            <a:normAutofit/>
          </a:bodyPr>
          <a:lstStyle/>
          <a:p>
            <a:pPr marL="0" indent="0">
              <a:lnSpc>
                <a:spcPct val="150000"/>
              </a:lnSpc>
              <a:buNone/>
            </a:pPr>
            <a:r>
              <a:rPr lang="en-US" sz="2400">
                <a:latin typeface="Montserrat" panose="00000500000000000000" pitchFamily="50" charset="0"/>
              </a:rPr>
              <a:t>Membership growth</a:t>
            </a:r>
          </a:p>
          <a:p>
            <a:pPr marL="0" indent="0">
              <a:lnSpc>
                <a:spcPct val="150000"/>
              </a:lnSpc>
              <a:buNone/>
            </a:pPr>
            <a:r>
              <a:rPr lang="en-US" sz="2400">
                <a:latin typeface="Montserrat" panose="00000500000000000000" pitchFamily="50" charset="0"/>
              </a:rPr>
              <a:t>Certification adoption</a:t>
            </a:r>
          </a:p>
          <a:p>
            <a:pPr marL="0" indent="0">
              <a:lnSpc>
                <a:spcPct val="150000"/>
              </a:lnSpc>
              <a:buNone/>
            </a:pPr>
            <a:r>
              <a:rPr lang="en-US" sz="2400">
                <a:latin typeface="Montserrat" panose="00000500000000000000" pitchFamily="50" charset="0"/>
              </a:rPr>
              <a:t>Event attendance growth</a:t>
            </a:r>
          </a:p>
          <a:p>
            <a:pPr marL="0" indent="0">
              <a:lnSpc>
                <a:spcPct val="150000"/>
              </a:lnSpc>
              <a:buNone/>
            </a:pPr>
            <a:r>
              <a:rPr lang="en-US" sz="2400">
                <a:latin typeface="Montserrat" panose="00000500000000000000" pitchFamily="50" charset="0"/>
              </a:rPr>
              <a:t>Revenue diversification</a:t>
            </a:r>
          </a:p>
          <a:p>
            <a:pPr marL="0" indent="0">
              <a:lnSpc>
                <a:spcPct val="150000"/>
              </a:lnSpc>
              <a:buNone/>
            </a:pPr>
            <a:r>
              <a:rPr lang="en-US" sz="2400">
                <a:latin typeface="Montserrat" panose="00000500000000000000" pitchFamily="50" charset="0"/>
              </a:rPr>
              <a:t>Chapter visibility</a:t>
            </a:r>
          </a:p>
        </p:txBody>
      </p:sp>
      <p:sp>
        <p:nvSpPr>
          <p:cNvPr id="4" name="TextBox 3">
            <a:extLst>
              <a:ext uri="{FF2B5EF4-FFF2-40B4-BE49-F238E27FC236}">
                <a16:creationId xmlns:a16="http://schemas.microsoft.com/office/drawing/2014/main" id="{2A867238-7BA5-C909-806A-1D44707F4F2A}"/>
              </a:ext>
            </a:extLst>
          </p:cNvPr>
          <p:cNvSpPr txBox="1"/>
          <p:nvPr/>
        </p:nvSpPr>
        <p:spPr>
          <a:xfrm>
            <a:off x="5914322" y="4559984"/>
            <a:ext cx="99073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Everything we do ties 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to measurable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Graphic 4">
            <a:extLst>
              <a:ext uri="{FF2B5EF4-FFF2-40B4-BE49-F238E27FC236}">
                <a16:creationId xmlns:a16="http://schemas.microsoft.com/office/drawing/2014/main" id="{B6CADFFD-FD9C-23D2-9401-EAA2F96FD7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7432" y="5964434"/>
            <a:ext cx="1601106" cy="623249"/>
          </a:xfrm>
          <a:prstGeom prst="rect">
            <a:avLst/>
          </a:prstGeom>
        </p:spPr>
      </p:pic>
      <p:pic>
        <p:nvPicPr>
          <p:cNvPr id="6" name="Graphic 5">
            <a:extLst>
              <a:ext uri="{FF2B5EF4-FFF2-40B4-BE49-F238E27FC236}">
                <a16:creationId xmlns:a16="http://schemas.microsoft.com/office/drawing/2014/main" id="{AA8851E6-3C37-3346-B72C-1C67E8C1BE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444" y="1931642"/>
            <a:ext cx="1114425" cy="57150"/>
          </a:xfrm>
          <a:prstGeom prst="rect">
            <a:avLst/>
          </a:prstGeom>
        </p:spPr>
      </p:pic>
      <p:pic>
        <p:nvPicPr>
          <p:cNvPr id="8" name="Graphic 7">
            <a:extLst>
              <a:ext uri="{FF2B5EF4-FFF2-40B4-BE49-F238E27FC236}">
                <a16:creationId xmlns:a16="http://schemas.microsoft.com/office/drawing/2014/main" id="{D00685B7-A0D1-9B0A-D09D-0A5175B2A9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7051" y="1401054"/>
            <a:ext cx="359466" cy="494265"/>
          </a:xfrm>
          <a:prstGeom prst="rect">
            <a:avLst/>
          </a:prstGeom>
        </p:spPr>
      </p:pic>
      <p:pic>
        <p:nvPicPr>
          <p:cNvPr id="10" name="Graphic 9">
            <a:extLst>
              <a:ext uri="{FF2B5EF4-FFF2-40B4-BE49-F238E27FC236}">
                <a16:creationId xmlns:a16="http://schemas.microsoft.com/office/drawing/2014/main" id="{EA19F9F3-0AA6-5F3E-9693-BD3554FEDD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89862" y="745577"/>
            <a:ext cx="413844" cy="347425"/>
          </a:xfrm>
          <a:prstGeom prst="rect">
            <a:avLst/>
          </a:prstGeom>
        </p:spPr>
      </p:pic>
      <p:pic>
        <p:nvPicPr>
          <p:cNvPr id="20" name="Graphic 19">
            <a:extLst>
              <a:ext uri="{FF2B5EF4-FFF2-40B4-BE49-F238E27FC236}">
                <a16:creationId xmlns:a16="http://schemas.microsoft.com/office/drawing/2014/main" id="{2696B9E7-B139-3137-28E2-3D5BAB63C1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90837" y="2186742"/>
            <a:ext cx="411894" cy="358746"/>
          </a:xfrm>
          <a:prstGeom prst="rect">
            <a:avLst/>
          </a:prstGeom>
        </p:spPr>
      </p:pic>
      <p:pic>
        <p:nvPicPr>
          <p:cNvPr id="24" name="Graphic 23">
            <a:extLst>
              <a:ext uri="{FF2B5EF4-FFF2-40B4-BE49-F238E27FC236}">
                <a16:creationId xmlns:a16="http://schemas.microsoft.com/office/drawing/2014/main" id="{5AFD650F-F42D-566F-643A-39D1BC817F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53671" y="2806079"/>
            <a:ext cx="486227" cy="460968"/>
          </a:xfrm>
          <a:prstGeom prst="rect">
            <a:avLst/>
          </a:prstGeom>
        </p:spPr>
      </p:pic>
      <p:pic>
        <p:nvPicPr>
          <p:cNvPr id="26" name="Graphic 25">
            <a:extLst>
              <a:ext uri="{FF2B5EF4-FFF2-40B4-BE49-F238E27FC236}">
                <a16:creationId xmlns:a16="http://schemas.microsoft.com/office/drawing/2014/main" id="{A564A2F0-B2E6-893A-78CC-7E9A9B5F722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5358" y="3482282"/>
            <a:ext cx="486227" cy="480072"/>
          </a:xfrm>
          <a:prstGeom prst="rect">
            <a:avLst/>
          </a:prstGeom>
        </p:spPr>
      </p:pic>
      <p:pic>
        <p:nvPicPr>
          <p:cNvPr id="27" name="Graphic 26">
            <a:extLst>
              <a:ext uri="{FF2B5EF4-FFF2-40B4-BE49-F238E27FC236}">
                <a16:creationId xmlns:a16="http://schemas.microsoft.com/office/drawing/2014/main" id="{81F875A0-5F7B-E516-F423-CAE8B25EF84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0" y="3212327"/>
            <a:ext cx="3586038" cy="3645673"/>
          </a:xfrm>
          <a:prstGeom prst="rect">
            <a:avLst/>
          </a:prstGeom>
        </p:spPr>
      </p:pic>
      <p:pic>
        <p:nvPicPr>
          <p:cNvPr id="29" name="Picture 28">
            <a:extLst>
              <a:ext uri="{FF2B5EF4-FFF2-40B4-BE49-F238E27FC236}">
                <a16:creationId xmlns:a16="http://schemas.microsoft.com/office/drawing/2014/main" id="{A5498F67-5302-4E74-2205-77E127CE9BB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85735">
            <a:off x="287499" y="2122784"/>
            <a:ext cx="4203970" cy="4682455"/>
          </a:xfrm>
          <a:prstGeom prst="rect">
            <a:avLst/>
          </a:prstGeom>
        </p:spPr>
      </p:pic>
    </p:spTree>
    <p:extLst>
      <p:ext uri="{BB962C8B-B14F-4D97-AF65-F5344CB8AC3E}">
        <p14:creationId xmlns:p14="http://schemas.microsoft.com/office/powerpoint/2010/main" val="293470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4E08C5-E475-1A61-3AD7-4124F889D135}"/>
              </a:ext>
            </a:extLst>
          </p:cNvPr>
          <p:cNvPicPr>
            <a:picLocks noChangeAspect="1"/>
          </p:cNvPicPr>
          <p:nvPr/>
        </p:nvPicPr>
        <p:blipFill>
          <a:blip r:embed="rId3"/>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48487373-883F-9E93-38C1-DEDF340366B0}"/>
              </a:ext>
            </a:extLst>
          </p:cNvPr>
          <p:cNvSpPr>
            <a:spLocks noGrp="1"/>
          </p:cNvSpPr>
          <p:nvPr>
            <p:ph type="title"/>
          </p:nvPr>
        </p:nvSpPr>
        <p:spPr>
          <a:xfrm>
            <a:off x="396582" y="-182881"/>
            <a:ext cx="8771340" cy="2532889"/>
          </a:xfrm>
        </p:spPr>
        <p:txBody>
          <a:bodyPr anchor="b">
            <a:normAutofit/>
          </a:bodyPr>
          <a:lstStyle/>
          <a:p>
            <a:r>
              <a:rPr lang="en-US" sz="8000" b="1" dirty="0">
                <a:solidFill>
                  <a:schemeClr val="bg1"/>
                </a:solidFill>
              </a:rPr>
              <a:t>Strategy as the Sheet Music</a:t>
            </a:r>
          </a:p>
        </p:txBody>
      </p:sp>
    </p:spTree>
    <p:extLst>
      <p:ext uri="{BB962C8B-B14F-4D97-AF65-F5344CB8AC3E}">
        <p14:creationId xmlns:p14="http://schemas.microsoft.com/office/powerpoint/2010/main" val="293163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E0C2-8B7B-A298-8FB4-2BE9F5A8A038}"/>
              </a:ext>
            </a:extLst>
          </p:cNvPr>
          <p:cNvSpPr>
            <a:spLocks noGrp="1"/>
          </p:cNvSpPr>
          <p:nvPr>
            <p:ph type="title"/>
          </p:nvPr>
        </p:nvSpPr>
        <p:spPr>
          <a:xfrm>
            <a:off x="838200" y="694210"/>
            <a:ext cx="4972396" cy="1325563"/>
          </a:xfrm>
        </p:spPr>
        <p:txBody>
          <a:bodyPr>
            <a:normAutofit/>
          </a:bodyPr>
          <a:lstStyle/>
          <a:p>
            <a:r>
              <a:rPr lang="en-US" sz="4000" b="1">
                <a:solidFill>
                  <a:srgbClr val="316094"/>
                </a:solidFill>
                <a:latin typeface="Montserrat" panose="00000500000000000000" pitchFamily="50" charset="0"/>
              </a:rPr>
              <a:t>Key Impact Areas</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for ALA</a:t>
            </a:r>
          </a:p>
        </p:txBody>
      </p:sp>
      <p:pic>
        <p:nvPicPr>
          <p:cNvPr id="5" name="Graphic 4">
            <a:extLst>
              <a:ext uri="{FF2B5EF4-FFF2-40B4-BE49-F238E27FC236}">
                <a16:creationId xmlns:a16="http://schemas.microsoft.com/office/drawing/2014/main" id="{A0724E1C-CB58-0AB9-7BC3-7A2BAA90F4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8263" y="230188"/>
            <a:ext cx="1601106" cy="623249"/>
          </a:xfrm>
          <a:prstGeom prst="rect">
            <a:avLst/>
          </a:prstGeom>
        </p:spPr>
      </p:pic>
      <p:pic>
        <p:nvPicPr>
          <p:cNvPr id="6" name="Graphic 5">
            <a:extLst>
              <a:ext uri="{FF2B5EF4-FFF2-40B4-BE49-F238E27FC236}">
                <a16:creationId xmlns:a16="http://schemas.microsoft.com/office/drawing/2014/main" id="{E4C670AA-CADA-B844-7A66-8DAE1B65BC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937" y="1977648"/>
            <a:ext cx="526966" cy="57150"/>
          </a:xfrm>
          <a:prstGeom prst="rect">
            <a:avLst/>
          </a:prstGeom>
        </p:spPr>
      </p:pic>
      <p:sp>
        <p:nvSpPr>
          <p:cNvPr id="7" name="TextBox 6">
            <a:extLst>
              <a:ext uri="{FF2B5EF4-FFF2-40B4-BE49-F238E27FC236}">
                <a16:creationId xmlns:a16="http://schemas.microsoft.com/office/drawing/2014/main" id="{E96608D8-4DA2-2810-3AAF-25CCE2D6A4C0}"/>
              </a:ext>
            </a:extLst>
          </p:cNvPr>
          <p:cNvSpPr txBox="1"/>
          <p:nvPr/>
        </p:nvSpPr>
        <p:spPr>
          <a:xfrm>
            <a:off x="773464" y="3872952"/>
            <a:ext cx="2584731"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Growth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Marketing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Montserrat"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Recruitment, segmentation and paid media</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A3770353-5E8C-D4F2-BA3A-8539E2389455}"/>
              </a:ext>
            </a:extLst>
          </p:cNvPr>
          <p:cNvSpPr txBox="1"/>
          <p:nvPr/>
        </p:nvSpPr>
        <p:spPr>
          <a:xfrm>
            <a:off x="6294689" y="3872952"/>
            <a:ext cx="2539118"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Brand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Stewardship</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br>
            <a:r>
              <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Consistency, positioning, credibility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120988F3-8187-5169-0C0C-F8A8B74CC8F9}"/>
              </a:ext>
            </a:extLst>
          </p:cNvPr>
          <p:cNvSpPr txBox="1"/>
          <p:nvPr/>
        </p:nvSpPr>
        <p:spPr>
          <a:xfrm>
            <a:off x="3756992" y="3872952"/>
            <a:ext cx="2138900"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Engagement Marketing</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br>
            <a:r>
              <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Email strategy, onboarding, personalization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E42575D6-FAD0-A5E9-93A5-614080EF8F46}"/>
              </a:ext>
            </a:extLst>
          </p:cNvPr>
          <p:cNvSpPr txBox="1"/>
          <p:nvPr/>
        </p:nvSpPr>
        <p:spPr>
          <a:xfrm>
            <a:off x="9024068" y="3872952"/>
            <a:ext cx="2329732" cy="2431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panose="00000500000000000000" pitchFamily="50" charset="0"/>
                <a:ea typeface="+mn-ea"/>
                <a:cs typeface="+mn-cs"/>
              </a:rPr>
              <a:t>Revenue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Event attendance, advertising, sponsorship visibility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8784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D597-F537-CC01-80E4-9AD818FD1B06}"/>
              </a:ext>
            </a:extLst>
          </p:cNvPr>
          <p:cNvSpPr>
            <a:spLocks noGrp="1"/>
          </p:cNvSpPr>
          <p:nvPr>
            <p:ph type="title"/>
          </p:nvPr>
        </p:nvSpPr>
        <p:spPr>
          <a:xfrm>
            <a:off x="631467" y="532102"/>
            <a:ext cx="4393758" cy="1325563"/>
          </a:xfrm>
        </p:spPr>
        <p:txBody>
          <a:bodyPr>
            <a:normAutofit/>
          </a:bodyPr>
          <a:lstStyle/>
          <a:p>
            <a:r>
              <a:rPr lang="en-US" sz="4000" b="1">
                <a:solidFill>
                  <a:srgbClr val="316094"/>
                </a:solidFill>
                <a:latin typeface="Montserrat" panose="00000500000000000000" pitchFamily="50" charset="0"/>
              </a:rPr>
              <a:t>Your Part in</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the Symphony</a:t>
            </a:r>
          </a:p>
        </p:txBody>
      </p:sp>
      <p:sp>
        <p:nvSpPr>
          <p:cNvPr id="3" name="Content Placeholder 2">
            <a:extLst>
              <a:ext uri="{FF2B5EF4-FFF2-40B4-BE49-F238E27FC236}">
                <a16:creationId xmlns:a16="http://schemas.microsoft.com/office/drawing/2014/main" id="{7FEE1DE2-2462-6438-4A19-03F8C26A1B53}"/>
              </a:ext>
            </a:extLst>
          </p:cNvPr>
          <p:cNvSpPr>
            <a:spLocks noGrp="1"/>
          </p:cNvSpPr>
          <p:nvPr>
            <p:ph idx="1"/>
          </p:nvPr>
        </p:nvSpPr>
        <p:spPr>
          <a:xfrm>
            <a:off x="5655906" y="1288244"/>
            <a:ext cx="6686384" cy="3295359"/>
          </a:xfrm>
        </p:spPr>
        <p:txBody>
          <a:bodyPr>
            <a:normAutofit/>
          </a:bodyPr>
          <a:lstStyle/>
          <a:p>
            <a:pPr marL="0" indent="0">
              <a:lnSpc>
                <a:spcPct val="150000"/>
              </a:lnSpc>
              <a:buNone/>
            </a:pPr>
            <a:r>
              <a:rPr lang="en-US" sz="2200">
                <a:latin typeface="Montserrat" panose="00000500000000000000" pitchFamily="50" charset="0"/>
              </a:rPr>
              <a:t>Clearer professional identity</a:t>
            </a:r>
          </a:p>
          <a:p>
            <a:pPr marL="0" indent="0">
              <a:lnSpc>
                <a:spcPct val="150000"/>
              </a:lnSpc>
              <a:buNone/>
            </a:pPr>
            <a:r>
              <a:rPr lang="en-US" sz="2200">
                <a:latin typeface="Montserrat" panose="00000500000000000000" pitchFamily="50" charset="0"/>
              </a:rPr>
              <a:t>Stronger onboarding experience</a:t>
            </a:r>
          </a:p>
          <a:p>
            <a:pPr marL="0" indent="0">
              <a:lnSpc>
                <a:spcPct val="150000"/>
              </a:lnSpc>
              <a:buNone/>
            </a:pPr>
            <a:r>
              <a:rPr lang="en-US" sz="2200">
                <a:latin typeface="Montserrat" panose="00000500000000000000" pitchFamily="50" charset="0"/>
              </a:rPr>
              <a:t>Better communication relevance</a:t>
            </a:r>
          </a:p>
          <a:p>
            <a:pPr marL="0" indent="0">
              <a:lnSpc>
                <a:spcPct val="150000"/>
              </a:lnSpc>
              <a:buNone/>
            </a:pPr>
            <a:r>
              <a:rPr lang="en-US" sz="2200">
                <a:latin typeface="Montserrat" panose="00000500000000000000" pitchFamily="50" charset="0"/>
              </a:rPr>
              <a:t>Easier event discovery</a:t>
            </a:r>
          </a:p>
          <a:p>
            <a:pPr marL="0" indent="0">
              <a:lnSpc>
                <a:spcPct val="150000"/>
              </a:lnSpc>
              <a:buNone/>
            </a:pPr>
            <a:r>
              <a:rPr lang="en-US" sz="2200">
                <a:latin typeface="Montserrat" panose="00000500000000000000" pitchFamily="50" charset="0"/>
              </a:rPr>
              <a:t>Increased career credibility through CLM</a:t>
            </a:r>
          </a:p>
        </p:txBody>
      </p:sp>
      <p:sp>
        <p:nvSpPr>
          <p:cNvPr id="4" name="TextBox 3">
            <a:extLst>
              <a:ext uri="{FF2B5EF4-FFF2-40B4-BE49-F238E27FC236}">
                <a16:creationId xmlns:a16="http://schemas.microsoft.com/office/drawing/2014/main" id="{C542B193-62D8-47D7-C826-651ADF67A29A}"/>
              </a:ext>
            </a:extLst>
          </p:cNvPr>
          <p:cNvSpPr txBox="1"/>
          <p:nvPr/>
        </p:nvSpPr>
        <p:spPr>
          <a:xfrm>
            <a:off x="5142938" y="4778526"/>
            <a:ext cx="4274910"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Strong brand = stronger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member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Graphic 4">
            <a:extLst>
              <a:ext uri="{FF2B5EF4-FFF2-40B4-BE49-F238E27FC236}">
                <a16:creationId xmlns:a16="http://schemas.microsoft.com/office/drawing/2014/main" id="{9457681C-7568-F954-8F15-49F1F27393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862" y="1857665"/>
            <a:ext cx="526966" cy="57150"/>
          </a:xfrm>
          <a:prstGeom prst="rect">
            <a:avLst/>
          </a:prstGeom>
        </p:spPr>
      </p:pic>
      <p:pic>
        <p:nvPicPr>
          <p:cNvPr id="6" name="Graphic 5">
            <a:extLst>
              <a:ext uri="{FF2B5EF4-FFF2-40B4-BE49-F238E27FC236}">
                <a16:creationId xmlns:a16="http://schemas.microsoft.com/office/drawing/2014/main" id="{3317DD30-8B9B-2018-E7CB-F86ECAA4C2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7432" y="5964434"/>
            <a:ext cx="1601106" cy="623249"/>
          </a:xfrm>
          <a:prstGeom prst="rect">
            <a:avLst/>
          </a:prstGeom>
        </p:spPr>
      </p:pic>
      <p:pic>
        <p:nvPicPr>
          <p:cNvPr id="8" name="Graphic 7">
            <a:extLst>
              <a:ext uri="{FF2B5EF4-FFF2-40B4-BE49-F238E27FC236}">
                <a16:creationId xmlns:a16="http://schemas.microsoft.com/office/drawing/2014/main" id="{D123CF0D-589E-4B63-7EBE-0660C5422A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938" y="2655954"/>
            <a:ext cx="432807" cy="432807"/>
          </a:xfrm>
          <a:prstGeom prst="rect">
            <a:avLst/>
          </a:prstGeom>
        </p:spPr>
      </p:pic>
      <p:sp>
        <p:nvSpPr>
          <p:cNvPr id="9" name="TextBox 8">
            <a:extLst>
              <a:ext uri="{FF2B5EF4-FFF2-40B4-BE49-F238E27FC236}">
                <a16:creationId xmlns:a16="http://schemas.microsoft.com/office/drawing/2014/main" id="{322F9237-2686-CB7C-F247-6CCAFE9D3A3F}"/>
              </a:ext>
            </a:extLst>
          </p:cNvPr>
          <p:cNvSpPr txBox="1"/>
          <p:nvPr/>
        </p:nvSpPr>
        <p:spPr>
          <a:xfrm>
            <a:off x="5025225" y="742356"/>
            <a:ext cx="49231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Brand &amp; marketing improves: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Graphic 9">
            <a:extLst>
              <a:ext uri="{FF2B5EF4-FFF2-40B4-BE49-F238E27FC236}">
                <a16:creationId xmlns:a16="http://schemas.microsoft.com/office/drawing/2014/main" id="{A1167CB6-9C00-0232-6B50-11B367E175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938" y="2028224"/>
            <a:ext cx="432807" cy="432807"/>
          </a:xfrm>
          <a:prstGeom prst="rect">
            <a:avLst/>
          </a:prstGeom>
        </p:spPr>
      </p:pic>
      <p:pic>
        <p:nvPicPr>
          <p:cNvPr id="11" name="Graphic 10">
            <a:extLst>
              <a:ext uri="{FF2B5EF4-FFF2-40B4-BE49-F238E27FC236}">
                <a16:creationId xmlns:a16="http://schemas.microsoft.com/office/drawing/2014/main" id="{01B605A3-CE7D-8895-AF91-DC33648599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938" y="1400494"/>
            <a:ext cx="432807" cy="432807"/>
          </a:xfrm>
          <a:prstGeom prst="rect">
            <a:avLst/>
          </a:prstGeom>
        </p:spPr>
      </p:pic>
      <p:pic>
        <p:nvPicPr>
          <p:cNvPr id="12" name="Graphic 11">
            <a:extLst>
              <a:ext uri="{FF2B5EF4-FFF2-40B4-BE49-F238E27FC236}">
                <a16:creationId xmlns:a16="http://schemas.microsoft.com/office/drawing/2014/main" id="{24371610-F125-1AE4-898C-A007F6058D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938" y="3283684"/>
            <a:ext cx="432807" cy="432807"/>
          </a:xfrm>
          <a:prstGeom prst="rect">
            <a:avLst/>
          </a:prstGeom>
        </p:spPr>
      </p:pic>
      <p:pic>
        <p:nvPicPr>
          <p:cNvPr id="13" name="Graphic 12">
            <a:extLst>
              <a:ext uri="{FF2B5EF4-FFF2-40B4-BE49-F238E27FC236}">
                <a16:creationId xmlns:a16="http://schemas.microsoft.com/office/drawing/2014/main" id="{171B3598-EFD5-92CB-904F-36761BC597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2938" y="3911415"/>
            <a:ext cx="432807" cy="432807"/>
          </a:xfrm>
          <a:prstGeom prst="rect">
            <a:avLst/>
          </a:prstGeom>
        </p:spPr>
      </p:pic>
    </p:spTree>
    <p:extLst>
      <p:ext uri="{BB962C8B-B14F-4D97-AF65-F5344CB8AC3E}">
        <p14:creationId xmlns:p14="http://schemas.microsoft.com/office/powerpoint/2010/main" val="4079020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DDB7-DA61-C84B-9923-B60AECE9F57B}"/>
              </a:ext>
            </a:extLst>
          </p:cNvPr>
          <p:cNvSpPr>
            <a:spLocks noGrp="1"/>
          </p:cNvSpPr>
          <p:nvPr>
            <p:ph type="title"/>
          </p:nvPr>
        </p:nvSpPr>
        <p:spPr>
          <a:xfrm>
            <a:off x="341747" y="686164"/>
            <a:ext cx="2759262" cy="1325563"/>
          </a:xfrm>
        </p:spPr>
        <p:txBody>
          <a:bodyPr>
            <a:normAutofit/>
          </a:bodyPr>
          <a:lstStyle/>
          <a:p>
            <a:r>
              <a:rPr lang="en-US" sz="4000" b="1">
                <a:solidFill>
                  <a:srgbClr val="316094"/>
                </a:solidFill>
                <a:latin typeface="Montserrat" panose="00000500000000000000" pitchFamily="50" charset="0"/>
              </a:rPr>
              <a:t>Results</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Snapshot</a:t>
            </a:r>
          </a:p>
        </p:txBody>
      </p:sp>
      <p:pic>
        <p:nvPicPr>
          <p:cNvPr id="5" name="Graphic 4">
            <a:extLst>
              <a:ext uri="{FF2B5EF4-FFF2-40B4-BE49-F238E27FC236}">
                <a16:creationId xmlns:a16="http://schemas.microsoft.com/office/drawing/2014/main" id="{395396CA-066B-4570-3071-05589A143A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858" y="1954577"/>
            <a:ext cx="526966" cy="57150"/>
          </a:xfrm>
          <a:prstGeom prst="rect">
            <a:avLst/>
          </a:prstGeom>
        </p:spPr>
      </p:pic>
      <p:pic>
        <p:nvPicPr>
          <p:cNvPr id="9" name="Graphic 8">
            <a:extLst>
              <a:ext uri="{FF2B5EF4-FFF2-40B4-BE49-F238E27FC236}">
                <a16:creationId xmlns:a16="http://schemas.microsoft.com/office/drawing/2014/main" id="{C168352A-A2C4-9DD1-EB46-86AEA40784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7164" y="252111"/>
            <a:ext cx="1601106" cy="623249"/>
          </a:xfrm>
          <a:prstGeom prst="rect">
            <a:avLst/>
          </a:prstGeom>
        </p:spPr>
      </p:pic>
      <p:sp>
        <p:nvSpPr>
          <p:cNvPr id="10" name="TextBox 9">
            <a:extLst>
              <a:ext uri="{FF2B5EF4-FFF2-40B4-BE49-F238E27FC236}">
                <a16:creationId xmlns:a16="http://schemas.microsoft.com/office/drawing/2014/main" id="{6AAB9CF6-C59D-308B-1CCF-CBB61670265B}"/>
              </a:ext>
            </a:extLst>
          </p:cNvPr>
          <p:cNvSpPr txBox="1"/>
          <p:nvPr/>
        </p:nvSpPr>
        <p:spPr>
          <a:xfrm>
            <a:off x="2118403" y="2622448"/>
            <a:ext cx="222636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384,038 REACH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Key Results</a:t>
            </a:r>
          </a:p>
        </p:txBody>
      </p:sp>
      <p:sp>
        <p:nvSpPr>
          <p:cNvPr id="11" name="TextBox 10">
            <a:extLst>
              <a:ext uri="{FF2B5EF4-FFF2-40B4-BE49-F238E27FC236}">
                <a16:creationId xmlns:a16="http://schemas.microsoft.com/office/drawing/2014/main" id="{68D5B8BB-DBBC-511F-B517-130A20A4C678}"/>
              </a:ext>
            </a:extLst>
          </p:cNvPr>
          <p:cNvSpPr txBox="1"/>
          <p:nvPr/>
        </p:nvSpPr>
        <p:spPr>
          <a:xfrm>
            <a:off x="2118403" y="3423378"/>
            <a:ext cx="222636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843,683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Impressions</a:t>
            </a:r>
          </a:p>
        </p:txBody>
      </p:sp>
      <p:sp>
        <p:nvSpPr>
          <p:cNvPr id="12" name="TextBox 11">
            <a:extLst>
              <a:ext uri="{FF2B5EF4-FFF2-40B4-BE49-F238E27FC236}">
                <a16:creationId xmlns:a16="http://schemas.microsoft.com/office/drawing/2014/main" id="{11ED73A4-C331-9BF2-8B9D-3EA4AC8C17F0}"/>
              </a:ext>
            </a:extLst>
          </p:cNvPr>
          <p:cNvSpPr txBox="1"/>
          <p:nvPr/>
        </p:nvSpPr>
        <p:spPr>
          <a:xfrm>
            <a:off x="2118403" y="4207406"/>
            <a:ext cx="222636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196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Clicks</a:t>
            </a:r>
          </a:p>
        </p:txBody>
      </p:sp>
      <p:sp>
        <p:nvSpPr>
          <p:cNvPr id="13" name="TextBox 12">
            <a:extLst>
              <a:ext uri="{FF2B5EF4-FFF2-40B4-BE49-F238E27FC236}">
                <a16:creationId xmlns:a16="http://schemas.microsoft.com/office/drawing/2014/main" id="{FFDCD4F7-D9BA-303B-B64F-DB2FFA82B8B6}"/>
              </a:ext>
            </a:extLst>
          </p:cNvPr>
          <p:cNvSpPr txBox="1"/>
          <p:nvPr/>
        </p:nvSpPr>
        <p:spPr>
          <a:xfrm>
            <a:off x="2118403" y="4984479"/>
            <a:ext cx="222636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Cost Per Key Result</a:t>
            </a:r>
          </a:p>
        </p:txBody>
      </p:sp>
    </p:spTree>
    <p:extLst>
      <p:ext uri="{BB962C8B-B14F-4D97-AF65-F5344CB8AC3E}">
        <p14:creationId xmlns:p14="http://schemas.microsoft.com/office/powerpoint/2010/main" val="1977205738"/>
      </p:ext>
    </p:extLst>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24847A4-BA59-4514-8E17-E00C194E1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2D8B1-BF84-4CC0-9969-DDC89808DFF0}"/>
              </a:ext>
            </a:extLst>
          </p:cNvPr>
          <p:cNvSpPr>
            <a:spLocks noGrp="1"/>
          </p:cNvSpPr>
          <p:nvPr>
            <p:ph type="title"/>
          </p:nvPr>
        </p:nvSpPr>
        <p:spPr>
          <a:xfrm>
            <a:off x="341747" y="686164"/>
            <a:ext cx="2759262" cy="1325563"/>
          </a:xfrm>
        </p:spPr>
        <p:txBody>
          <a:bodyPr>
            <a:normAutofit/>
          </a:bodyPr>
          <a:lstStyle/>
          <a:p>
            <a:r>
              <a:rPr lang="en-US" sz="4000" b="1">
                <a:solidFill>
                  <a:srgbClr val="316094"/>
                </a:solidFill>
                <a:latin typeface="Montserrat" panose="00000500000000000000" pitchFamily="50" charset="0"/>
              </a:rPr>
              <a:t>Results</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Snapshot</a:t>
            </a:r>
          </a:p>
        </p:txBody>
      </p:sp>
      <p:pic>
        <p:nvPicPr>
          <p:cNvPr id="5" name="Graphic 4">
            <a:extLst>
              <a:ext uri="{FF2B5EF4-FFF2-40B4-BE49-F238E27FC236}">
                <a16:creationId xmlns:a16="http://schemas.microsoft.com/office/drawing/2014/main" id="{743F7847-C31D-CA1D-D6BF-9872ADCBAC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858" y="1954577"/>
            <a:ext cx="526966" cy="57150"/>
          </a:xfrm>
          <a:prstGeom prst="rect">
            <a:avLst/>
          </a:prstGeom>
        </p:spPr>
      </p:pic>
      <p:pic>
        <p:nvPicPr>
          <p:cNvPr id="9" name="Graphic 8">
            <a:extLst>
              <a:ext uri="{FF2B5EF4-FFF2-40B4-BE49-F238E27FC236}">
                <a16:creationId xmlns:a16="http://schemas.microsoft.com/office/drawing/2014/main" id="{173C55E4-22A5-A3CF-9EDA-E946000E8F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7164" y="252111"/>
            <a:ext cx="1601106" cy="623249"/>
          </a:xfrm>
          <a:prstGeom prst="rect">
            <a:avLst/>
          </a:prstGeom>
        </p:spPr>
      </p:pic>
      <p:sp>
        <p:nvSpPr>
          <p:cNvPr id="7" name="TextBox 6">
            <a:extLst>
              <a:ext uri="{FF2B5EF4-FFF2-40B4-BE49-F238E27FC236}">
                <a16:creationId xmlns:a16="http://schemas.microsoft.com/office/drawing/2014/main" id="{FA400458-F7EE-3DCD-9DAA-7FEF25948B94}"/>
              </a:ext>
            </a:extLst>
          </p:cNvPr>
          <p:cNvSpPr txBox="1"/>
          <p:nvPr/>
        </p:nvSpPr>
        <p:spPr>
          <a:xfrm>
            <a:off x="2191288" y="2619969"/>
            <a:ext cx="288296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314 Website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Key Results</a:t>
            </a:r>
          </a:p>
        </p:txBody>
      </p:sp>
      <p:sp>
        <p:nvSpPr>
          <p:cNvPr id="8" name="TextBox 7">
            <a:extLst>
              <a:ext uri="{FF2B5EF4-FFF2-40B4-BE49-F238E27FC236}">
                <a16:creationId xmlns:a16="http://schemas.microsoft.com/office/drawing/2014/main" id="{4A38F5C0-314F-2602-EA0F-96AB19DE2DE5}"/>
              </a:ext>
            </a:extLst>
          </p:cNvPr>
          <p:cNvSpPr txBox="1"/>
          <p:nvPr/>
        </p:nvSpPr>
        <p:spPr>
          <a:xfrm>
            <a:off x="2191287" y="3429000"/>
            <a:ext cx="288296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31,479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Impressions</a:t>
            </a:r>
          </a:p>
        </p:txBody>
      </p:sp>
      <p:sp>
        <p:nvSpPr>
          <p:cNvPr id="10" name="TextBox 9">
            <a:extLst>
              <a:ext uri="{FF2B5EF4-FFF2-40B4-BE49-F238E27FC236}">
                <a16:creationId xmlns:a16="http://schemas.microsoft.com/office/drawing/2014/main" id="{575A491C-D722-04D3-6A78-664844FBFB17}"/>
              </a:ext>
            </a:extLst>
          </p:cNvPr>
          <p:cNvSpPr txBox="1"/>
          <p:nvPr/>
        </p:nvSpPr>
        <p:spPr>
          <a:xfrm>
            <a:off x="2191286" y="4198353"/>
            <a:ext cx="288296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50" charset="0"/>
                <a:ea typeface="+mn-ea"/>
                <a:cs typeface="+mn-cs"/>
              </a:rPr>
              <a:t>$0.49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Cost Per Key Result</a:t>
            </a:r>
          </a:p>
        </p:txBody>
      </p:sp>
    </p:spTree>
    <p:extLst>
      <p:ext uri="{BB962C8B-B14F-4D97-AF65-F5344CB8AC3E}">
        <p14:creationId xmlns:p14="http://schemas.microsoft.com/office/powerpoint/2010/main" val="2728032957"/>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A76313-A964-CBF8-6D82-486FC38A9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760B6-BE9A-CE2A-3DE3-33BC8A3AE124}"/>
              </a:ext>
            </a:extLst>
          </p:cNvPr>
          <p:cNvSpPr>
            <a:spLocks noGrp="1"/>
          </p:cNvSpPr>
          <p:nvPr>
            <p:ph type="title"/>
          </p:nvPr>
        </p:nvSpPr>
        <p:spPr>
          <a:xfrm>
            <a:off x="488391" y="387399"/>
            <a:ext cx="5786718" cy="1325563"/>
          </a:xfrm>
        </p:spPr>
        <p:txBody>
          <a:bodyPr>
            <a:normAutofit/>
          </a:bodyPr>
          <a:lstStyle/>
          <a:p>
            <a:r>
              <a:rPr lang="en-US" sz="4000" b="1">
                <a:solidFill>
                  <a:srgbClr val="316094"/>
                </a:solidFill>
                <a:latin typeface="Montserrat" panose="00000500000000000000" pitchFamily="50" charset="0"/>
              </a:rPr>
              <a:t>Fresh Beats in</a:t>
            </a:r>
            <a:br>
              <a:rPr lang="en-US" sz="4000" b="1">
                <a:solidFill>
                  <a:srgbClr val="316094"/>
                </a:solidFill>
                <a:latin typeface="Montserrat" panose="00000500000000000000" pitchFamily="50" charset="0"/>
              </a:rPr>
            </a:br>
            <a:r>
              <a:rPr lang="en-US" sz="3800" b="1" i="1">
                <a:solidFill>
                  <a:srgbClr val="316094"/>
                </a:solidFill>
                <a:latin typeface="Montserrat" panose="00000500000000000000" pitchFamily="50" charset="0"/>
              </a:rPr>
              <a:t>Legal Management</a:t>
            </a:r>
          </a:p>
        </p:txBody>
      </p:sp>
      <p:sp>
        <p:nvSpPr>
          <p:cNvPr id="3" name="Content Placeholder 2">
            <a:extLst>
              <a:ext uri="{FF2B5EF4-FFF2-40B4-BE49-F238E27FC236}">
                <a16:creationId xmlns:a16="http://schemas.microsoft.com/office/drawing/2014/main" id="{9B38292F-3052-4B00-4909-6B0F352887F2}"/>
              </a:ext>
            </a:extLst>
          </p:cNvPr>
          <p:cNvSpPr>
            <a:spLocks noGrp="1"/>
          </p:cNvSpPr>
          <p:nvPr>
            <p:ph idx="1"/>
          </p:nvPr>
        </p:nvSpPr>
        <p:spPr>
          <a:xfrm>
            <a:off x="5518126" y="1836310"/>
            <a:ext cx="6388446" cy="5147435"/>
          </a:xfrm>
        </p:spPr>
        <p:txBody>
          <a:bodyPr vert="horz" lIns="91440" tIns="45720" rIns="91440" bIns="45720" rtlCol="0" anchor="t">
            <a:normAutofit/>
          </a:bodyPr>
          <a:lstStyle/>
          <a:p>
            <a:pPr marL="0" indent="0">
              <a:buNone/>
            </a:pPr>
            <a:r>
              <a:rPr lang="en-US" sz="2200" b="1" i="1">
                <a:solidFill>
                  <a:srgbClr val="316094"/>
                </a:solidFill>
                <a:latin typeface="Montserrat" panose="00000500000000000000" pitchFamily="50" charset="0"/>
              </a:rPr>
              <a:t>Legal Management Talk</a:t>
            </a:r>
          </a:p>
          <a:p>
            <a:r>
              <a:rPr lang="en-US" sz="2200">
                <a:latin typeface="Montserrat" panose="00000500000000000000" pitchFamily="50" charset="0"/>
              </a:rPr>
              <a:t>New look and studio setup </a:t>
            </a:r>
          </a:p>
          <a:p>
            <a:r>
              <a:rPr lang="en-US" sz="2200">
                <a:latin typeface="Montserrat" panose="00000500000000000000" pitchFamily="50" charset="0"/>
              </a:rPr>
              <a:t>Legal Collective series</a:t>
            </a:r>
          </a:p>
          <a:p>
            <a:r>
              <a:rPr lang="en-US" sz="2200">
                <a:latin typeface="Montserrat" panose="00000500000000000000" pitchFamily="50" charset="0"/>
              </a:rPr>
              <a:t>More in-person episodes (including today!)</a:t>
            </a:r>
          </a:p>
          <a:p>
            <a:pPr marL="0" indent="0">
              <a:buNone/>
            </a:pPr>
            <a:endParaRPr lang="en-US" sz="2200">
              <a:latin typeface="Montserrat" panose="00000500000000000000" pitchFamily="50" charset="0"/>
            </a:endParaRPr>
          </a:p>
          <a:p>
            <a:pPr marL="0" indent="0">
              <a:buNone/>
            </a:pPr>
            <a:r>
              <a:rPr lang="en-US" sz="2200" b="1" i="1">
                <a:solidFill>
                  <a:srgbClr val="316094"/>
                </a:solidFill>
                <a:latin typeface="Montserrat" panose="00000500000000000000" pitchFamily="50" charset="0"/>
              </a:rPr>
              <a:t>Legal Management </a:t>
            </a:r>
            <a:r>
              <a:rPr lang="en-US" sz="2200" b="1">
                <a:solidFill>
                  <a:srgbClr val="316094"/>
                </a:solidFill>
                <a:latin typeface="Montserrat" panose="00000500000000000000" pitchFamily="50" charset="0"/>
              </a:rPr>
              <a:t>magazine</a:t>
            </a:r>
          </a:p>
          <a:p>
            <a:r>
              <a:rPr lang="en-US" sz="2200">
                <a:latin typeface="Montserrat" panose="00000500000000000000" pitchFamily="50" charset="0"/>
              </a:rPr>
              <a:t>Themed editorial calendar based on Online Community</a:t>
            </a:r>
          </a:p>
          <a:p>
            <a:r>
              <a:rPr lang="en-US" sz="2200">
                <a:latin typeface="Montserrat" panose="00000500000000000000" pitchFamily="50" charset="0"/>
              </a:rPr>
              <a:t>Online only as we adapt to the times of a digital magazine</a:t>
            </a:r>
          </a:p>
          <a:p>
            <a:r>
              <a:rPr lang="en-US" sz="2200">
                <a:latin typeface="Montserrat" panose="00000500000000000000" pitchFamily="50" charset="0"/>
              </a:rPr>
              <a:t>LinkedIn account for increased reach</a:t>
            </a:r>
          </a:p>
          <a:p>
            <a:endParaRPr lang="en-US" sz="2400"/>
          </a:p>
          <a:p>
            <a:endParaRPr lang="en-US" sz="2400"/>
          </a:p>
          <a:p>
            <a:pPr marL="0" indent="0">
              <a:buNone/>
            </a:pPr>
            <a:endParaRPr lang="en-US" sz="2400"/>
          </a:p>
          <a:p>
            <a:pPr marL="0" indent="0">
              <a:buNone/>
            </a:pPr>
            <a:endParaRPr lang="en-US" sz="2400"/>
          </a:p>
        </p:txBody>
      </p:sp>
      <p:pic>
        <p:nvPicPr>
          <p:cNvPr id="5" name="Graphic 4">
            <a:extLst>
              <a:ext uri="{FF2B5EF4-FFF2-40B4-BE49-F238E27FC236}">
                <a16:creationId xmlns:a16="http://schemas.microsoft.com/office/drawing/2014/main" id="{57052C52-6EC4-4EC7-241D-C61A58BBD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2050" y="273114"/>
            <a:ext cx="1601106" cy="623249"/>
          </a:xfrm>
          <a:prstGeom prst="rect">
            <a:avLst/>
          </a:prstGeom>
        </p:spPr>
      </p:pic>
      <p:pic>
        <p:nvPicPr>
          <p:cNvPr id="6" name="Graphic 5">
            <a:extLst>
              <a:ext uri="{FF2B5EF4-FFF2-40B4-BE49-F238E27FC236}">
                <a16:creationId xmlns:a16="http://schemas.microsoft.com/office/drawing/2014/main" id="{E4A75821-BC1A-4FA9-418F-4430389A7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313" y="1759826"/>
            <a:ext cx="526966" cy="57150"/>
          </a:xfrm>
          <a:prstGeom prst="rect">
            <a:avLst/>
          </a:prstGeom>
        </p:spPr>
      </p:pic>
      <p:pic>
        <p:nvPicPr>
          <p:cNvPr id="8" name="Picture 7">
            <a:extLst>
              <a:ext uri="{FF2B5EF4-FFF2-40B4-BE49-F238E27FC236}">
                <a16:creationId xmlns:a16="http://schemas.microsoft.com/office/drawing/2014/main" id="{90564F21-DDB5-4C55-EB93-55A922CE1C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1295" y="1208597"/>
            <a:ext cx="1711879" cy="1747847"/>
          </a:xfrm>
          <a:prstGeom prst="rect">
            <a:avLst/>
          </a:prstGeom>
        </p:spPr>
      </p:pic>
    </p:spTree>
    <p:extLst>
      <p:ext uri="{BB962C8B-B14F-4D97-AF65-F5344CB8AC3E}">
        <p14:creationId xmlns:p14="http://schemas.microsoft.com/office/powerpoint/2010/main" val="2169898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64A4-E5CE-6EBE-4465-7FF9A0826A38}"/>
              </a:ext>
            </a:extLst>
          </p:cNvPr>
          <p:cNvSpPr>
            <a:spLocks noGrp="1"/>
          </p:cNvSpPr>
          <p:nvPr>
            <p:ph type="title"/>
          </p:nvPr>
        </p:nvSpPr>
        <p:spPr/>
        <p:txBody>
          <a:bodyPr>
            <a:normAutofit/>
          </a:bodyPr>
          <a:lstStyle/>
          <a:p>
            <a:r>
              <a:rPr lang="en-US" sz="4000" b="1">
                <a:solidFill>
                  <a:srgbClr val="316094"/>
                </a:solidFill>
                <a:latin typeface="Montserrat" panose="00000500000000000000" pitchFamily="50" charset="0"/>
              </a:rPr>
              <a:t>Hitting a Sour Note</a:t>
            </a:r>
          </a:p>
        </p:txBody>
      </p:sp>
      <p:sp>
        <p:nvSpPr>
          <p:cNvPr id="3" name="Content Placeholder 2">
            <a:extLst>
              <a:ext uri="{FF2B5EF4-FFF2-40B4-BE49-F238E27FC236}">
                <a16:creationId xmlns:a16="http://schemas.microsoft.com/office/drawing/2014/main" id="{3256B212-F699-2036-6FAE-999406DFEF40}"/>
              </a:ext>
            </a:extLst>
          </p:cNvPr>
          <p:cNvSpPr>
            <a:spLocks noGrp="1"/>
          </p:cNvSpPr>
          <p:nvPr>
            <p:ph idx="1"/>
          </p:nvPr>
        </p:nvSpPr>
        <p:spPr>
          <a:xfrm>
            <a:off x="949519" y="1539377"/>
            <a:ext cx="10515600" cy="4599029"/>
          </a:xfrm>
        </p:spPr>
        <p:txBody>
          <a:bodyPr vert="horz" lIns="91440" tIns="45720" rIns="91440" bIns="45720" rtlCol="0" anchor="t">
            <a:noAutofit/>
          </a:bodyPr>
          <a:lstStyle/>
          <a:p>
            <a:pPr marL="0" indent="0">
              <a:buNone/>
            </a:pPr>
            <a:r>
              <a:rPr lang="en-US" sz="2200">
                <a:latin typeface="Montserrat" panose="00000500000000000000" pitchFamily="50" charset="0"/>
              </a:rPr>
              <a:t>Wait… it’s not always sunshine and rainbows.</a:t>
            </a:r>
          </a:p>
          <a:p>
            <a:pPr marL="0" indent="0">
              <a:buNone/>
            </a:pPr>
            <a:endParaRPr lang="en-US" sz="22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Some of our challenges are:</a:t>
            </a:r>
          </a:p>
          <a:p>
            <a:r>
              <a:rPr lang="en-US" sz="2200">
                <a:latin typeface="Montserrat" panose="00000500000000000000" pitchFamily="50" charset="0"/>
              </a:rPr>
              <a:t>Competitive legal events market</a:t>
            </a:r>
          </a:p>
          <a:p>
            <a:r>
              <a:rPr lang="en-US" sz="2200">
                <a:latin typeface="Montserrat" panose="00000500000000000000" pitchFamily="50" charset="0"/>
              </a:rPr>
              <a:t>Digital communication overload</a:t>
            </a:r>
          </a:p>
          <a:p>
            <a:r>
              <a:rPr lang="en-US" sz="2200">
                <a:latin typeface="Montserrat" panose="00000500000000000000" pitchFamily="50" charset="0"/>
              </a:rPr>
              <a:t>Brand inconsistency across chapters</a:t>
            </a:r>
          </a:p>
          <a:p>
            <a:r>
              <a:rPr lang="en-US" sz="2200">
                <a:latin typeface="Montserrat" panose="00000500000000000000" pitchFamily="50" charset="0"/>
              </a:rPr>
              <a:t>Budget constraints vs. growth goals</a:t>
            </a:r>
          </a:p>
          <a:p>
            <a:r>
              <a:rPr lang="en-US" sz="2200">
                <a:latin typeface="Montserrat" panose="00000500000000000000" pitchFamily="50" charset="0"/>
              </a:rPr>
              <a:t>Data segmentation limitations</a:t>
            </a:r>
          </a:p>
          <a:p>
            <a:pPr marL="0" indent="0">
              <a:buNone/>
            </a:pPr>
            <a:endParaRPr lang="en-US" sz="24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This shows awareness and strategic maturity.</a:t>
            </a:r>
          </a:p>
        </p:txBody>
      </p:sp>
      <p:pic>
        <p:nvPicPr>
          <p:cNvPr id="5" name="Graphic 4">
            <a:extLst>
              <a:ext uri="{FF2B5EF4-FFF2-40B4-BE49-F238E27FC236}">
                <a16:creationId xmlns:a16="http://schemas.microsoft.com/office/drawing/2014/main" id="{FD0AF07E-6D99-79A0-053D-22E8FA74C0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7432" y="5964434"/>
            <a:ext cx="1601106" cy="623249"/>
          </a:xfrm>
          <a:prstGeom prst="rect">
            <a:avLst/>
          </a:prstGeom>
        </p:spPr>
      </p:pic>
      <p:pic>
        <p:nvPicPr>
          <p:cNvPr id="6" name="Graphic 5">
            <a:extLst>
              <a:ext uri="{FF2B5EF4-FFF2-40B4-BE49-F238E27FC236}">
                <a16:creationId xmlns:a16="http://schemas.microsoft.com/office/drawing/2014/main" id="{73019E53-7627-EDD7-8161-CEFD27B2C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9519" y="1313134"/>
            <a:ext cx="526966" cy="57150"/>
          </a:xfrm>
          <a:prstGeom prst="rect">
            <a:avLst/>
          </a:prstGeom>
        </p:spPr>
      </p:pic>
    </p:spTree>
    <p:extLst>
      <p:ext uri="{BB962C8B-B14F-4D97-AF65-F5344CB8AC3E}">
        <p14:creationId xmlns:p14="http://schemas.microsoft.com/office/powerpoint/2010/main" val="1393088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7CCC-099A-2D9E-C549-0B12C3F5D10A}"/>
              </a:ext>
            </a:extLst>
          </p:cNvPr>
          <p:cNvSpPr>
            <a:spLocks noGrp="1"/>
          </p:cNvSpPr>
          <p:nvPr>
            <p:ph type="title"/>
          </p:nvPr>
        </p:nvSpPr>
        <p:spPr>
          <a:xfrm>
            <a:off x="575807" y="754739"/>
            <a:ext cx="10515600" cy="1325563"/>
          </a:xfrm>
        </p:spPr>
        <p:txBody>
          <a:bodyPr>
            <a:normAutofit/>
          </a:bodyPr>
          <a:lstStyle/>
          <a:p>
            <a:r>
              <a:rPr lang="en-US" sz="4000" b="1">
                <a:solidFill>
                  <a:srgbClr val="316094"/>
                </a:solidFill>
                <a:latin typeface="Montserrat" panose="00000500000000000000" pitchFamily="50" charset="0"/>
              </a:rPr>
              <a:t>The Crescendo</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Ahead</a:t>
            </a:r>
          </a:p>
        </p:txBody>
      </p:sp>
      <p:sp>
        <p:nvSpPr>
          <p:cNvPr id="3" name="Content Placeholder 2">
            <a:extLst>
              <a:ext uri="{FF2B5EF4-FFF2-40B4-BE49-F238E27FC236}">
                <a16:creationId xmlns:a16="http://schemas.microsoft.com/office/drawing/2014/main" id="{F3C11A7B-23B2-1190-7DAA-B13D3118DD3B}"/>
              </a:ext>
            </a:extLst>
          </p:cNvPr>
          <p:cNvSpPr>
            <a:spLocks noGrp="1"/>
          </p:cNvSpPr>
          <p:nvPr>
            <p:ph idx="1"/>
          </p:nvPr>
        </p:nvSpPr>
        <p:spPr>
          <a:xfrm>
            <a:off x="4833017" y="991655"/>
            <a:ext cx="7653793" cy="4543370"/>
          </a:xfrm>
        </p:spPr>
        <p:txBody>
          <a:bodyPr vert="horz" lIns="91440" tIns="45720" rIns="91440" bIns="45720" rtlCol="0" anchor="t">
            <a:normAutofit/>
          </a:bodyPr>
          <a:lstStyle/>
          <a:p>
            <a:pPr marL="0" indent="0">
              <a:lnSpc>
                <a:spcPct val="150000"/>
              </a:lnSpc>
              <a:buNone/>
            </a:pPr>
            <a:r>
              <a:rPr lang="en-US" sz="2200" b="1">
                <a:solidFill>
                  <a:srgbClr val="316094"/>
                </a:solidFill>
                <a:latin typeface="Montserrat" panose="00000500000000000000" pitchFamily="50" charset="0"/>
              </a:rPr>
              <a:t>Help us grow</a:t>
            </a:r>
          </a:p>
          <a:p>
            <a:pPr>
              <a:lnSpc>
                <a:spcPct val="100000"/>
              </a:lnSpc>
            </a:pPr>
            <a:r>
              <a:rPr lang="en-US" sz="2200">
                <a:latin typeface="Montserrat" panose="00000500000000000000" pitchFamily="50" charset="0"/>
              </a:rPr>
              <a:t>Stronger chapter-national alignment</a:t>
            </a:r>
          </a:p>
          <a:p>
            <a:pPr>
              <a:lnSpc>
                <a:spcPct val="100000"/>
              </a:lnSpc>
            </a:pPr>
            <a:r>
              <a:rPr lang="en-US" sz="2200">
                <a:latin typeface="Montserrat" panose="00000500000000000000" pitchFamily="50" charset="0"/>
              </a:rPr>
              <a:t>CLM as a unique differentiator</a:t>
            </a:r>
          </a:p>
          <a:p>
            <a:pPr>
              <a:lnSpc>
                <a:spcPct val="100000"/>
              </a:lnSpc>
            </a:pPr>
            <a:r>
              <a:rPr lang="en-US" sz="2200">
                <a:latin typeface="Montserrat"/>
              </a:rPr>
              <a:t>More personalization and lifecycle marketing</a:t>
            </a:r>
          </a:p>
          <a:p>
            <a:pPr>
              <a:lnSpc>
                <a:spcPct val="100000"/>
              </a:lnSpc>
            </a:pPr>
            <a:r>
              <a:rPr lang="en-US" sz="2200">
                <a:latin typeface="Montserrat" panose="00000500000000000000" pitchFamily="50" charset="0"/>
              </a:rPr>
              <a:t>Publication monetization expansion</a:t>
            </a:r>
          </a:p>
          <a:p>
            <a:pPr>
              <a:lnSpc>
                <a:spcPct val="100000"/>
              </a:lnSpc>
            </a:pPr>
            <a:r>
              <a:rPr lang="en-US" sz="2200">
                <a:latin typeface="Montserrat" panose="00000500000000000000" pitchFamily="50" charset="0"/>
              </a:rPr>
              <a:t>Social media thought leadership positioning</a:t>
            </a:r>
          </a:p>
          <a:p>
            <a:pPr>
              <a:lnSpc>
                <a:spcPct val="100000"/>
              </a:lnSpc>
            </a:pPr>
            <a:r>
              <a:rPr lang="en-US" sz="2200">
                <a:latin typeface="Montserrat"/>
              </a:rPr>
              <a:t>Relay network for onboarding and engagement</a:t>
            </a:r>
            <a:endParaRPr lang="en-US" sz="2400">
              <a:latin typeface="Montserrat"/>
            </a:endParaRPr>
          </a:p>
        </p:txBody>
      </p:sp>
      <p:sp>
        <p:nvSpPr>
          <p:cNvPr id="4" name="TextBox 3">
            <a:extLst>
              <a:ext uri="{FF2B5EF4-FFF2-40B4-BE49-F238E27FC236}">
                <a16:creationId xmlns:a16="http://schemas.microsoft.com/office/drawing/2014/main" id="{939CE880-9E81-BEB4-EEC0-3CDF59E56313}"/>
              </a:ext>
            </a:extLst>
          </p:cNvPr>
          <p:cNvSpPr txBox="1"/>
          <p:nvPr/>
        </p:nvSpPr>
        <p:spPr>
          <a:xfrm>
            <a:off x="5104738" y="5204741"/>
            <a:ext cx="88975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316094"/>
                </a:solidFill>
                <a:effectLst/>
                <a:uLnTx/>
                <a:uFillTx/>
                <a:latin typeface="Montserrat" panose="00000500000000000000" pitchFamily="50" charset="0"/>
                <a:ea typeface="+mn-ea"/>
                <a:cs typeface="+mn-cs"/>
              </a:rPr>
              <a:t>Opportunity outweighs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Graphic 4">
            <a:extLst>
              <a:ext uri="{FF2B5EF4-FFF2-40B4-BE49-F238E27FC236}">
                <a16:creationId xmlns:a16="http://schemas.microsoft.com/office/drawing/2014/main" id="{B3A4F825-7841-BDBB-C811-B23349B770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58" y="2040544"/>
            <a:ext cx="526966" cy="57150"/>
          </a:xfrm>
          <a:prstGeom prst="rect">
            <a:avLst/>
          </a:prstGeom>
        </p:spPr>
      </p:pic>
      <p:pic>
        <p:nvPicPr>
          <p:cNvPr id="7" name="Graphic 6">
            <a:extLst>
              <a:ext uri="{FF2B5EF4-FFF2-40B4-BE49-F238E27FC236}">
                <a16:creationId xmlns:a16="http://schemas.microsoft.com/office/drawing/2014/main" id="{2A52CD34-E94A-879C-E38B-B32CBA56E0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7432" y="5964434"/>
            <a:ext cx="1601106" cy="623249"/>
          </a:xfrm>
          <a:prstGeom prst="rect">
            <a:avLst/>
          </a:prstGeom>
        </p:spPr>
      </p:pic>
      <p:pic>
        <p:nvPicPr>
          <p:cNvPr id="14" name="Picture 13">
            <a:extLst>
              <a:ext uri="{FF2B5EF4-FFF2-40B4-BE49-F238E27FC236}">
                <a16:creationId xmlns:a16="http://schemas.microsoft.com/office/drawing/2014/main" id="{2AC57E17-0B38-5C20-47A8-96A0AEC1CF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3284" y="0"/>
            <a:ext cx="2228716" cy="1801053"/>
          </a:xfrm>
          <a:prstGeom prst="rect">
            <a:avLst/>
          </a:prstGeom>
        </p:spPr>
      </p:pic>
    </p:spTree>
    <p:extLst>
      <p:ext uri="{BB962C8B-B14F-4D97-AF65-F5344CB8AC3E}">
        <p14:creationId xmlns:p14="http://schemas.microsoft.com/office/powerpoint/2010/main" val="3872938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596A-315D-8944-4BAA-C145075BEC1E}"/>
              </a:ext>
            </a:extLst>
          </p:cNvPr>
          <p:cNvSpPr>
            <a:spLocks noGrp="1"/>
          </p:cNvSpPr>
          <p:nvPr>
            <p:ph type="title"/>
          </p:nvPr>
        </p:nvSpPr>
        <p:spPr/>
        <p:txBody>
          <a:bodyPr/>
          <a:lstStyle/>
          <a:p>
            <a:r>
              <a:rPr lang="en-US" b="1">
                <a:solidFill>
                  <a:srgbClr val="316094"/>
                </a:solidFill>
                <a:latin typeface="Montserrat" panose="00000500000000000000" pitchFamily="50" charset="0"/>
              </a:rPr>
              <a:t>Setting the Stage</a:t>
            </a:r>
          </a:p>
        </p:txBody>
      </p:sp>
      <p:sp>
        <p:nvSpPr>
          <p:cNvPr id="3" name="Content Placeholder 2">
            <a:extLst>
              <a:ext uri="{FF2B5EF4-FFF2-40B4-BE49-F238E27FC236}">
                <a16:creationId xmlns:a16="http://schemas.microsoft.com/office/drawing/2014/main" id="{2D592D1F-EC50-161C-F203-ED012DECE752}"/>
              </a:ext>
            </a:extLst>
          </p:cNvPr>
          <p:cNvSpPr>
            <a:spLocks noGrp="1"/>
          </p:cNvSpPr>
          <p:nvPr>
            <p:ph idx="1"/>
          </p:nvPr>
        </p:nvSpPr>
        <p:spPr>
          <a:xfrm>
            <a:off x="838200" y="1690688"/>
            <a:ext cx="8496630" cy="2173646"/>
          </a:xfrm>
        </p:spPr>
        <p:txBody>
          <a:bodyPr vert="horz" lIns="91440" tIns="45720" rIns="91440" bIns="45720" rtlCol="0" anchor="t">
            <a:normAutofit/>
          </a:bodyPr>
          <a:lstStyle/>
          <a:p>
            <a:pPr marL="0" indent="0">
              <a:lnSpc>
                <a:spcPct val="100000"/>
              </a:lnSpc>
              <a:buNone/>
            </a:pPr>
            <a:r>
              <a:rPr lang="en-US" sz="2400" b="1">
                <a:solidFill>
                  <a:srgbClr val="316094"/>
                </a:solidFill>
                <a:latin typeface="Montserrat" panose="00000500000000000000" pitchFamily="50" charset="0"/>
              </a:rPr>
              <a:t>Marketing and Communication's Vision:</a:t>
            </a:r>
          </a:p>
          <a:p>
            <a:pPr marL="0" indent="0">
              <a:lnSpc>
                <a:spcPct val="100000"/>
              </a:lnSpc>
              <a:buNone/>
            </a:pPr>
            <a:r>
              <a:rPr lang="en-US" sz="2400">
                <a:latin typeface="Montserrat" panose="00000500000000000000" pitchFamily="50" charset="0"/>
              </a:rPr>
              <a:t>Position ALA as the indispensable professional home for legal management leaders.</a:t>
            </a:r>
          </a:p>
        </p:txBody>
      </p:sp>
      <p:pic>
        <p:nvPicPr>
          <p:cNvPr id="4" name="Graphic 3">
            <a:extLst>
              <a:ext uri="{FF2B5EF4-FFF2-40B4-BE49-F238E27FC236}">
                <a16:creationId xmlns:a16="http://schemas.microsoft.com/office/drawing/2014/main" id="{3F9DD56E-09DF-6F72-74D7-2A62778A0D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7432" y="5964434"/>
            <a:ext cx="1601106" cy="623249"/>
          </a:xfrm>
          <a:prstGeom prst="rect">
            <a:avLst/>
          </a:prstGeom>
        </p:spPr>
      </p:pic>
      <p:pic>
        <p:nvPicPr>
          <p:cNvPr id="5" name="Graphic 4">
            <a:extLst>
              <a:ext uri="{FF2B5EF4-FFF2-40B4-BE49-F238E27FC236}">
                <a16:creationId xmlns:a16="http://schemas.microsoft.com/office/drawing/2014/main" id="{12317FB8-5429-310C-75BA-91058CBF37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210" y="1377155"/>
            <a:ext cx="526966" cy="57150"/>
          </a:xfrm>
          <a:prstGeom prst="rect">
            <a:avLst/>
          </a:prstGeom>
        </p:spPr>
      </p:pic>
      <p:pic>
        <p:nvPicPr>
          <p:cNvPr id="13" name="Picture 12">
            <a:extLst>
              <a:ext uri="{FF2B5EF4-FFF2-40B4-BE49-F238E27FC236}">
                <a16:creationId xmlns:a16="http://schemas.microsoft.com/office/drawing/2014/main" id="{B40797B4-CF1A-4EF8-645B-E308EB9378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1965" y="0"/>
            <a:ext cx="3830934" cy="2504054"/>
          </a:xfrm>
          <a:prstGeom prst="rect">
            <a:avLst/>
          </a:prstGeom>
        </p:spPr>
      </p:pic>
    </p:spTree>
    <p:extLst>
      <p:ext uri="{BB962C8B-B14F-4D97-AF65-F5344CB8AC3E}">
        <p14:creationId xmlns:p14="http://schemas.microsoft.com/office/powerpoint/2010/main" val="3093484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1D68-AB86-2A63-73E0-85D52F8FB8DD}"/>
              </a:ext>
            </a:extLst>
          </p:cNvPr>
          <p:cNvSpPr>
            <a:spLocks noGrp="1"/>
          </p:cNvSpPr>
          <p:nvPr>
            <p:ph type="title"/>
          </p:nvPr>
        </p:nvSpPr>
        <p:spPr>
          <a:xfrm>
            <a:off x="648220" y="552933"/>
            <a:ext cx="10515600" cy="1325563"/>
          </a:xfrm>
        </p:spPr>
        <p:txBody>
          <a:bodyPr>
            <a:normAutofit/>
          </a:bodyPr>
          <a:lstStyle/>
          <a:p>
            <a:r>
              <a:rPr lang="en-US" sz="4000" b="1">
                <a:solidFill>
                  <a:srgbClr val="316094"/>
                </a:solidFill>
                <a:latin typeface="Montserrat" panose="00000500000000000000" pitchFamily="50" charset="0"/>
              </a:rPr>
              <a:t>Our Tempo</a:t>
            </a:r>
          </a:p>
        </p:txBody>
      </p:sp>
      <p:sp>
        <p:nvSpPr>
          <p:cNvPr id="3" name="Content Placeholder 2">
            <a:extLst>
              <a:ext uri="{FF2B5EF4-FFF2-40B4-BE49-F238E27FC236}">
                <a16:creationId xmlns:a16="http://schemas.microsoft.com/office/drawing/2014/main" id="{3AA4840F-BA76-4D22-E9C7-C5040CCE2351}"/>
              </a:ext>
            </a:extLst>
          </p:cNvPr>
          <p:cNvSpPr>
            <a:spLocks noGrp="1"/>
          </p:cNvSpPr>
          <p:nvPr>
            <p:ph idx="1"/>
          </p:nvPr>
        </p:nvSpPr>
        <p:spPr>
          <a:xfrm>
            <a:off x="642792" y="1716397"/>
            <a:ext cx="10516012" cy="4374784"/>
          </a:xfrm>
        </p:spPr>
        <p:txBody>
          <a:bodyPr vert="horz" lIns="91440" tIns="45720" rIns="91440" bIns="45720" rtlCol="0" anchor="t">
            <a:normAutofit/>
          </a:bodyPr>
          <a:lstStyle/>
          <a:p>
            <a:pPr marL="228600" lvl="1" indent="-457200">
              <a:lnSpc>
                <a:spcPct val="150000"/>
              </a:lnSpc>
            </a:pPr>
            <a:r>
              <a:rPr lang="en-US" sz="2200">
                <a:latin typeface="Montserrat"/>
              </a:rPr>
              <a:t>Strengthen brand consistency nationally and locally</a:t>
            </a:r>
          </a:p>
          <a:p>
            <a:pPr marL="228600" lvl="1" indent="-457200">
              <a:lnSpc>
                <a:spcPct val="150000"/>
              </a:lnSpc>
            </a:pPr>
            <a:r>
              <a:rPr lang="en-US" sz="2200">
                <a:latin typeface="Montserrat"/>
              </a:rPr>
              <a:t>Advance segmentation and lifecycle campaigns</a:t>
            </a:r>
          </a:p>
          <a:p>
            <a:pPr marL="228600" lvl="1" indent="-457200">
              <a:lnSpc>
                <a:spcPct val="150000"/>
              </a:lnSpc>
            </a:pPr>
            <a:r>
              <a:rPr lang="en-US" sz="2200">
                <a:latin typeface="Montserrat"/>
              </a:rPr>
              <a:t>Increase certification awareness and conversion</a:t>
            </a:r>
          </a:p>
          <a:p>
            <a:pPr marL="228600" lvl="1" indent="-457200">
              <a:lnSpc>
                <a:spcPct val="150000"/>
              </a:lnSpc>
            </a:pPr>
            <a:r>
              <a:rPr lang="en-US" sz="2200">
                <a:latin typeface="Montserrat"/>
              </a:rPr>
              <a:t>Grow event attendance strategically</a:t>
            </a:r>
            <a:endParaRPr lang="en-US"/>
          </a:p>
          <a:p>
            <a:pPr marL="228600" lvl="1" indent="-457200">
              <a:lnSpc>
                <a:spcPct val="150000"/>
              </a:lnSpc>
            </a:pPr>
            <a:r>
              <a:rPr lang="en-US" sz="2200">
                <a:latin typeface="Montserrat"/>
              </a:rPr>
              <a:t>Expand </a:t>
            </a:r>
            <a:r>
              <a:rPr lang="en-US" sz="2200" i="1">
                <a:latin typeface="Montserrat"/>
              </a:rPr>
              <a:t>Legal Management </a:t>
            </a:r>
            <a:r>
              <a:rPr lang="en-US" sz="2200">
                <a:latin typeface="Montserrat"/>
              </a:rPr>
              <a:t>and </a:t>
            </a:r>
            <a:r>
              <a:rPr lang="en-US" sz="2200" i="1">
                <a:latin typeface="Montserrat"/>
              </a:rPr>
              <a:t>Legal Management Talk</a:t>
            </a:r>
            <a:r>
              <a:rPr lang="en-US" sz="2200">
                <a:latin typeface="Montserrat"/>
              </a:rPr>
              <a:t>’s reach</a:t>
            </a:r>
            <a:endParaRPr lang="en-US" sz="2200">
              <a:latin typeface="Montserrat" panose="00000500000000000000" pitchFamily="50" charset="0"/>
            </a:endParaRPr>
          </a:p>
          <a:p>
            <a:pPr marL="228600" lvl="1" indent="-457200">
              <a:lnSpc>
                <a:spcPct val="150000"/>
              </a:lnSpc>
            </a:pPr>
            <a:r>
              <a:rPr lang="en-US" sz="2200">
                <a:latin typeface="Montserrat"/>
              </a:rPr>
              <a:t>Improve reporting and ROI transparency</a:t>
            </a:r>
          </a:p>
        </p:txBody>
      </p:sp>
      <p:pic>
        <p:nvPicPr>
          <p:cNvPr id="5" name="Graphic 4">
            <a:extLst>
              <a:ext uri="{FF2B5EF4-FFF2-40B4-BE49-F238E27FC236}">
                <a16:creationId xmlns:a16="http://schemas.microsoft.com/office/drawing/2014/main" id="{BDD22DAA-8959-28B5-FE8E-B73F85E19F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67" y="241309"/>
            <a:ext cx="1601106" cy="623249"/>
          </a:xfrm>
          <a:prstGeom prst="rect">
            <a:avLst/>
          </a:prstGeom>
        </p:spPr>
      </p:pic>
      <p:pic>
        <p:nvPicPr>
          <p:cNvPr id="7" name="Graphic 6">
            <a:extLst>
              <a:ext uri="{FF2B5EF4-FFF2-40B4-BE49-F238E27FC236}">
                <a16:creationId xmlns:a16="http://schemas.microsoft.com/office/drawing/2014/main" id="{65A4FFC0-236E-A3E7-8A40-5DA367B2B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697" y="1547487"/>
            <a:ext cx="526966" cy="57150"/>
          </a:xfrm>
          <a:prstGeom prst="rect">
            <a:avLst/>
          </a:prstGeom>
        </p:spPr>
      </p:pic>
    </p:spTree>
    <p:extLst>
      <p:ext uri="{BB962C8B-B14F-4D97-AF65-F5344CB8AC3E}">
        <p14:creationId xmlns:p14="http://schemas.microsoft.com/office/powerpoint/2010/main" val="3480844902"/>
      </p:ext>
    </p:extLst>
  </p:cSld>
  <p:clrMapOvr>
    <a:masterClrMapping/>
  </p:clrMapOvr>
  <p:transition spd="slow">
    <p:strips dir="rd"/>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BC86-C33E-2F02-36DC-0A4C5F8E0311}"/>
              </a:ext>
            </a:extLst>
          </p:cNvPr>
          <p:cNvSpPr>
            <a:spLocks noGrp="1"/>
          </p:cNvSpPr>
          <p:nvPr>
            <p:ph type="title"/>
          </p:nvPr>
        </p:nvSpPr>
        <p:spPr>
          <a:xfrm>
            <a:off x="677818" y="734261"/>
            <a:ext cx="7785658" cy="1325563"/>
          </a:xfrm>
        </p:spPr>
        <p:txBody>
          <a:bodyPr>
            <a:normAutofit/>
          </a:bodyPr>
          <a:lstStyle/>
          <a:p>
            <a:r>
              <a:rPr lang="en-US" sz="4000" b="1">
                <a:solidFill>
                  <a:srgbClr val="316094"/>
                </a:solidFill>
                <a:latin typeface="Montserrat" panose="00000500000000000000" pitchFamily="50" charset="0"/>
              </a:rPr>
              <a:t>How Volunteer Leaders</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Can Get *NSYNC</a:t>
            </a:r>
          </a:p>
        </p:txBody>
      </p:sp>
      <p:sp>
        <p:nvSpPr>
          <p:cNvPr id="3" name="Content Placeholder 2">
            <a:extLst>
              <a:ext uri="{FF2B5EF4-FFF2-40B4-BE49-F238E27FC236}">
                <a16:creationId xmlns:a16="http://schemas.microsoft.com/office/drawing/2014/main" id="{B571EA28-72E8-BB14-530E-920C24604DCD}"/>
              </a:ext>
            </a:extLst>
          </p:cNvPr>
          <p:cNvSpPr>
            <a:spLocks noGrp="1"/>
          </p:cNvSpPr>
          <p:nvPr>
            <p:ph idx="1"/>
          </p:nvPr>
        </p:nvSpPr>
        <p:spPr>
          <a:xfrm>
            <a:off x="644779" y="2718491"/>
            <a:ext cx="10515600" cy="3734811"/>
          </a:xfrm>
        </p:spPr>
        <p:txBody>
          <a:bodyPr>
            <a:normAutofit/>
          </a:bodyPr>
          <a:lstStyle/>
          <a:p>
            <a:pPr marL="0" indent="0">
              <a:buNone/>
            </a:pPr>
            <a:r>
              <a:rPr lang="en-US" sz="2200" b="1">
                <a:solidFill>
                  <a:srgbClr val="316094"/>
                </a:solidFill>
                <a:latin typeface="Montserrat" panose="00000500000000000000" pitchFamily="50" charset="0"/>
              </a:rPr>
              <a:t>Leaders can:</a:t>
            </a:r>
          </a:p>
          <a:p>
            <a:r>
              <a:rPr lang="en-US" sz="2200">
                <a:latin typeface="Montserrat" panose="00000500000000000000" pitchFamily="50" charset="0"/>
              </a:rPr>
              <a:t>Use official brand logos (just email us if you need them)</a:t>
            </a:r>
          </a:p>
          <a:p>
            <a:r>
              <a:rPr lang="en-US" sz="2200">
                <a:latin typeface="Montserrat" panose="00000500000000000000" pitchFamily="50" charset="0"/>
              </a:rPr>
              <a:t>Reinforce consistent messaging</a:t>
            </a:r>
          </a:p>
          <a:p>
            <a:r>
              <a:rPr lang="en-US" sz="2200">
                <a:latin typeface="Montserrat" panose="00000500000000000000" pitchFamily="50" charset="0"/>
              </a:rPr>
              <a:t>Share national campaigns across social media</a:t>
            </a:r>
          </a:p>
          <a:p>
            <a:r>
              <a:rPr lang="en-US" sz="2200">
                <a:latin typeface="Montserrat" panose="00000500000000000000" pitchFamily="50" charset="0"/>
              </a:rPr>
              <a:t>Encourage certification to your colleagues</a:t>
            </a:r>
          </a:p>
          <a:p>
            <a:r>
              <a:rPr lang="en-US" sz="2200">
                <a:latin typeface="Montserrat" panose="00000500000000000000" pitchFamily="50" charset="0"/>
              </a:rPr>
              <a:t>Tell us how we’re doing</a:t>
            </a:r>
          </a:p>
          <a:p>
            <a:endParaRPr lang="en-US" sz="22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Brand consistency starts locally.</a:t>
            </a:r>
          </a:p>
        </p:txBody>
      </p:sp>
      <p:pic>
        <p:nvPicPr>
          <p:cNvPr id="7" name="Graphic 6">
            <a:extLst>
              <a:ext uri="{FF2B5EF4-FFF2-40B4-BE49-F238E27FC236}">
                <a16:creationId xmlns:a16="http://schemas.microsoft.com/office/drawing/2014/main" id="{B3B39561-9F3C-8AC3-7BD7-0006EF76E9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0194" y="5975675"/>
            <a:ext cx="1685925" cy="647700"/>
          </a:xfrm>
          <a:prstGeom prst="rect">
            <a:avLst/>
          </a:prstGeom>
        </p:spPr>
      </p:pic>
      <p:pic>
        <p:nvPicPr>
          <p:cNvPr id="8" name="Graphic 7">
            <a:extLst>
              <a:ext uri="{FF2B5EF4-FFF2-40B4-BE49-F238E27FC236}">
                <a16:creationId xmlns:a16="http://schemas.microsoft.com/office/drawing/2014/main" id="{BF53D879-15ED-8B7F-22A3-4302C5D2FE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550" y="2026527"/>
            <a:ext cx="526966" cy="57150"/>
          </a:xfrm>
          <a:prstGeom prst="rect">
            <a:avLst/>
          </a:prstGeom>
        </p:spPr>
      </p:pic>
    </p:spTree>
    <p:extLst>
      <p:ext uri="{BB962C8B-B14F-4D97-AF65-F5344CB8AC3E}">
        <p14:creationId xmlns:p14="http://schemas.microsoft.com/office/powerpoint/2010/main" val="413301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5B35C-4D73-8A92-338A-45B8459BB9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9AD66B-5A3E-73D3-A594-E4CBF389D029}"/>
              </a:ext>
            </a:extLst>
          </p:cNvPr>
          <p:cNvSpPr>
            <a:spLocks noGrp="1"/>
          </p:cNvSpPr>
          <p:nvPr>
            <p:ph type="title"/>
          </p:nvPr>
        </p:nvSpPr>
        <p:spPr>
          <a:xfrm>
            <a:off x="678398" y="295684"/>
            <a:ext cx="10515600" cy="1325563"/>
          </a:xfrm>
        </p:spPr>
        <p:txBody>
          <a:bodyPr>
            <a:normAutofit/>
          </a:bodyPr>
          <a:lstStyle/>
          <a:p>
            <a:r>
              <a:rPr lang="en-US" sz="4800" b="1" dirty="0">
                <a:effectLst/>
                <a:ea typeface="Aptos" panose="020B0004020202020204" pitchFamily="34" charset="0"/>
                <a:cs typeface="Times New Roman" panose="02020603050405020304" pitchFamily="18" charset="0"/>
              </a:rPr>
              <a:t>The Evolution of ALA</a:t>
            </a:r>
            <a:endParaRPr lang="en-US" sz="4800" dirty="0"/>
          </a:p>
        </p:txBody>
      </p:sp>
      <p:sp>
        <p:nvSpPr>
          <p:cNvPr id="23" name="Content Placeholder 22">
            <a:extLst>
              <a:ext uri="{FF2B5EF4-FFF2-40B4-BE49-F238E27FC236}">
                <a16:creationId xmlns:a16="http://schemas.microsoft.com/office/drawing/2014/main" id="{2871FE99-EE88-93EF-602E-B60F989F3694}"/>
              </a:ext>
            </a:extLst>
          </p:cNvPr>
          <p:cNvSpPr>
            <a:spLocks noGrp="1"/>
          </p:cNvSpPr>
          <p:nvPr>
            <p:ph idx="1"/>
          </p:nvPr>
        </p:nvSpPr>
        <p:spPr>
          <a:xfrm>
            <a:off x="1136726" y="1883538"/>
            <a:ext cx="7598228" cy="4351338"/>
          </a:xfrm>
        </p:spPr>
        <p:txBody>
          <a:bodyPr>
            <a:normAutofit lnSpcReduction="10000"/>
          </a:bodyPr>
          <a:lstStyle/>
          <a:p>
            <a:pPr>
              <a:lnSpc>
                <a:spcPct val="120000"/>
              </a:lnSpc>
            </a:pPr>
            <a:r>
              <a:rPr lang="en-US" sz="2800" dirty="0">
                <a:latin typeface="Aptos Display" panose="020B0004020202020204" pitchFamily="34" charset="0"/>
                <a:cs typeface="Arial" panose="020B0604020202020204" pitchFamily="34" charset="0"/>
              </a:rPr>
              <a:t>ALA’s Strategic Direction</a:t>
            </a:r>
          </a:p>
          <a:p>
            <a:pPr>
              <a:lnSpc>
                <a:spcPct val="120000"/>
              </a:lnSpc>
            </a:pPr>
            <a:r>
              <a:rPr lang="en-US" sz="2800" dirty="0">
                <a:latin typeface="Aptos Display" panose="020B0004020202020204" pitchFamily="34" charset="0"/>
                <a:cs typeface="Arial" panose="020B0604020202020204" pitchFamily="34" charset="0"/>
              </a:rPr>
              <a:t>Tactics development and review</a:t>
            </a:r>
          </a:p>
          <a:p>
            <a:pPr>
              <a:lnSpc>
                <a:spcPct val="120000"/>
              </a:lnSpc>
            </a:pPr>
            <a:r>
              <a:rPr lang="en-US" sz="2800" dirty="0">
                <a:latin typeface="Aptos Display" panose="020B0004020202020204" pitchFamily="34" charset="0"/>
                <a:cs typeface="Arial" panose="020B0604020202020204" pitchFamily="34" charset="0"/>
              </a:rPr>
              <a:t>SOAR Analysis</a:t>
            </a:r>
          </a:p>
          <a:p>
            <a:pPr>
              <a:lnSpc>
                <a:spcPct val="120000"/>
              </a:lnSpc>
            </a:pPr>
            <a:r>
              <a:rPr lang="en-US" sz="2800" dirty="0">
                <a:latin typeface="Aptos Display" panose="020B0004020202020204" pitchFamily="34" charset="0"/>
                <a:cs typeface="Arial" panose="020B0604020202020204" pitchFamily="34" charset="0"/>
              </a:rPr>
              <a:t>The RACI model</a:t>
            </a:r>
          </a:p>
          <a:p>
            <a:pPr>
              <a:lnSpc>
                <a:spcPct val="120000"/>
              </a:lnSpc>
            </a:pPr>
            <a:r>
              <a:rPr lang="en-US" sz="2800" dirty="0">
                <a:latin typeface="Aptos Display" panose="020B0004020202020204" pitchFamily="34" charset="0"/>
                <a:cs typeface="Arial" panose="020B0604020202020204" pitchFamily="34" charset="0"/>
              </a:rPr>
              <a:t>Board oversight and authority</a:t>
            </a:r>
          </a:p>
          <a:p>
            <a:pPr>
              <a:lnSpc>
                <a:spcPct val="120000"/>
              </a:lnSpc>
            </a:pPr>
            <a:r>
              <a:rPr lang="en-US" sz="2800" dirty="0">
                <a:latin typeface="Aptos Display" panose="020B0004020202020204" pitchFamily="34" charset="0"/>
                <a:cs typeface="Arial" panose="020B0604020202020204" pitchFamily="34" charset="0"/>
              </a:rPr>
              <a:t>Accountability</a:t>
            </a:r>
          </a:p>
          <a:p>
            <a:pPr>
              <a:lnSpc>
                <a:spcPct val="120000"/>
              </a:lnSpc>
            </a:pPr>
            <a:r>
              <a:rPr lang="en-US" sz="2800" dirty="0">
                <a:latin typeface="Aptos Display" panose="020B0004020202020204" pitchFamily="34" charset="0"/>
                <a:cs typeface="Arial" panose="020B0604020202020204" pitchFamily="34" charset="0"/>
              </a:rPr>
              <a:t>Partnerships</a:t>
            </a:r>
          </a:p>
          <a:p>
            <a:endParaRPr lang="en-US" dirty="0">
              <a:latin typeface="Aptos Display" panose="020B0004020202020204" pitchFamily="34" charset="0"/>
            </a:endParaRPr>
          </a:p>
        </p:txBody>
      </p:sp>
      <p:pic>
        <p:nvPicPr>
          <p:cNvPr id="8" name="Picture 7">
            <a:extLst>
              <a:ext uri="{FF2B5EF4-FFF2-40B4-BE49-F238E27FC236}">
                <a16:creationId xmlns:a16="http://schemas.microsoft.com/office/drawing/2014/main" id="{07456130-0548-7FEB-0D4A-BFFB6D5E2DEB}"/>
              </a:ext>
            </a:extLst>
          </p:cNvPr>
          <p:cNvPicPr>
            <a:picLocks noChangeAspect="1"/>
          </p:cNvPicPr>
          <p:nvPr/>
        </p:nvPicPr>
        <p:blipFill>
          <a:blip r:embed="rId2"/>
          <a:stretch>
            <a:fillRect/>
          </a:stretch>
        </p:blipFill>
        <p:spPr>
          <a:xfrm flipH="1">
            <a:off x="7191375" y="1621247"/>
            <a:ext cx="4846320" cy="5162141"/>
          </a:xfrm>
          <a:prstGeom prst="rect">
            <a:avLst/>
          </a:prstGeom>
        </p:spPr>
      </p:pic>
    </p:spTree>
    <p:extLst>
      <p:ext uri="{BB962C8B-B14F-4D97-AF65-F5344CB8AC3E}">
        <p14:creationId xmlns:p14="http://schemas.microsoft.com/office/powerpoint/2010/main" val="3800520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26BC63-FBE4-535C-708A-B4AA32CF86E4}"/>
              </a:ext>
            </a:extLst>
          </p:cNvPr>
          <p:cNvSpPr>
            <a:spLocks noGrp="1"/>
          </p:cNvSpPr>
          <p:nvPr>
            <p:ph type="title"/>
          </p:nvPr>
        </p:nvSpPr>
        <p:spPr>
          <a:xfrm>
            <a:off x="609329" y="669925"/>
            <a:ext cx="3353072" cy="1325563"/>
          </a:xfrm>
        </p:spPr>
        <p:txBody>
          <a:bodyPr>
            <a:normAutofit/>
          </a:bodyPr>
          <a:lstStyle/>
          <a:p>
            <a:r>
              <a:rPr lang="en-US" sz="4000" b="1">
                <a:solidFill>
                  <a:srgbClr val="316094"/>
                </a:solidFill>
                <a:latin typeface="Montserrat" panose="00000500000000000000" pitchFamily="50" charset="0"/>
              </a:rPr>
              <a:t>Chapter</a:t>
            </a:r>
            <a:br>
              <a:rPr lang="en-US" sz="4000" b="1">
                <a:solidFill>
                  <a:srgbClr val="316094"/>
                </a:solidFill>
                <a:latin typeface="Montserrat" panose="00000500000000000000" pitchFamily="50" charset="0"/>
              </a:rPr>
            </a:br>
            <a:r>
              <a:rPr lang="en-US" sz="4000" b="1">
                <a:solidFill>
                  <a:srgbClr val="316094"/>
                </a:solidFill>
                <a:latin typeface="Montserrat" panose="00000500000000000000" pitchFamily="50" charset="0"/>
              </a:rPr>
              <a:t>Resources</a:t>
            </a:r>
          </a:p>
        </p:txBody>
      </p:sp>
      <p:pic>
        <p:nvPicPr>
          <p:cNvPr id="5" name="Graphic 4">
            <a:extLst>
              <a:ext uri="{FF2B5EF4-FFF2-40B4-BE49-F238E27FC236}">
                <a16:creationId xmlns:a16="http://schemas.microsoft.com/office/drawing/2014/main" id="{A39E2E8C-EE1B-D795-E675-E7FD986ED5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753" y="1938338"/>
            <a:ext cx="526966" cy="57150"/>
          </a:xfrm>
          <a:prstGeom prst="rect">
            <a:avLst/>
          </a:prstGeom>
        </p:spPr>
      </p:pic>
      <p:sp>
        <p:nvSpPr>
          <p:cNvPr id="7" name="TextBox 6">
            <a:extLst>
              <a:ext uri="{FF2B5EF4-FFF2-40B4-BE49-F238E27FC236}">
                <a16:creationId xmlns:a16="http://schemas.microsoft.com/office/drawing/2014/main" id="{F3383EF2-0BB7-52CE-484A-F7B65124BEC5}"/>
              </a:ext>
            </a:extLst>
          </p:cNvPr>
          <p:cNvSpPr txBox="1"/>
          <p:nvPr/>
        </p:nvSpPr>
        <p:spPr>
          <a:xfrm>
            <a:off x="609329" y="2608496"/>
            <a:ext cx="380867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16094"/>
                </a:solidFill>
                <a:effectLst/>
                <a:uLnTx/>
                <a:uFillTx/>
                <a:latin typeface="Aptos" panose="02110004020202020204"/>
                <a:ea typeface="+mn-ea"/>
                <a:cs typeface="+mn-cs"/>
              </a:rPr>
              <a:t>Chapter Resource Hub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5353F828-BBA6-082C-80CD-308B392BA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329" y="3324523"/>
            <a:ext cx="2811873" cy="2811873"/>
          </a:xfrm>
          <a:prstGeom prst="rect">
            <a:avLst/>
          </a:prstGeom>
        </p:spPr>
      </p:pic>
      <p:sp>
        <p:nvSpPr>
          <p:cNvPr id="12" name="TextBox 11">
            <a:extLst>
              <a:ext uri="{FF2B5EF4-FFF2-40B4-BE49-F238E27FC236}">
                <a16:creationId xmlns:a16="http://schemas.microsoft.com/office/drawing/2014/main" id="{FFC05BBF-B722-EE2C-1C84-090550E551A4}"/>
              </a:ext>
            </a:extLst>
          </p:cNvPr>
          <p:cNvSpPr txBox="1"/>
          <p:nvPr/>
        </p:nvSpPr>
        <p:spPr>
          <a:xfrm>
            <a:off x="4519718" y="2608496"/>
            <a:ext cx="280622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16094"/>
                </a:solidFill>
                <a:effectLst/>
                <a:uLnTx/>
                <a:uFillTx/>
                <a:latin typeface="Aptos" panose="02110004020202020204"/>
                <a:ea typeface="+mn-ea"/>
                <a:cs typeface="+mn-cs"/>
              </a:rPr>
              <a:t>Chapter Newsletters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 name="Graphic 12">
            <a:extLst>
              <a:ext uri="{FF2B5EF4-FFF2-40B4-BE49-F238E27FC236}">
                <a16:creationId xmlns:a16="http://schemas.microsoft.com/office/drawing/2014/main" id="{4C856FC1-E3D1-BC69-23E3-8D28F71A1F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05364" y="0"/>
            <a:ext cx="2886635" cy="2477730"/>
          </a:xfrm>
          <a:prstGeom prst="rect">
            <a:avLst/>
          </a:prstGeom>
        </p:spPr>
      </p:pic>
      <p:pic>
        <p:nvPicPr>
          <p:cNvPr id="6" name="Graphic 5">
            <a:extLst>
              <a:ext uri="{FF2B5EF4-FFF2-40B4-BE49-F238E27FC236}">
                <a16:creationId xmlns:a16="http://schemas.microsoft.com/office/drawing/2014/main" id="{240F94D0-C613-6067-1CF6-FE62319756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63267" y="241309"/>
            <a:ext cx="1601106" cy="623249"/>
          </a:xfrm>
          <a:prstGeom prst="rect">
            <a:avLst/>
          </a:prstGeom>
        </p:spPr>
      </p:pic>
      <p:pic>
        <p:nvPicPr>
          <p:cNvPr id="15" name="Picture 14">
            <a:extLst>
              <a:ext uri="{FF2B5EF4-FFF2-40B4-BE49-F238E27FC236}">
                <a16:creationId xmlns:a16="http://schemas.microsoft.com/office/drawing/2014/main" id="{85BC3049-A56B-60C9-5255-56C0EF9A79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07761">
            <a:off x="3679642" y="208320"/>
            <a:ext cx="1902789" cy="2444741"/>
          </a:xfrm>
          <a:prstGeom prst="rect">
            <a:avLst/>
          </a:prstGeom>
        </p:spPr>
      </p:pic>
      <p:sp>
        <p:nvSpPr>
          <p:cNvPr id="18" name="TextBox 17">
            <a:extLst>
              <a:ext uri="{FF2B5EF4-FFF2-40B4-BE49-F238E27FC236}">
                <a16:creationId xmlns:a16="http://schemas.microsoft.com/office/drawing/2014/main" id="{B2E243A9-6AB8-6827-7D86-B8E81714C10C}"/>
              </a:ext>
            </a:extLst>
          </p:cNvPr>
          <p:cNvSpPr txBox="1"/>
          <p:nvPr/>
        </p:nvSpPr>
        <p:spPr>
          <a:xfrm>
            <a:off x="7929814" y="2608496"/>
            <a:ext cx="3303000"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16094"/>
                </a:solidFill>
                <a:effectLst/>
                <a:uLnTx/>
                <a:uFillTx/>
                <a:latin typeface="Aptos" panose="02110004020202020204"/>
                <a:ea typeface="+mn-ea"/>
                <a:cs typeface="+mn-cs"/>
              </a:rPr>
              <a:t>ALA Brand Identity Style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21">
            <a:extLst>
              <a:ext uri="{FF2B5EF4-FFF2-40B4-BE49-F238E27FC236}">
                <a16:creationId xmlns:a16="http://schemas.microsoft.com/office/drawing/2014/main" id="{AFE70E51-A143-ADD1-A36C-A31E2D25F9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3533" y="3294255"/>
            <a:ext cx="2872409" cy="2872409"/>
          </a:xfrm>
          <a:prstGeom prst="rect">
            <a:avLst/>
          </a:prstGeom>
        </p:spPr>
      </p:pic>
      <p:sp>
        <p:nvSpPr>
          <p:cNvPr id="23" name="TextBox 22">
            <a:extLst>
              <a:ext uri="{FF2B5EF4-FFF2-40B4-BE49-F238E27FC236}">
                <a16:creationId xmlns:a16="http://schemas.microsoft.com/office/drawing/2014/main" id="{33F02876-D30D-47B6-F2E6-4301A66C5567}"/>
              </a:ext>
            </a:extLst>
          </p:cNvPr>
          <p:cNvSpPr txBox="1"/>
          <p:nvPr/>
        </p:nvSpPr>
        <p:spPr>
          <a:xfrm>
            <a:off x="10534586" y="6353092"/>
            <a:ext cx="268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316094"/>
                </a:solidFill>
                <a:effectLst/>
                <a:uLnTx/>
                <a:uFillTx/>
                <a:latin typeface="Montserrat" panose="00000500000000000000" pitchFamily="50" charset="0"/>
                <a:ea typeface="+mn-ea"/>
                <a:cs typeface="+mn-cs"/>
              </a:rPr>
              <a:t>alanet.org</a:t>
            </a:r>
          </a:p>
        </p:txBody>
      </p:sp>
      <p:sp>
        <p:nvSpPr>
          <p:cNvPr id="24" name="TextBox 23">
            <a:extLst>
              <a:ext uri="{FF2B5EF4-FFF2-40B4-BE49-F238E27FC236}">
                <a16:creationId xmlns:a16="http://schemas.microsoft.com/office/drawing/2014/main" id="{1ABF678E-D053-AD2F-C0AC-C16DCBE43D29}"/>
              </a:ext>
            </a:extLst>
          </p:cNvPr>
          <p:cNvSpPr txBox="1"/>
          <p:nvPr/>
        </p:nvSpPr>
        <p:spPr>
          <a:xfrm>
            <a:off x="301648" y="6353092"/>
            <a:ext cx="18721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50" charset="0"/>
                <a:ea typeface="+mn-ea"/>
                <a:cs typeface="+mn-cs"/>
              </a:rPr>
              <a:t>Login required</a:t>
            </a:r>
          </a:p>
        </p:txBody>
      </p:sp>
      <p:pic>
        <p:nvPicPr>
          <p:cNvPr id="25" name="Picture 24">
            <a:extLst>
              <a:ext uri="{FF2B5EF4-FFF2-40B4-BE49-F238E27FC236}">
                <a16:creationId xmlns:a16="http://schemas.microsoft.com/office/drawing/2014/main" id="{BCFAD2C1-A748-1F72-75EF-074178ADEF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3476" y="3246052"/>
            <a:ext cx="2890344" cy="2890344"/>
          </a:xfrm>
          <a:prstGeom prst="rect">
            <a:avLst/>
          </a:prstGeom>
        </p:spPr>
      </p:pic>
    </p:spTree>
    <p:extLst>
      <p:ext uri="{BB962C8B-B14F-4D97-AF65-F5344CB8AC3E}">
        <p14:creationId xmlns:p14="http://schemas.microsoft.com/office/powerpoint/2010/main" val="843213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4B2D-DF3C-053B-27FB-FB99A444EF3C}"/>
              </a:ext>
            </a:extLst>
          </p:cNvPr>
          <p:cNvSpPr>
            <a:spLocks noGrp="1"/>
          </p:cNvSpPr>
          <p:nvPr>
            <p:ph type="title"/>
          </p:nvPr>
        </p:nvSpPr>
        <p:spPr>
          <a:xfrm>
            <a:off x="632012" y="752820"/>
            <a:ext cx="4719761" cy="815956"/>
          </a:xfrm>
        </p:spPr>
        <p:txBody>
          <a:bodyPr>
            <a:normAutofit/>
          </a:bodyPr>
          <a:lstStyle/>
          <a:p>
            <a:r>
              <a:rPr lang="en-US" sz="4000" b="1">
                <a:solidFill>
                  <a:srgbClr val="316094"/>
                </a:solidFill>
                <a:latin typeface="Montserrat" panose="00000500000000000000" pitchFamily="50" charset="0"/>
              </a:rPr>
              <a:t>The Grand Finale</a:t>
            </a:r>
          </a:p>
        </p:txBody>
      </p:sp>
      <p:sp>
        <p:nvSpPr>
          <p:cNvPr id="3" name="Content Placeholder 2">
            <a:extLst>
              <a:ext uri="{FF2B5EF4-FFF2-40B4-BE49-F238E27FC236}">
                <a16:creationId xmlns:a16="http://schemas.microsoft.com/office/drawing/2014/main" id="{BE77C880-4022-3017-7250-C288C3878D3A}"/>
              </a:ext>
            </a:extLst>
          </p:cNvPr>
          <p:cNvSpPr>
            <a:spLocks noGrp="1"/>
          </p:cNvSpPr>
          <p:nvPr>
            <p:ph idx="1"/>
          </p:nvPr>
        </p:nvSpPr>
        <p:spPr>
          <a:xfrm>
            <a:off x="632012" y="1915272"/>
            <a:ext cx="10515600" cy="4351338"/>
          </a:xfrm>
        </p:spPr>
        <p:txBody>
          <a:bodyPr>
            <a:normAutofit/>
          </a:bodyPr>
          <a:lstStyle/>
          <a:p>
            <a:pPr marL="0" indent="0">
              <a:buNone/>
            </a:pPr>
            <a:r>
              <a:rPr lang="en-US" sz="2200">
                <a:latin typeface="Montserrat" panose="00000500000000000000" pitchFamily="50" charset="0"/>
              </a:rPr>
              <a:t>ALA’s brand is one of our most valuable strategic assets.</a:t>
            </a:r>
          </a:p>
          <a:p>
            <a:pPr marL="0" indent="0">
              <a:buNone/>
            </a:pPr>
            <a:endParaRPr lang="en-US" sz="2200">
              <a:latin typeface="Montserrat" panose="00000500000000000000" pitchFamily="50" charset="0"/>
            </a:endParaRPr>
          </a:p>
          <a:p>
            <a:pPr marL="0" indent="0">
              <a:buNone/>
            </a:pPr>
            <a:r>
              <a:rPr lang="en-US" sz="2200" b="1">
                <a:solidFill>
                  <a:srgbClr val="316094"/>
                </a:solidFill>
                <a:latin typeface="Montserrat" panose="00000500000000000000" pitchFamily="50" charset="0"/>
              </a:rPr>
              <a:t>When aligned and data-driven:</a:t>
            </a:r>
          </a:p>
          <a:p>
            <a:r>
              <a:rPr lang="en-US" sz="2200">
                <a:latin typeface="Montserrat" panose="00000500000000000000" pitchFamily="50" charset="0"/>
              </a:rPr>
              <a:t>We grow membership</a:t>
            </a:r>
          </a:p>
          <a:p>
            <a:r>
              <a:rPr lang="en-US" sz="2200">
                <a:latin typeface="Montserrat" panose="00000500000000000000" pitchFamily="50" charset="0"/>
              </a:rPr>
              <a:t>We increase engagement</a:t>
            </a:r>
          </a:p>
          <a:p>
            <a:r>
              <a:rPr lang="en-US" sz="2200">
                <a:latin typeface="Montserrat" panose="00000500000000000000" pitchFamily="50" charset="0"/>
              </a:rPr>
              <a:t>We strengthen financial sustainability</a:t>
            </a:r>
          </a:p>
          <a:p>
            <a:r>
              <a:rPr lang="en-US" sz="2200">
                <a:latin typeface="Montserrat" panose="00000500000000000000" pitchFamily="50" charset="0"/>
              </a:rPr>
              <a:t>We elevate the profession</a:t>
            </a:r>
          </a:p>
          <a:p>
            <a:endParaRPr lang="en-US"/>
          </a:p>
          <a:p>
            <a:pPr marL="0" indent="0">
              <a:buNone/>
            </a:pPr>
            <a:r>
              <a:rPr lang="en-US" sz="2200" b="1">
                <a:solidFill>
                  <a:srgbClr val="316094"/>
                </a:solidFill>
                <a:latin typeface="Montserrat" panose="00000500000000000000" pitchFamily="50" charset="0"/>
              </a:rPr>
              <a:t>Together, we amplify ALA’s voice.</a:t>
            </a:r>
          </a:p>
        </p:txBody>
      </p:sp>
      <p:pic>
        <p:nvPicPr>
          <p:cNvPr id="6" name="Graphic 5">
            <a:extLst>
              <a:ext uri="{FF2B5EF4-FFF2-40B4-BE49-F238E27FC236}">
                <a16:creationId xmlns:a16="http://schemas.microsoft.com/office/drawing/2014/main" id="{6DD352C4-91C3-F752-28EE-8F900976B9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697" y="1511626"/>
            <a:ext cx="526966" cy="57150"/>
          </a:xfrm>
          <a:prstGeom prst="rect">
            <a:avLst/>
          </a:prstGeom>
        </p:spPr>
      </p:pic>
      <p:pic>
        <p:nvPicPr>
          <p:cNvPr id="4" name="Graphic 3">
            <a:extLst>
              <a:ext uri="{FF2B5EF4-FFF2-40B4-BE49-F238E27FC236}">
                <a16:creationId xmlns:a16="http://schemas.microsoft.com/office/drawing/2014/main" id="{E8AC8595-0ADB-44AC-ED0B-65F5C1F608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3448" y="129571"/>
            <a:ext cx="1601106" cy="623249"/>
          </a:xfrm>
          <a:prstGeom prst="rect">
            <a:avLst/>
          </a:prstGeom>
        </p:spPr>
      </p:pic>
    </p:spTree>
    <p:extLst>
      <p:ext uri="{BB962C8B-B14F-4D97-AF65-F5344CB8AC3E}">
        <p14:creationId xmlns:p14="http://schemas.microsoft.com/office/powerpoint/2010/main" val="23365666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1E5290E-7255-A51F-2B78-DAB2B8789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0638" y="1166232"/>
            <a:ext cx="3464298" cy="660634"/>
          </a:xfrm>
          <a:prstGeom prst="rect">
            <a:avLst/>
          </a:prstGeom>
        </p:spPr>
      </p:pic>
      <p:pic>
        <p:nvPicPr>
          <p:cNvPr id="10" name="Graphic 9">
            <a:extLst>
              <a:ext uri="{FF2B5EF4-FFF2-40B4-BE49-F238E27FC236}">
                <a16:creationId xmlns:a16="http://schemas.microsoft.com/office/drawing/2014/main" id="{D7D1168B-F5A6-F8EF-150E-E292705812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832" y="5946505"/>
            <a:ext cx="1601106" cy="623249"/>
          </a:xfrm>
          <a:prstGeom prst="rect">
            <a:avLst/>
          </a:prstGeom>
        </p:spPr>
      </p:pic>
    </p:spTree>
    <p:extLst>
      <p:ext uri="{BB962C8B-B14F-4D97-AF65-F5344CB8AC3E}">
        <p14:creationId xmlns:p14="http://schemas.microsoft.com/office/powerpoint/2010/main" val="23216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9A313-5830-27B7-7B83-17E700BFB365}"/>
              </a:ext>
            </a:extLst>
          </p:cNvPr>
          <p:cNvPicPr>
            <a:picLocks noChangeAspect="1"/>
          </p:cNvPicPr>
          <p:nvPr/>
        </p:nvPicPr>
        <p:blipFill>
          <a:blip r:embed="rId3"/>
          <a:stretch>
            <a:fillRect/>
          </a:stretch>
        </p:blipFill>
        <p:spPr>
          <a:xfrm>
            <a:off x="0" y="-97474"/>
            <a:ext cx="12192000" cy="6955474"/>
          </a:xfrm>
          <a:prstGeom prst="rect">
            <a:avLst/>
          </a:prstGeom>
        </p:spPr>
      </p:pic>
      <p:sp>
        <p:nvSpPr>
          <p:cNvPr id="2" name="Title 1">
            <a:extLst>
              <a:ext uri="{FF2B5EF4-FFF2-40B4-BE49-F238E27FC236}">
                <a16:creationId xmlns:a16="http://schemas.microsoft.com/office/drawing/2014/main" id="{DF374F3A-62BA-72A7-A727-AADFC5DF76E3}"/>
              </a:ext>
            </a:extLst>
          </p:cNvPr>
          <p:cNvSpPr>
            <a:spLocks noGrp="1"/>
          </p:cNvSpPr>
          <p:nvPr>
            <p:ph type="title"/>
          </p:nvPr>
        </p:nvSpPr>
        <p:spPr>
          <a:xfrm>
            <a:off x="5965278" y="4135447"/>
            <a:ext cx="8771340" cy="2560321"/>
          </a:xfrm>
        </p:spPr>
        <p:txBody>
          <a:bodyPr anchor="b">
            <a:normAutofit/>
          </a:bodyPr>
          <a:lstStyle/>
          <a:p>
            <a:r>
              <a:rPr lang="en-US" b="1" dirty="0">
                <a:solidFill>
                  <a:schemeClr val="bg1"/>
                </a:solidFill>
              </a:rPr>
              <a:t>Amplifying Our Presence</a:t>
            </a:r>
          </a:p>
        </p:txBody>
      </p:sp>
    </p:spTree>
    <p:extLst>
      <p:ext uri="{BB962C8B-B14F-4D97-AF65-F5344CB8AC3E}">
        <p14:creationId xmlns:p14="http://schemas.microsoft.com/office/powerpoint/2010/main" val="57367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67BEB50-8C08-3362-9224-A35A2AF77416}"/>
              </a:ext>
            </a:extLst>
          </p:cNvPr>
          <p:cNvSpPr>
            <a:spLocks noGrp="1"/>
          </p:cNvSpPr>
          <p:nvPr>
            <p:ph type="title"/>
          </p:nvPr>
        </p:nvSpPr>
        <p:spPr>
          <a:xfrm>
            <a:off x="640080" y="367289"/>
            <a:ext cx="4368602" cy="1581201"/>
          </a:xfrm>
        </p:spPr>
        <p:txBody>
          <a:bodyPr anchor="b">
            <a:normAutofit/>
          </a:bodyPr>
          <a:lstStyle/>
          <a:p>
            <a:r>
              <a:rPr lang="en-US" sz="4800" b="1" dirty="0"/>
              <a:t>Essential Tools for Success</a:t>
            </a:r>
          </a:p>
        </p:txBody>
      </p:sp>
      <p:sp>
        <p:nvSpPr>
          <p:cNvPr id="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492C358-8AB5-D884-DF3C-C751AE1CDB13}"/>
              </a:ext>
            </a:extLst>
          </p:cNvPr>
          <p:cNvSpPr>
            <a:spLocks noGrp="1"/>
          </p:cNvSpPr>
          <p:nvPr>
            <p:ph idx="1"/>
          </p:nvPr>
        </p:nvSpPr>
        <p:spPr>
          <a:xfrm>
            <a:off x="640080" y="2872899"/>
            <a:ext cx="4243589" cy="3320668"/>
          </a:xfrm>
        </p:spPr>
        <p:txBody>
          <a:bodyPr>
            <a:normAutofit/>
          </a:bodyPr>
          <a:lstStyle/>
          <a:p>
            <a:r>
              <a:rPr lang="en-US" sz="2200" dirty="0"/>
              <a:t>New Brand Identity Guidelines</a:t>
            </a:r>
          </a:p>
          <a:p>
            <a:r>
              <a:rPr lang="en-US" sz="2200" dirty="0"/>
              <a:t>Education Strategy</a:t>
            </a:r>
          </a:p>
          <a:p>
            <a:r>
              <a:rPr lang="en-US" sz="2200" dirty="0"/>
              <a:t>Member Gamification</a:t>
            </a:r>
          </a:p>
          <a:p>
            <a:r>
              <a:rPr lang="en-US" sz="2200" dirty="0"/>
              <a:t>Law Firm Strategy</a:t>
            </a:r>
          </a:p>
          <a:p>
            <a:r>
              <a:rPr lang="en-US" sz="2200" dirty="0"/>
              <a:t>Content Development</a:t>
            </a:r>
          </a:p>
          <a:p>
            <a:r>
              <a:rPr lang="en-US" sz="2200" dirty="0"/>
              <a:t>Business Partner Engagement</a:t>
            </a:r>
          </a:p>
          <a:p>
            <a:r>
              <a:rPr lang="en-US" sz="2200" dirty="0"/>
              <a:t>Customization/Personalization</a:t>
            </a:r>
          </a:p>
          <a:p>
            <a:endParaRPr lang="en-US" sz="2200" dirty="0"/>
          </a:p>
        </p:txBody>
      </p:sp>
      <p:pic>
        <p:nvPicPr>
          <p:cNvPr id="6" name="Picture 5">
            <a:extLst>
              <a:ext uri="{FF2B5EF4-FFF2-40B4-BE49-F238E27FC236}">
                <a16:creationId xmlns:a16="http://schemas.microsoft.com/office/drawing/2014/main" id="{95B26E63-57E9-EA9D-5A62-4E0AEDFF1D7E}"/>
              </a:ext>
            </a:extLst>
          </p:cNvPr>
          <p:cNvPicPr>
            <a:picLocks noChangeAspect="1"/>
          </p:cNvPicPr>
          <p:nvPr/>
        </p:nvPicPr>
        <p:blipFill>
          <a:blip r:embed="rId2"/>
          <a:srcRect l="22357" r="2122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39445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A51A57807D7A440A8B0F3C83E770FCC" ma:contentTypeVersion="23" ma:contentTypeDescription="Create a new document." ma:contentTypeScope="" ma:versionID="c633da30a48cf332250fc3cc9c2cab3e">
  <xsd:schema xmlns:xsd="http://www.w3.org/2001/XMLSchema" xmlns:xs="http://www.w3.org/2001/XMLSchema" xmlns:p="http://schemas.microsoft.com/office/2006/metadata/properties" xmlns:ns2="25bc41ef-d0fe-434b-9296-d0ab689c5b40" xmlns:ns3="b0d0b4d8-dac0-442f-a11d-e01bf3bc84e2" xmlns:ns4="e649193c-9f92-47ef-b741-3f893ccb0712" xmlns:ns5="5168f4b8-4f56-46c1-947b-cdc28505e2cd" targetNamespace="http://schemas.microsoft.com/office/2006/metadata/properties" ma:root="true" ma:fieldsID="df37fe6d97ae355a91e142a1acee358d" ns2:_="" ns3:_="" ns4:_="" ns5:_="">
    <xsd:import namespace="25bc41ef-d0fe-434b-9296-d0ab689c5b40"/>
    <xsd:import namespace="b0d0b4d8-dac0-442f-a11d-e01bf3bc84e2"/>
    <xsd:import namespace="e649193c-9f92-47ef-b741-3f893ccb0712"/>
    <xsd:import namespace="5168f4b8-4f56-46c1-947b-cdc28505e2cd"/>
    <xsd:element name="properties">
      <xsd:complexType>
        <xsd:sequence>
          <xsd:element name="documentManagement">
            <xsd:complexType>
              <xsd:all>
                <xsd:element ref="ns2:SharedWithUsers" minOccurs="0"/>
                <xsd:element ref="ns3:SharingHintHash" minOccurs="0"/>
                <xsd:element ref="ns3:SharedWithDetails" minOccurs="0"/>
                <xsd:element ref="ns4:LastSharedByUser" minOccurs="0"/>
                <xsd:element ref="ns4:LastSharedByTime" minOccurs="0"/>
                <xsd:element ref="ns5:MediaServiceMetadata" minOccurs="0"/>
                <xsd:element ref="ns5:MediaServiceFastMetadata" minOccurs="0"/>
                <xsd:element ref="ns5:MediaServiceDateTaken" minOccurs="0"/>
                <xsd:element ref="ns5:MediaServiceAutoTags" minOccurs="0"/>
                <xsd:element ref="ns5:MediaServiceEventHashCode" minOccurs="0"/>
                <xsd:element ref="ns5:MediaServiceGenerationTime" minOccurs="0"/>
                <xsd:element ref="ns3:TaxCatchAll" minOccurs="0"/>
                <xsd:element ref="ns3:Retention_x0020_Date" minOccurs="0"/>
                <xsd:element ref="ns5:MediaServiceOCR" minOccurs="0"/>
                <xsd:element ref="ns3:_dlc_DocId" minOccurs="0"/>
                <xsd:element ref="ns3:_dlc_DocIdUrl" minOccurs="0"/>
                <xsd:element ref="ns3:_dlc_DocIdPersistId" minOccurs="0"/>
                <xsd:element ref="ns5:MediaServiceAutoKeyPoints" minOccurs="0"/>
                <xsd:element ref="ns5:MediaServiceKeyPoints" minOccurs="0"/>
                <xsd:element ref="ns5:MediaLengthInSeconds" minOccurs="0"/>
                <xsd:element ref="ns5:MediaServiceLocation"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c41ef-d0fe-434b-9296-d0ab689c5b4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d0b4d8-dac0-442f-a11d-e01bf3bc84e2"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dde1d07-175e-4208-85f5-5974fcc063e7}" ma:internalName="TaxCatchAll" ma:showField="CatchAllData" ma:web="b0d0b4d8-dac0-442f-a11d-e01bf3bc84e2">
      <xsd:complexType>
        <xsd:complexContent>
          <xsd:extension base="dms:MultiChoiceLookup">
            <xsd:sequence>
              <xsd:element name="Value" type="dms:Lookup" maxOccurs="unbounded" minOccurs="0" nillable="true"/>
            </xsd:sequence>
          </xsd:extension>
        </xsd:complexContent>
      </xsd:complexType>
    </xsd:element>
    <xsd:element name="Retention_x0020_Date" ma:index="20" nillable="true" ma:displayName="Retention Date" ma:default="5 Years" ma:format="Dropdown" ma:internalName="Retention_x0020_Date">
      <xsd:simpleType>
        <xsd:restriction base="dms:Choice">
          <xsd:enumeration value="1 Year"/>
          <xsd:enumeration value="2 Years"/>
          <xsd:enumeration value="3 Years"/>
          <xsd:enumeration value="4 Years"/>
          <xsd:enumeration value="5 Years"/>
          <xsd:enumeration value="6 Years"/>
          <xsd:enumeration value="7 Years"/>
          <xsd:enumeration value="8 Years"/>
          <xsd:enumeration value="9 Years"/>
          <xsd:enumeration value="10 Years"/>
          <xsd:enumeration value="Permanent"/>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49193c-9f92-47ef-b741-3f893ccb0712"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168f4b8-4f56-46c1-947b-cdc28505e2c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MediaLengthInSeconds" ma:hidden="true" ma:internalName="MediaLengthInSeconds" ma:readOnly="true">
      <xsd:simpleType>
        <xsd:restriction base="dms:Unknown"/>
      </xsd:simpleType>
    </xsd:element>
    <xsd:element name="MediaServiceLocation" ma:index="28"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99fb18b-195f-4cbe-b952-cf12f91f98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0d0b4d8-dac0-442f-a11d-e01bf3bc84e2" xsi:nil="true"/>
    <Retention_x0020_Date xmlns="b0d0b4d8-dac0-442f-a11d-e01bf3bc84e2">5 Years</Retention_x0020_Date>
    <lcf76f155ced4ddcb4097134ff3c332f xmlns="5168f4b8-4f56-46c1-947b-cdc28505e2cd">
      <Terms xmlns="http://schemas.microsoft.com/office/infopath/2007/PartnerControls"/>
    </lcf76f155ced4ddcb4097134ff3c332f>
    <_dlc_DocId xmlns="b0d0b4d8-dac0-442f-a11d-e01bf3bc84e2">ALADOCS-2061751479-7130</_dlc_DocId>
    <_dlc_DocIdUrl xmlns="b0d0b4d8-dac0-442f-a11d-e01bf3bc84e2">
      <Url>https://alanet.sharepoint.com/mktg/_layouts/15/DocIdRedir.aspx?ID=ALADOCS-2061751479-7130</Url>
      <Description>ALADOCS-2061751479-7130</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FFFF95-C158-409A-9D19-9BDCA521F6E3}">
  <ds:schemaRefs>
    <ds:schemaRef ds:uri="http://schemas.microsoft.com/sharepoint/events"/>
  </ds:schemaRefs>
</ds:datastoreItem>
</file>

<file path=customXml/itemProps2.xml><?xml version="1.0" encoding="utf-8"?>
<ds:datastoreItem xmlns:ds="http://schemas.openxmlformats.org/officeDocument/2006/customXml" ds:itemID="{48CF84CB-26AD-41D7-8031-50DAEF091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bc41ef-d0fe-434b-9296-d0ab689c5b40"/>
    <ds:schemaRef ds:uri="b0d0b4d8-dac0-442f-a11d-e01bf3bc84e2"/>
    <ds:schemaRef ds:uri="e649193c-9f92-47ef-b741-3f893ccb0712"/>
    <ds:schemaRef ds:uri="5168f4b8-4f56-46c1-947b-cdc28505e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A7DC59-6F99-4ADE-A1C9-6283B566F1F4}">
  <ds:schemaRefs>
    <ds:schemaRef ds:uri="http://schemas.microsoft.com/office/2006/metadata/properties"/>
    <ds:schemaRef ds:uri="http://schemas.microsoft.com/office/infopath/2007/PartnerControls"/>
    <ds:schemaRef ds:uri="b0d0b4d8-dac0-442f-a11d-e01bf3bc84e2"/>
    <ds:schemaRef ds:uri="5168f4b8-4f56-46c1-947b-cdc28505e2cd"/>
  </ds:schemaRefs>
</ds:datastoreItem>
</file>

<file path=customXml/itemProps4.xml><?xml version="1.0" encoding="utf-8"?>
<ds:datastoreItem xmlns:ds="http://schemas.openxmlformats.org/officeDocument/2006/customXml" ds:itemID="{5EAC4128-B289-4E8C-AACC-23B2976C96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1363</TotalTime>
  <Words>3506</Words>
  <Application>Microsoft Office PowerPoint</Application>
  <PresentationFormat>Widescreen</PresentationFormat>
  <Paragraphs>485</Paragraphs>
  <Slides>72</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Aptos</vt:lpstr>
      <vt:lpstr>Aptos Display</vt:lpstr>
      <vt:lpstr>Arial</vt:lpstr>
      <vt:lpstr>Calibri</vt:lpstr>
      <vt:lpstr>Calibri Light</vt:lpstr>
      <vt:lpstr>Montserrat</vt:lpstr>
      <vt:lpstr>Office Theme</vt:lpstr>
      <vt:lpstr>Right Here, Right Now: Updates from ALA HQ</vt:lpstr>
      <vt:lpstr>ALA Headquarters: The Ensemble</vt:lpstr>
      <vt:lpstr>HQ Staff as the Core Ensemble</vt:lpstr>
      <vt:lpstr>Following  the Soundtrack</vt:lpstr>
      <vt:lpstr>Understanding ALA</vt:lpstr>
      <vt:lpstr>Strategy as the Sheet Music</vt:lpstr>
      <vt:lpstr>The Evolution of ALA</vt:lpstr>
      <vt:lpstr>Amplifying Our Presence</vt:lpstr>
      <vt:lpstr>Essential Tools for Success</vt:lpstr>
      <vt:lpstr>Membership as the Choir</vt:lpstr>
      <vt:lpstr>Supporting and Growing the Member Community</vt:lpstr>
      <vt:lpstr>PowerPoint Presentation</vt:lpstr>
      <vt:lpstr>Strategic Tactics – Climbing the Scale</vt:lpstr>
      <vt:lpstr>The Rhythm &amp; Melody Continue</vt:lpstr>
      <vt:lpstr>Learning and Growing Together</vt:lpstr>
      <vt:lpstr>"If you write great songs with meaning and emotion, they will last forever".        Elton John </vt:lpstr>
      <vt:lpstr>“Message In A Bottle”  ALA Member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Membership Gamification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 Online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Fred Ullman, Director, Business Development  Phone: 847-267-1375  Email: fullman@alanet.org  LinkedIn: www.linkedin.com/in/fredullman/</vt:lpstr>
      <vt:lpstr>ALA VIP Program (Value In Partnership)</vt:lpstr>
      <vt:lpstr>ALA Business Partners (BPs)</vt:lpstr>
      <vt:lpstr>ALA Business Partners (BPs) 2026 Programs</vt:lpstr>
      <vt:lpstr>ALA Business Partners (BPs) Looking to the future…</vt:lpstr>
      <vt:lpstr>ALA Business Partners (BPs) What can ALA leaders do to foster engagement</vt:lpstr>
      <vt:lpstr>PowerPoint Presentation</vt:lpstr>
      <vt:lpstr>  Elevating the ALA Brand: Growth, Engagement &amp; Impact</vt:lpstr>
      <vt:lpstr>Why Our Brand Sets the Tone</vt:lpstr>
      <vt:lpstr>The Rhythm That Drives Us</vt:lpstr>
      <vt:lpstr>Amplifying the ALA Brand</vt:lpstr>
      <vt:lpstr>Key Impact Areas for ALA</vt:lpstr>
      <vt:lpstr>Your Part in the Symphony</vt:lpstr>
      <vt:lpstr>Results Snapshot</vt:lpstr>
      <vt:lpstr>Results Snapshot</vt:lpstr>
      <vt:lpstr>Fresh Beats in Legal Management</vt:lpstr>
      <vt:lpstr>Hitting a Sour Note</vt:lpstr>
      <vt:lpstr>The Crescendo Ahead</vt:lpstr>
      <vt:lpstr>Setting the Stage</vt:lpstr>
      <vt:lpstr>Our Tempo</vt:lpstr>
      <vt:lpstr>How Volunteer Leaders Can Get *NSYNC</vt:lpstr>
      <vt:lpstr>Chapter Resources</vt:lpstr>
      <vt:lpstr>The Grand Finale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Fitzpatrick</dc:creator>
  <cp:lastModifiedBy>Tarah Dickerson</cp:lastModifiedBy>
  <cp:revision>7</cp:revision>
  <dcterms:created xsi:type="dcterms:W3CDTF">2024-06-04T21:05:48Z</dcterms:created>
  <dcterms:modified xsi:type="dcterms:W3CDTF">2026-02-28T13:55:30Z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0x0101009A51A57807D7A440A8B0F3C83E770FCC</vt:lpwstr>
  </property>
  <property fmtid="{D5CDD505-2E9C-101B-9397-08002B2CF9AE}" pid="3" name="_dlc_DocIdItemGuid">
    <vt:lpwstr>e2198ce3-351b-40e5-8247-120bd75e8a73</vt:lpwstr>
  </property>
</Properties>
</file>