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62"/>
  </p:notesMasterIdLst>
  <p:sldIdLst>
    <p:sldId id="308" r:id="rId6"/>
    <p:sldId id="315" r:id="rId7"/>
    <p:sldId id="257" r:id="rId8"/>
    <p:sldId id="316" r:id="rId9"/>
    <p:sldId id="317" r:id="rId10"/>
    <p:sldId id="318" r:id="rId11"/>
    <p:sldId id="319" r:id="rId12"/>
    <p:sldId id="320" r:id="rId13"/>
    <p:sldId id="321" r:id="rId14"/>
    <p:sldId id="322" r:id="rId15"/>
    <p:sldId id="259" r:id="rId16"/>
    <p:sldId id="314" r:id="rId17"/>
    <p:sldId id="274" r:id="rId18"/>
    <p:sldId id="275" r:id="rId19"/>
    <p:sldId id="276" r:id="rId20"/>
    <p:sldId id="277" r:id="rId21"/>
    <p:sldId id="278" r:id="rId22"/>
    <p:sldId id="279" r:id="rId23"/>
    <p:sldId id="280" r:id="rId24"/>
    <p:sldId id="281" r:id="rId25"/>
    <p:sldId id="282" r:id="rId26"/>
    <p:sldId id="283" r:id="rId27"/>
    <p:sldId id="284" r:id="rId28"/>
    <p:sldId id="313" r:id="rId29"/>
    <p:sldId id="256" r:id="rId30"/>
    <p:sldId id="266" r:id="rId31"/>
    <p:sldId id="267" r:id="rId32"/>
    <p:sldId id="268" r:id="rId33"/>
    <p:sldId id="269" r:id="rId34"/>
    <p:sldId id="270" r:id="rId35"/>
    <p:sldId id="271" r:id="rId36"/>
    <p:sldId id="272"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242DF0C-5EB7-D051-33C7-23D6E9351A21}" name="Tarah Dickerson" initials="TD" userId="S::tdickerson@alanet.org::33891ea2-914b-4243-af03-4a729a9f0b05" providerId="AD"/>
  <p188:author id="{386A0F1E-EE3B-0B15-B686-0E0F28FBCD0D}" name="Meghann Krone" initials="MK" userId="S::mkrone@alanet.org::2b21561d-6483-49bf-8124-2a2a71490a9a" providerId="AD"/>
  <p188:author id="{DDF95F63-2CBC-DD56-DC0F-C071AE12A77D}" name="Katie Cosek" initials="KC" userId="S::kcosek@alanet.org::489849db-3790-4586-b42b-088982d9a892" providerId="AD"/>
  <p188:author id="{37486FD3-6028-4FE8-36B0-753C5D31C4CF}" name="Theresa Wojtalewicz" initials="TW" userId="S::twojtalewicz@alanet.org::29859a07-714b-49a2-87d2-cdbd6d22fa2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0F046D-769B-46EC-9B1A-1A273B4CC221}" v="7" dt="2025-03-07T02:21:30.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94660"/>
  </p:normalViewPr>
  <p:slideViewPr>
    <p:cSldViewPr snapToGrid="0">
      <p:cViewPr varScale="1">
        <p:scale>
          <a:sx n="78" d="100"/>
          <a:sy n="78" d="100"/>
        </p:scale>
        <p:origin x="816"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microsoft.com/office/2015/10/relationships/revisionInfo" Target="revisionInfo.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lanet-my.sharepoint.com/personal/kbertsatos_alanet_org/Documents/Membership/Engagement%20and%20Segmentation/Engagement%20Scoring/Engagement%20Scoring%20Dashboard%20charts%2010.17.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lanet-my.sharepoint.com/personal/kbertsatos_alanet_org/Documents/Membership/Engagement%20and%20Segmentation/Engagement%20Scoring/Engagement%20Scoring%20Dashboard%20charts%2010.17.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LinkedIn</c:v>
                </c:pt>
              </c:strCache>
            </c:strRef>
          </c:tx>
          <c:spPr>
            <a:solidFill>
              <a:schemeClr val="accent1"/>
            </a:solidFill>
            <a:ln>
              <a:noFill/>
            </a:ln>
            <a:effectLst/>
          </c:spPr>
          <c:invertIfNegative val="0"/>
          <c:cat>
            <c:strRef>
              <c:f>Sheet1!$A$2:$A$5</c:f>
              <c:strCache>
                <c:ptCount val="3"/>
                <c:pt idx="0">
                  <c:v>Reach</c:v>
                </c:pt>
                <c:pt idx="1">
                  <c:v>Post Impressions</c:v>
                </c:pt>
                <c:pt idx="2">
                  <c:v>Page &amp; Profile Impressions</c:v>
                </c:pt>
              </c:strCache>
            </c:strRef>
          </c:cat>
          <c:val>
            <c:numRef>
              <c:f>Sheet1!$B$2:$B$5</c:f>
              <c:numCache>
                <c:formatCode>#,##0</c:formatCode>
                <c:ptCount val="4"/>
                <c:pt idx="0">
                  <c:v>134185</c:v>
                </c:pt>
                <c:pt idx="1">
                  <c:v>344857</c:v>
                </c:pt>
                <c:pt idx="2">
                  <c:v>354298</c:v>
                </c:pt>
              </c:numCache>
            </c:numRef>
          </c:val>
          <c:extLst>
            <c:ext xmlns:c16="http://schemas.microsoft.com/office/drawing/2014/chart" uri="{C3380CC4-5D6E-409C-BE32-E72D297353CC}">
              <c16:uniqueId val="{00000000-43F0-4B6E-A5A2-DB39627C5391}"/>
            </c:ext>
          </c:extLst>
        </c:ser>
        <c:ser>
          <c:idx val="1"/>
          <c:order val="1"/>
          <c:tx>
            <c:strRef>
              <c:f>Sheet1!$C$1</c:f>
              <c:strCache>
                <c:ptCount val="1"/>
                <c:pt idx="0">
                  <c:v>Facebook</c:v>
                </c:pt>
              </c:strCache>
            </c:strRef>
          </c:tx>
          <c:spPr>
            <a:solidFill>
              <a:schemeClr val="accent2"/>
            </a:solidFill>
            <a:ln>
              <a:noFill/>
            </a:ln>
            <a:effectLst/>
          </c:spPr>
          <c:invertIfNegative val="0"/>
          <c:cat>
            <c:strRef>
              <c:f>Sheet1!$A$2:$A$5</c:f>
              <c:strCache>
                <c:ptCount val="3"/>
                <c:pt idx="0">
                  <c:v>Reach</c:v>
                </c:pt>
                <c:pt idx="1">
                  <c:v>Post Impressions</c:v>
                </c:pt>
                <c:pt idx="2">
                  <c:v>Page &amp; Profile Impressions</c:v>
                </c:pt>
              </c:strCache>
            </c:strRef>
          </c:cat>
          <c:val>
            <c:numRef>
              <c:f>Sheet1!$C$2:$C$5</c:f>
              <c:numCache>
                <c:formatCode>#,##0</c:formatCode>
                <c:ptCount val="4"/>
                <c:pt idx="0">
                  <c:v>106256</c:v>
                </c:pt>
                <c:pt idx="1">
                  <c:v>109741</c:v>
                </c:pt>
                <c:pt idx="2">
                  <c:v>121648</c:v>
                </c:pt>
              </c:numCache>
            </c:numRef>
          </c:val>
          <c:extLst>
            <c:ext xmlns:c16="http://schemas.microsoft.com/office/drawing/2014/chart" uri="{C3380CC4-5D6E-409C-BE32-E72D297353CC}">
              <c16:uniqueId val="{00000001-43F0-4B6E-A5A2-DB39627C5391}"/>
            </c:ext>
          </c:extLst>
        </c:ser>
        <c:ser>
          <c:idx val="2"/>
          <c:order val="2"/>
          <c:tx>
            <c:strRef>
              <c:f>Sheet1!$D$1</c:f>
              <c:strCache>
                <c:ptCount val="1"/>
                <c:pt idx="0">
                  <c:v>Instagram</c:v>
                </c:pt>
              </c:strCache>
            </c:strRef>
          </c:tx>
          <c:spPr>
            <a:solidFill>
              <a:schemeClr val="accent3"/>
            </a:solidFill>
            <a:ln>
              <a:noFill/>
            </a:ln>
            <a:effectLst/>
          </c:spPr>
          <c:invertIfNegative val="0"/>
          <c:cat>
            <c:strRef>
              <c:f>Sheet1!$A$2:$A$5</c:f>
              <c:strCache>
                <c:ptCount val="3"/>
                <c:pt idx="0">
                  <c:v>Reach</c:v>
                </c:pt>
                <c:pt idx="1">
                  <c:v>Post Impressions</c:v>
                </c:pt>
                <c:pt idx="2">
                  <c:v>Page &amp; Profile Impressions</c:v>
                </c:pt>
              </c:strCache>
            </c:strRef>
          </c:cat>
          <c:val>
            <c:numRef>
              <c:f>Sheet1!$D$2:$D$5</c:f>
              <c:numCache>
                <c:formatCode>#,##0</c:formatCode>
                <c:ptCount val="4"/>
                <c:pt idx="0">
                  <c:v>27929</c:v>
                </c:pt>
                <c:pt idx="1">
                  <c:v>27216</c:v>
                </c:pt>
                <c:pt idx="2">
                  <c:v>30203</c:v>
                </c:pt>
              </c:numCache>
            </c:numRef>
          </c:val>
          <c:extLst>
            <c:ext xmlns:c16="http://schemas.microsoft.com/office/drawing/2014/chart" uri="{C3380CC4-5D6E-409C-BE32-E72D297353CC}">
              <c16:uniqueId val="{00000002-43F0-4B6E-A5A2-DB39627C5391}"/>
            </c:ext>
          </c:extLst>
        </c:ser>
        <c:dLbls>
          <c:showLegendKey val="0"/>
          <c:showVal val="0"/>
          <c:showCatName val="0"/>
          <c:showSerName val="0"/>
          <c:showPercent val="0"/>
          <c:showBubbleSize val="0"/>
        </c:dLbls>
        <c:gapWidth val="219"/>
        <c:overlap val="-27"/>
        <c:axId val="1117274320"/>
        <c:axId val="1117275760"/>
      </c:barChart>
      <c:catAx>
        <c:axId val="1117274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7275760"/>
        <c:crosses val="autoZero"/>
        <c:auto val="1"/>
        <c:lblAlgn val="ctr"/>
        <c:lblOffset val="100"/>
        <c:noMultiLvlLbl val="0"/>
      </c:catAx>
      <c:valAx>
        <c:axId val="1117275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7274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Joined Prior to 2024</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'Pre-2024'!$B$1</c:f>
              <c:strCache>
                <c:ptCount val="1"/>
                <c:pt idx="0">
                  <c:v>Overall avg.</c:v>
                </c:pt>
              </c:strCache>
            </c:strRef>
          </c:tx>
          <c:spPr>
            <a:solidFill>
              <a:srgbClr val="002060"/>
            </a:solidFill>
            <a:ln>
              <a:noFill/>
            </a:ln>
            <a:effectLst/>
          </c:spPr>
          <c:invertIfNegative val="0"/>
          <c:cat>
            <c:strRef>
              <c:f>'Pre-2024'!$A$2:$A$4</c:f>
              <c:strCache>
                <c:ptCount val="3"/>
                <c:pt idx="0">
                  <c:v>Q1</c:v>
                </c:pt>
                <c:pt idx="1">
                  <c:v>Q2</c:v>
                </c:pt>
                <c:pt idx="2">
                  <c:v>Q3</c:v>
                </c:pt>
              </c:strCache>
            </c:strRef>
          </c:cat>
          <c:val>
            <c:numRef>
              <c:f>'Pre-2024'!$B$2:$B$4</c:f>
              <c:numCache>
                <c:formatCode>General</c:formatCode>
                <c:ptCount val="3"/>
                <c:pt idx="0">
                  <c:v>1.6919999999999999</c:v>
                </c:pt>
                <c:pt idx="1">
                  <c:v>1.7310000000000001</c:v>
                </c:pt>
                <c:pt idx="2">
                  <c:v>1.738</c:v>
                </c:pt>
              </c:numCache>
            </c:numRef>
          </c:val>
          <c:extLst>
            <c:ext xmlns:c16="http://schemas.microsoft.com/office/drawing/2014/chart" uri="{C3380CC4-5D6E-409C-BE32-E72D297353CC}">
              <c16:uniqueId val="{00000000-C764-4799-B2B3-5E46A2D803D7}"/>
            </c:ext>
          </c:extLst>
        </c:ser>
        <c:ser>
          <c:idx val="1"/>
          <c:order val="1"/>
          <c:tx>
            <c:strRef>
              <c:f>'Pre-2024'!$C$1</c:f>
              <c:strCache>
                <c:ptCount val="1"/>
                <c:pt idx="0">
                  <c:v>Average # of virtual meetings attended</c:v>
                </c:pt>
              </c:strCache>
            </c:strRef>
          </c:tx>
          <c:spPr>
            <a:solidFill>
              <a:schemeClr val="tx2">
                <a:lumMod val="75000"/>
                <a:lumOff val="25000"/>
              </a:schemeClr>
            </a:solidFill>
            <a:ln>
              <a:noFill/>
            </a:ln>
            <a:effectLst/>
          </c:spPr>
          <c:invertIfNegative val="0"/>
          <c:cat>
            <c:strRef>
              <c:f>'Pre-2024'!$A$2:$A$4</c:f>
              <c:strCache>
                <c:ptCount val="3"/>
                <c:pt idx="0">
                  <c:v>Q1</c:v>
                </c:pt>
                <c:pt idx="1">
                  <c:v>Q2</c:v>
                </c:pt>
                <c:pt idx="2">
                  <c:v>Q3</c:v>
                </c:pt>
              </c:strCache>
            </c:strRef>
          </c:cat>
          <c:val>
            <c:numRef>
              <c:f>'Pre-2024'!$C$2:$C$4</c:f>
              <c:numCache>
                <c:formatCode>General</c:formatCode>
                <c:ptCount val="3"/>
                <c:pt idx="0">
                  <c:v>0.29899999999999999</c:v>
                </c:pt>
                <c:pt idx="1">
                  <c:v>0.34499999999999997</c:v>
                </c:pt>
                <c:pt idx="2">
                  <c:v>0.32600000000000001</c:v>
                </c:pt>
              </c:numCache>
            </c:numRef>
          </c:val>
          <c:extLst>
            <c:ext xmlns:c16="http://schemas.microsoft.com/office/drawing/2014/chart" uri="{C3380CC4-5D6E-409C-BE32-E72D297353CC}">
              <c16:uniqueId val="{00000001-C764-4799-B2B3-5E46A2D803D7}"/>
            </c:ext>
          </c:extLst>
        </c:ser>
        <c:ser>
          <c:idx val="2"/>
          <c:order val="2"/>
          <c:tx>
            <c:strRef>
              <c:f>'Pre-2024'!$D$1</c:f>
              <c:strCache>
                <c:ptCount val="1"/>
                <c:pt idx="0">
                  <c:v>Average # of posts &amp; comments in the online community</c:v>
                </c:pt>
              </c:strCache>
            </c:strRef>
          </c:tx>
          <c:spPr>
            <a:solidFill>
              <a:schemeClr val="accent1">
                <a:lumMod val="60000"/>
                <a:lumOff val="40000"/>
              </a:schemeClr>
            </a:solidFill>
            <a:ln>
              <a:noFill/>
            </a:ln>
            <a:effectLst/>
          </c:spPr>
          <c:invertIfNegative val="0"/>
          <c:cat>
            <c:strRef>
              <c:f>'Pre-2024'!$A$2:$A$4</c:f>
              <c:strCache>
                <c:ptCount val="3"/>
                <c:pt idx="0">
                  <c:v>Q1</c:v>
                </c:pt>
                <c:pt idx="1">
                  <c:v>Q2</c:v>
                </c:pt>
                <c:pt idx="2">
                  <c:v>Q3</c:v>
                </c:pt>
              </c:strCache>
            </c:strRef>
          </c:cat>
          <c:val>
            <c:numRef>
              <c:f>'Pre-2024'!$D$2:$D$4</c:f>
              <c:numCache>
                <c:formatCode>General</c:formatCode>
                <c:ptCount val="3"/>
                <c:pt idx="0">
                  <c:v>1.5569999999999999</c:v>
                </c:pt>
                <c:pt idx="1">
                  <c:v>1.5720000000000001</c:v>
                </c:pt>
                <c:pt idx="2">
                  <c:v>1.6</c:v>
                </c:pt>
              </c:numCache>
            </c:numRef>
          </c:val>
          <c:extLst>
            <c:ext xmlns:c16="http://schemas.microsoft.com/office/drawing/2014/chart" uri="{C3380CC4-5D6E-409C-BE32-E72D297353CC}">
              <c16:uniqueId val="{00000002-C764-4799-B2B3-5E46A2D803D7}"/>
            </c:ext>
          </c:extLst>
        </c:ser>
        <c:dLbls>
          <c:showLegendKey val="0"/>
          <c:showVal val="0"/>
          <c:showCatName val="0"/>
          <c:showSerName val="0"/>
          <c:showPercent val="0"/>
          <c:showBubbleSize val="0"/>
        </c:dLbls>
        <c:gapWidth val="219"/>
        <c:overlap val="-27"/>
        <c:axId val="428917328"/>
        <c:axId val="611927632"/>
      </c:barChart>
      <c:catAx>
        <c:axId val="4289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927632"/>
        <c:crosses val="autoZero"/>
        <c:auto val="1"/>
        <c:lblAlgn val="ctr"/>
        <c:lblOffset val="100"/>
        <c:noMultiLvlLbl val="0"/>
      </c:catAx>
      <c:valAx>
        <c:axId val="61192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9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Joined Prior to 2024</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'Pre-2024'!$B$1</c:f>
              <c:strCache>
                <c:ptCount val="1"/>
                <c:pt idx="0">
                  <c:v>Overall avg.</c:v>
                </c:pt>
              </c:strCache>
            </c:strRef>
          </c:tx>
          <c:spPr>
            <a:solidFill>
              <a:srgbClr val="002060"/>
            </a:solidFill>
            <a:ln>
              <a:noFill/>
            </a:ln>
            <a:effectLst/>
          </c:spPr>
          <c:invertIfNegative val="0"/>
          <c:cat>
            <c:strRef>
              <c:f>'Pre-2024'!$A$2:$A$4</c:f>
              <c:strCache>
                <c:ptCount val="3"/>
                <c:pt idx="0">
                  <c:v>All members</c:v>
                </c:pt>
                <c:pt idx="1">
                  <c:v>Individual Members</c:v>
                </c:pt>
                <c:pt idx="2">
                  <c:v>Organizational Members</c:v>
                </c:pt>
              </c:strCache>
            </c:strRef>
          </c:cat>
          <c:val>
            <c:numRef>
              <c:f>'Pre-2024'!$B$2:$B$4</c:f>
              <c:numCache>
                <c:formatCode>General</c:formatCode>
                <c:ptCount val="3"/>
                <c:pt idx="0">
                  <c:v>1.728</c:v>
                </c:pt>
                <c:pt idx="1">
                  <c:v>1.9830000000000001</c:v>
                </c:pt>
                <c:pt idx="2">
                  <c:v>1.3240000000000001</c:v>
                </c:pt>
              </c:numCache>
            </c:numRef>
          </c:val>
          <c:extLst>
            <c:ext xmlns:c16="http://schemas.microsoft.com/office/drawing/2014/chart" uri="{C3380CC4-5D6E-409C-BE32-E72D297353CC}">
              <c16:uniqueId val="{00000000-2975-4153-BC3D-DF8566395902}"/>
            </c:ext>
          </c:extLst>
        </c:ser>
        <c:ser>
          <c:idx val="1"/>
          <c:order val="1"/>
          <c:tx>
            <c:strRef>
              <c:f>'Pre-2024'!$C$1</c:f>
              <c:strCache>
                <c:ptCount val="1"/>
                <c:pt idx="0">
                  <c:v>Avg. # of virtual meetings attended</c:v>
                </c:pt>
              </c:strCache>
            </c:strRef>
          </c:tx>
          <c:spPr>
            <a:solidFill>
              <a:schemeClr val="tx2">
                <a:lumMod val="75000"/>
                <a:lumOff val="25000"/>
              </a:schemeClr>
            </a:solidFill>
            <a:ln>
              <a:noFill/>
            </a:ln>
            <a:effectLst/>
          </c:spPr>
          <c:invertIfNegative val="0"/>
          <c:cat>
            <c:strRef>
              <c:f>'Pre-2024'!$A$2:$A$4</c:f>
              <c:strCache>
                <c:ptCount val="3"/>
                <c:pt idx="0">
                  <c:v>All members</c:v>
                </c:pt>
                <c:pt idx="1">
                  <c:v>Individual Members</c:v>
                </c:pt>
                <c:pt idx="2">
                  <c:v>Organizational Members</c:v>
                </c:pt>
              </c:strCache>
            </c:strRef>
          </c:cat>
          <c:val>
            <c:numRef>
              <c:f>'Pre-2024'!$C$2:$C$4</c:f>
              <c:numCache>
                <c:formatCode>General</c:formatCode>
                <c:ptCount val="3"/>
                <c:pt idx="0">
                  <c:v>0.27600000000000002</c:v>
                </c:pt>
                <c:pt idx="1">
                  <c:v>0.31900000000000001</c:v>
                </c:pt>
                <c:pt idx="2">
                  <c:v>0.20899999999999999</c:v>
                </c:pt>
              </c:numCache>
            </c:numRef>
          </c:val>
          <c:extLst>
            <c:ext xmlns:c16="http://schemas.microsoft.com/office/drawing/2014/chart" uri="{C3380CC4-5D6E-409C-BE32-E72D297353CC}">
              <c16:uniqueId val="{00000001-2975-4153-BC3D-DF8566395902}"/>
            </c:ext>
          </c:extLst>
        </c:ser>
        <c:ser>
          <c:idx val="2"/>
          <c:order val="2"/>
          <c:tx>
            <c:strRef>
              <c:f>'Pre-2024'!$D$1</c:f>
              <c:strCache>
                <c:ptCount val="1"/>
                <c:pt idx="0">
                  <c:v>Avg. # of posts &amp; comments in the online community</c:v>
                </c:pt>
              </c:strCache>
            </c:strRef>
          </c:tx>
          <c:spPr>
            <a:solidFill>
              <a:schemeClr val="accent1">
                <a:lumMod val="60000"/>
                <a:lumOff val="40000"/>
              </a:schemeClr>
            </a:solidFill>
            <a:ln>
              <a:noFill/>
            </a:ln>
            <a:effectLst/>
          </c:spPr>
          <c:invertIfNegative val="0"/>
          <c:cat>
            <c:strRef>
              <c:f>'Pre-2024'!$A$2:$A$4</c:f>
              <c:strCache>
                <c:ptCount val="3"/>
                <c:pt idx="0">
                  <c:v>All members</c:v>
                </c:pt>
                <c:pt idx="1">
                  <c:v>Individual Members</c:v>
                </c:pt>
                <c:pt idx="2">
                  <c:v>Organizational Members</c:v>
                </c:pt>
              </c:strCache>
            </c:strRef>
          </c:cat>
          <c:val>
            <c:numRef>
              <c:f>'Pre-2024'!$D$2:$D$4</c:f>
              <c:numCache>
                <c:formatCode>General</c:formatCode>
                <c:ptCount val="3"/>
                <c:pt idx="0">
                  <c:v>1.5660000000000001</c:v>
                </c:pt>
                <c:pt idx="1">
                  <c:v>1.899</c:v>
                </c:pt>
                <c:pt idx="2">
                  <c:v>1.0409999999999999</c:v>
                </c:pt>
              </c:numCache>
            </c:numRef>
          </c:val>
          <c:extLst>
            <c:ext xmlns:c16="http://schemas.microsoft.com/office/drawing/2014/chart" uri="{C3380CC4-5D6E-409C-BE32-E72D297353CC}">
              <c16:uniqueId val="{00000002-2975-4153-BC3D-DF8566395902}"/>
            </c:ext>
          </c:extLst>
        </c:ser>
        <c:dLbls>
          <c:showLegendKey val="0"/>
          <c:showVal val="0"/>
          <c:showCatName val="0"/>
          <c:showSerName val="0"/>
          <c:showPercent val="0"/>
          <c:showBubbleSize val="0"/>
        </c:dLbls>
        <c:gapWidth val="219"/>
        <c:overlap val="-27"/>
        <c:axId val="428917328"/>
        <c:axId val="611927632"/>
      </c:barChart>
      <c:catAx>
        <c:axId val="428917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11927632"/>
        <c:crosses val="autoZero"/>
        <c:auto val="1"/>
        <c:lblAlgn val="ctr"/>
        <c:lblOffset val="100"/>
        <c:noMultiLvlLbl val="0"/>
      </c:catAx>
      <c:valAx>
        <c:axId val="611927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289173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Joined in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'Joined in 2024'!$B$1</c:f>
              <c:strCache>
                <c:ptCount val="1"/>
                <c:pt idx="0">
                  <c:v>Overall avg.</c:v>
                </c:pt>
              </c:strCache>
            </c:strRef>
          </c:tx>
          <c:spPr>
            <a:solidFill>
              <a:srgbClr val="002060"/>
            </a:solidFill>
            <a:ln>
              <a:noFill/>
            </a:ln>
            <a:effectLst/>
          </c:spPr>
          <c:invertIfNegative val="0"/>
          <c:cat>
            <c:strRef>
              <c:f>'Joined in 2024'!$A$2:$A$4</c:f>
              <c:strCache>
                <c:ptCount val="3"/>
                <c:pt idx="0">
                  <c:v>Q1</c:v>
                </c:pt>
                <c:pt idx="1">
                  <c:v>Q2</c:v>
                </c:pt>
                <c:pt idx="2">
                  <c:v>Q3</c:v>
                </c:pt>
              </c:strCache>
            </c:strRef>
          </c:cat>
          <c:val>
            <c:numRef>
              <c:f>'Joined in 2024'!$B$2:$B$4</c:f>
              <c:numCache>
                <c:formatCode>General</c:formatCode>
                <c:ptCount val="3"/>
                <c:pt idx="0">
                  <c:v>0.28499999999999998</c:v>
                </c:pt>
                <c:pt idx="1">
                  <c:v>0.42799999999999999</c:v>
                </c:pt>
                <c:pt idx="2">
                  <c:v>0.52200000000000002</c:v>
                </c:pt>
              </c:numCache>
            </c:numRef>
          </c:val>
          <c:extLst>
            <c:ext xmlns:c16="http://schemas.microsoft.com/office/drawing/2014/chart" uri="{C3380CC4-5D6E-409C-BE32-E72D297353CC}">
              <c16:uniqueId val="{00000000-95AA-4B5A-B0F6-74FE3392BA0B}"/>
            </c:ext>
          </c:extLst>
        </c:ser>
        <c:ser>
          <c:idx val="1"/>
          <c:order val="1"/>
          <c:tx>
            <c:strRef>
              <c:f>'Joined in 2024'!$C$1</c:f>
              <c:strCache>
                <c:ptCount val="1"/>
                <c:pt idx="0">
                  <c:v>Average # of virtual meetings attended</c:v>
                </c:pt>
              </c:strCache>
            </c:strRef>
          </c:tx>
          <c:spPr>
            <a:solidFill>
              <a:schemeClr val="tx2">
                <a:lumMod val="75000"/>
                <a:lumOff val="25000"/>
              </a:schemeClr>
            </a:solidFill>
            <a:ln>
              <a:noFill/>
            </a:ln>
            <a:effectLst/>
          </c:spPr>
          <c:invertIfNegative val="0"/>
          <c:cat>
            <c:strRef>
              <c:f>'Joined in 2024'!$A$2:$A$4</c:f>
              <c:strCache>
                <c:ptCount val="3"/>
                <c:pt idx="0">
                  <c:v>Q1</c:v>
                </c:pt>
                <c:pt idx="1">
                  <c:v>Q2</c:v>
                </c:pt>
                <c:pt idx="2">
                  <c:v>Q3</c:v>
                </c:pt>
              </c:strCache>
            </c:strRef>
          </c:cat>
          <c:val>
            <c:numRef>
              <c:f>'Joined in 2024'!$C$2:$C$4</c:f>
              <c:numCache>
                <c:formatCode>General</c:formatCode>
                <c:ptCount val="3"/>
                <c:pt idx="0">
                  <c:v>6.6000000000000003E-2</c:v>
                </c:pt>
                <c:pt idx="1">
                  <c:v>0.13900000000000001</c:v>
                </c:pt>
                <c:pt idx="2">
                  <c:v>0.254</c:v>
                </c:pt>
              </c:numCache>
            </c:numRef>
          </c:val>
          <c:extLst>
            <c:ext xmlns:c16="http://schemas.microsoft.com/office/drawing/2014/chart" uri="{C3380CC4-5D6E-409C-BE32-E72D297353CC}">
              <c16:uniqueId val="{00000001-95AA-4B5A-B0F6-74FE3392BA0B}"/>
            </c:ext>
          </c:extLst>
        </c:ser>
        <c:ser>
          <c:idx val="2"/>
          <c:order val="2"/>
          <c:tx>
            <c:strRef>
              <c:f>'Joined in 2024'!$D$1</c:f>
              <c:strCache>
                <c:ptCount val="1"/>
                <c:pt idx="0">
                  <c:v>Average # of posts &amp; comments in the online community</c:v>
                </c:pt>
              </c:strCache>
            </c:strRef>
          </c:tx>
          <c:spPr>
            <a:solidFill>
              <a:schemeClr val="accent1">
                <a:lumMod val="60000"/>
                <a:lumOff val="40000"/>
              </a:schemeClr>
            </a:solidFill>
            <a:ln>
              <a:noFill/>
            </a:ln>
            <a:effectLst/>
          </c:spPr>
          <c:invertIfNegative val="0"/>
          <c:cat>
            <c:strRef>
              <c:f>'Joined in 2024'!$A$2:$A$4</c:f>
              <c:strCache>
                <c:ptCount val="3"/>
                <c:pt idx="0">
                  <c:v>Q1</c:v>
                </c:pt>
                <c:pt idx="1">
                  <c:v>Q2</c:v>
                </c:pt>
                <c:pt idx="2">
                  <c:v>Q3</c:v>
                </c:pt>
              </c:strCache>
            </c:strRef>
          </c:cat>
          <c:val>
            <c:numRef>
              <c:f>'Joined in 2024'!$D$2:$D$4</c:f>
              <c:numCache>
                <c:formatCode>General</c:formatCode>
                <c:ptCount val="3"/>
                <c:pt idx="0">
                  <c:v>0.376</c:v>
                </c:pt>
                <c:pt idx="1">
                  <c:v>0.56499999999999995</c:v>
                </c:pt>
                <c:pt idx="2">
                  <c:v>0.73699999999999999</c:v>
                </c:pt>
              </c:numCache>
            </c:numRef>
          </c:val>
          <c:extLst>
            <c:ext xmlns:c16="http://schemas.microsoft.com/office/drawing/2014/chart" uri="{C3380CC4-5D6E-409C-BE32-E72D297353CC}">
              <c16:uniqueId val="{00000002-95AA-4B5A-B0F6-74FE3392BA0B}"/>
            </c:ext>
          </c:extLst>
        </c:ser>
        <c:dLbls>
          <c:showLegendKey val="0"/>
          <c:showVal val="0"/>
          <c:showCatName val="0"/>
          <c:showSerName val="0"/>
          <c:showPercent val="0"/>
          <c:showBubbleSize val="0"/>
        </c:dLbls>
        <c:gapWidth val="219"/>
        <c:overlap val="-27"/>
        <c:axId val="724631024"/>
        <c:axId val="724625264"/>
      </c:barChart>
      <c:catAx>
        <c:axId val="72463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625264"/>
        <c:crosses val="autoZero"/>
        <c:auto val="1"/>
        <c:lblAlgn val="ctr"/>
        <c:lblOffset val="100"/>
        <c:noMultiLvlLbl val="0"/>
      </c:catAx>
      <c:valAx>
        <c:axId val="72462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63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Joined in 2024 (&amp; early 2025)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'Joined in 2024-25'!$B$1</c:f>
              <c:strCache>
                <c:ptCount val="1"/>
                <c:pt idx="0">
                  <c:v>Overall avg.</c:v>
                </c:pt>
              </c:strCache>
            </c:strRef>
          </c:tx>
          <c:spPr>
            <a:solidFill>
              <a:srgbClr val="002060"/>
            </a:solidFill>
            <a:ln>
              <a:noFill/>
            </a:ln>
            <a:effectLst/>
          </c:spPr>
          <c:invertIfNegative val="0"/>
          <c:cat>
            <c:strRef>
              <c:f>'Joined in 2024-25'!$A$2:$A$4</c:f>
              <c:strCache>
                <c:ptCount val="3"/>
                <c:pt idx="0">
                  <c:v>All members</c:v>
                </c:pt>
                <c:pt idx="1">
                  <c:v>Individual Members</c:v>
                </c:pt>
                <c:pt idx="2">
                  <c:v>Organizational Members</c:v>
                </c:pt>
              </c:strCache>
            </c:strRef>
          </c:cat>
          <c:val>
            <c:numRef>
              <c:f>'Joined in 2024-25'!$B$2:$B$4</c:f>
              <c:numCache>
                <c:formatCode>General</c:formatCode>
                <c:ptCount val="3"/>
                <c:pt idx="0">
                  <c:v>0.55100000000000005</c:v>
                </c:pt>
                <c:pt idx="1">
                  <c:v>0.73899999999999999</c:v>
                </c:pt>
                <c:pt idx="2">
                  <c:v>0.28699999999999998</c:v>
                </c:pt>
              </c:numCache>
            </c:numRef>
          </c:val>
          <c:extLst>
            <c:ext xmlns:c16="http://schemas.microsoft.com/office/drawing/2014/chart" uri="{C3380CC4-5D6E-409C-BE32-E72D297353CC}">
              <c16:uniqueId val="{00000000-3842-4FE7-A6FD-46E424DC0963}"/>
            </c:ext>
          </c:extLst>
        </c:ser>
        <c:ser>
          <c:idx val="1"/>
          <c:order val="1"/>
          <c:tx>
            <c:strRef>
              <c:f>'Joined in 2024-25'!$C$1</c:f>
              <c:strCache>
                <c:ptCount val="1"/>
                <c:pt idx="0">
                  <c:v>Avg. # of virtual meetings attended</c:v>
                </c:pt>
              </c:strCache>
            </c:strRef>
          </c:tx>
          <c:spPr>
            <a:solidFill>
              <a:schemeClr val="tx2">
                <a:lumMod val="75000"/>
                <a:lumOff val="25000"/>
              </a:schemeClr>
            </a:solidFill>
            <a:ln>
              <a:noFill/>
            </a:ln>
            <a:effectLst/>
          </c:spPr>
          <c:invertIfNegative val="0"/>
          <c:cat>
            <c:strRef>
              <c:f>'Joined in 2024-25'!$A$2:$A$4</c:f>
              <c:strCache>
                <c:ptCount val="3"/>
                <c:pt idx="0">
                  <c:v>All members</c:v>
                </c:pt>
                <c:pt idx="1">
                  <c:v>Individual Members</c:v>
                </c:pt>
                <c:pt idx="2">
                  <c:v>Organizational Members</c:v>
                </c:pt>
              </c:strCache>
            </c:strRef>
          </c:cat>
          <c:val>
            <c:numRef>
              <c:f>'Joined in 2024-25'!$C$2:$C$4</c:f>
              <c:numCache>
                <c:formatCode>General</c:formatCode>
                <c:ptCount val="3"/>
                <c:pt idx="0">
                  <c:v>0.26400000000000001</c:v>
                </c:pt>
                <c:pt idx="1">
                  <c:v>0.36199999999999999</c:v>
                </c:pt>
                <c:pt idx="2">
                  <c:v>0.125</c:v>
                </c:pt>
              </c:numCache>
            </c:numRef>
          </c:val>
          <c:extLst>
            <c:ext xmlns:c16="http://schemas.microsoft.com/office/drawing/2014/chart" uri="{C3380CC4-5D6E-409C-BE32-E72D297353CC}">
              <c16:uniqueId val="{00000001-3842-4FE7-A6FD-46E424DC0963}"/>
            </c:ext>
          </c:extLst>
        </c:ser>
        <c:ser>
          <c:idx val="2"/>
          <c:order val="2"/>
          <c:tx>
            <c:strRef>
              <c:f>'Joined in 2024-25'!$D$1</c:f>
              <c:strCache>
                <c:ptCount val="1"/>
                <c:pt idx="0">
                  <c:v>Avg. # of posts &amp; comments in the online community</c:v>
                </c:pt>
              </c:strCache>
            </c:strRef>
          </c:tx>
          <c:spPr>
            <a:solidFill>
              <a:schemeClr val="accent1">
                <a:lumMod val="60000"/>
                <a:lumOff val="40000"/>
              </a:schemeClr>
            </a:solidFill>
            <a:ln>
              <a:noFill/>
            </a:ln>
            <a:effectLst/>
          </c:spPr>
          <c:invertIfNegative val="0"/>
          <c:cat>
            <c:strRef>
              <c:f>'Joined in 2024-25'!$A$2:$A$4</c:f>
              <c:strCache>
                <c:ptCount val="3"/>
                <c:pt idx="0">
                  <c:v>All members</c:v>
                </c:pt>
                <c:pt idx="1">
                  <c:v>Individual Members</c:v>
                </c:pt>
                <c:pt idx="2">
                  <c:v>Organizational Members</c:v>
                </c:pt>
              </c:strCache>
            </c:strRef>
          </c:cat>
          <c:val>
            <c:numRef>
              <c:f>'Joined in 2024-25'!$D$2:$D$4</c:f>
              <c:numCache>
                <c:formatCode>General</c:formatCode>
                <c:ptCount val="3"/>
                <c:pt idx="0">
                  <c:v>0.92600000000000005</c:v>
                </c:pt>
                <c:pt idx="1">
                  <c:v>1.4</c:v>
                </c:pt>
                <c:pt idx="2">
                  <c:v>0.25800000000000001</c:v>
                </c:pt>
              </c:numCache>
            </c:numRef>
          </c:val>
          <c:extLst>
            <c:ext xmlns:c16="http://schemas.microsoft.com/office/drawing/2014/chart" uri="{C3380CC4-5D6E-409C-BE32-E72D297353CC}">
              <c16:uniqueId val="{00000002-3842-4FE7-A6FD-46E424DC0963}"/>
            </c:ext>
          </c:extLst>
        </c:ser>
        <c:dLbls>
          <c:showLegendKey val="0"/>
          <c:showVal val="0"/>
          <c:showCatName val="0"/>
          <c:showSerName val="0"/>
          <c:showPercent val="0"/>
          <c:showBubbleSize val="0"/>
        </c:dLbls>
        <c:gapWidth val="219"/>
        <c:overlap val="-27"/>
        <c:axId val="724631024"/>
        <c:axId val="724625264"/>
      </c:barChart>
      <c:catAx>
        <c:axId val="72463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625264"/>
        <c:crosses val="autoZero"/>
        <c:auto val="1"/>
        <c:lblAlgn val="ctr"/>
        <c:lblOffset val="100"/>
        <c:noMultiLvlLbl val="0"/>
      </c:catAx>
      <c:valAx>
        <c:axId val="724625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63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0D29F-69BB-4D5E-8138-CE60A651D8BD}" type="datetimeFigureOut">
              <a:rPr lang="en-US" smtClean="0"/>
              <a:t>3/7/2025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00C75-09E3-4DF4-AC30-96A42F0795F5}" type="slidenum">
              <a:rPr lang="en-US" smtClean="0"/>
              <a:t>‹#›</a:t>
            </a:fld>
            <a:endParaRPr lang="en-US"/>
          </a:p>
        </p:txBody>
      </p:sp>
    </p:spTree>
    <p:extLst>
      <p:ext uri="{BB962C8B-B14F-4D97-AF65-F5344CB8AC3E}">
        <p14:creationId xmlns:p14="http://schemas.microsoft.com/office/powerpoint/2010/main" val="3107672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F00C75-09E3-4DF4-AC30-96A42F0795F5}" type="slidenum">
              <a:rPr lang="en-US" smtClean="0"/>
              <a:t>13</a:t>
            </a:fld>
            <a:endParaRPr lang="en-US"/>
          </a:p>
        </p:txBody>
      </p:sp>
    </p:spTree>
    <p:extLst>
      <p:ext uri="{BB962C8B-B14F-4D97-AF65-F5344CB8AC3E}">
        <p14:creationId xmlns:p14="http://schemas.microsoft.com/office/powerpoint/2010/main" val="989444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2F614-2695-8542-1DD4-07C19DCDE1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705D85-9059-CD1A-B087-AFE61CCD7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FD81E2-BCA2-9F7E-FCF2-9629497C3E51}"/>
              </a:ext>
            </a:extLst>
          </p:cNvPr>
          <p:cNvSpPr>
            <a:spLocks noGrp="1"/>
          </p:cNvSpPr>
          <p:nvPr>
            <p:ph type="body" idx="1"/>
          </p:nvPr>
        </p:nvSpPr>
        <p:spPr/>
        <p:txBody>
          <a:bodyPr/>
          <a:lstStyle/>
          <a:p>
            <a:pPr marL="171450" indent="-171450">
              <a:buFontTx/>
              <a:buChar char="-"/>
            </a:pPr>
            <a:r>
              <a:rPr lang="en-US" dirty="0"/>
              <a:t>Before going into this chart, I want to direct your attention to the bottom where it shows what we’re measuring:</a:t>
            </a:r>
          </a:p>
          <a:p>
            <a:pPr marL="628650" lvl="1" indent="-171450">
              <a:buFontTx/>
              <a:buChar char="-"/>
            </a:pPr>
            <a:r>
              <a:rPr lang="en-US" dirty="0"/>
              <a:t>Reach: The total # of unique users who have seen your content. Each person is only counted once, regardless of how many times they see the post.</a:t>
            </a:r>
          </a:p>
          <a:p>
            <a:pPr marL="628650" lvl="1" indent="-171450">
              <a:buFontTx/>
              <a:buChar char="-"/>
            </a:pPr>
            <a:r>
              <a:rPr lang="en-US" dirty="0"/>
              <a:t>Post Impressions: The total # of times a specific post has been displayed on users’ screens, regardless of whether they engage with it. This includes multiple views from the same person.</a:t>
            </a:r>
          </a:p>
          <a:p>
            <a:pPr marL="628650" lvl="1" indent="-171450">
              <a:buFontTx/>
              <a:buChar char="-"/>
            </a:pPr>
            <a:r>
              <a:rPr lang="en-US" dirty="0"/>
              <a:t>Page and Profile Impressions: The total # of times your social media page or profile has been viewed. This includes visits from followers and non-followers and may count multiple views from the same user.</a:t>
            </a:r>
          </a:p>
          <a:p>
            <a:pPr marL="171450" indent="-171450">
              <a:buFontTx/>
              <a:buChar char="-"/>
            </a:pPr>
            <a:endParaRPr lang="en-US" dirty="0"/>
          </a:p>
          <a:p>
            <a:pPr marL="171450" indent="-171450">
              <a:buFontTx/>
              <a:buChar char="-"/>
            </a:pPr>
            <a:r>
              <a:rPr lang="en-US" dirty="0"/>
              <a:t>In the past calendar year, our social media presence has reached a significant audience across LinkedIn, Facebook, and Instagram:</a:t>
            </a:r>
          </a:p>
          <a:p>
            <a:pPr marL="628650" lvl="1" indent="-171450">
              <a:buFontTx/>
              <a:buChar char="-"/>
            </a:pPr>
            <a:r>
              <a:rPr lang="en-US" dirty="0"/>
              <a:t>Reach:</a:t>
            </a:r>
          </a:p>
          <a:p>
            <a:pPr marL="1085850" lvl="2" indent="-171450">
              <a:buFontTx/>
              <a:buChar char="-"/>
            </a:pPr>
            <a:r>
              <a:rPr lang="en-US" dirty="0"/>
              <a:t>LinkedIn: Over 134,000 unique accounts</a:t>
            </a:r>
          </a:p>
          <a:p>
            <a:pPr marL="1085850" lvl="2" indent="-171450">
              <a:buFontTx/>
              <a:buChar char="-"/>
            </a:pPr>
            <a:r>
              <a:rPr lang="en-US" dirty="0"/>
              <a:t>Facebook: More than 106,000 unique accounts</a:t>
            </a:r>
          </a:p>
          <a:p>
            <a:pPr marL="1085850" lvl="2" indent="-171450">
              <a:buFontTx/>
              <a:buChar char="-"/>
            </a:pPr>
            <a:r>
              <a:rPr lang="en-US" dirty="0"/>
              <a:t>Instagram: Nearly 28,000 unique accounts</a:t>
            </a:r>
          </a:p>
          <a:p>
            <a:pPr marL="628650" lvl="1" indent="-171450">
              <a:buFontTx/>
              <a:buChar char="-"/>
            </a:pPr>
            <a:r>
              <a:rPr lang="en-US" dirty="0"/>
              <a:t>Post Impressions: </a:t>
            </a:r>
          </a:p>
          <a:p>
            <a:pPr marL="1085850" lvl="2" indent="-171450">
              <a:buFontTx/>
              <a:buChar char="-"/>
            </a:pPr>
            <a:r>
              <a:rPr lang="en-US" dirty="0"/>
              <a:t>LinkedIn: 345,000+ impressions</a:t>
            </a:r>
          </a:p>
          <a:p>
            <a:pPr marL="1085850" lvl="2" indent="-171450">
              <a:buFontTx/>
              <a:buChar char="-"/>
            </a:pPr>
            <a:r>
              <a:rPr lang="en-US" dirty="0"/>
              <a:t>Facebook: 110,000+ impressions</a:t>
            </a:r>
          </a:p>
          <a:p>
            <a:pPr marL="1085850" lvl="2" indent="-171450">
              <a:buFontTx/>
              <a:buChar char="-"/>
            </a:pPr>
            <a:r>
              <a:rPr lang="en-US" dirty="0"/>
              <a:t>Instagram: 27,000+ impressions</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dirty="0"/>
              <a:t>Page &amp; Profile Impressions (Total number of times our pages/profiles were viewed):</a:t>
            </a:r>
          </a:p>
          <a:p>
            <a:pPr marL="1085850" lvl="2" indent="-171450">
              <a:buFontTx/>
              <a:buChar char="-"/>
            </a:pPr>
            <a:r>
              <a:rPr lang="en-US" dirty="0"/>
              <a:t>LinkedIn: 354,000+ impressions</a:t>
            </a:r>
          </a:p>
          <a:p>
            <a:pPr marL="1085850" lvl="2" indent="-171450">
              <a:buFontTx/>
              <a:buChar char="-"/>
            </a:pPr>
            <a:r>
              <a:rPr lang="en-US" dirty="0"/>
              <a:t>Facebook: 121,000+ impressions</a:t>
            </a:r>
          </a:p>
          <a:p>
            <a:pPr marL="1085850" lvl="2" indent="-171450">
              <a:buFontTx/>
              <a:buChar char="-"/>
            </a:pPr>
            <a:r>
              <a:rPr lang="en-US" dirty="0"/>
              <a:t>Instagram: 30,000+ impressions</a:t>
            </a:r>
          </a:p>
          <a:p>
            <a:pPr marL="628650" lvl="1" indent="-171450">
              <a:buFontTx/>
              <a:buChar char="-"/>
            </a:pPr>
            <a:r>
              <a:rPr lang="en-US" dirty="0"/>
              <a:t>These numbers highlight the strong visibility and engagement our social media channels generate, reaching both members and nonmembers throughout the year.</a:t>
            </a:r>
          </a:p>
        </p:txBody>
      </p:sp>
      <p:sp>
        <p:nvSpPr>
          <p:cNvPr id="4" name="Slide Number Placeholder 3">
            <a:extLst>
              <a:ext uri="{FF2B5EF4-FFF2-40B4-BE49-F238E27FC236}">
                <a16:creationId xmlns:a16="http://schemas.microsoft.com/office/drawing/2014/main" id="{C013B998-D85B-D0CC-4DCD-E89477699137}"/>
              </a:ext>
            </a:extLst>
          </p:cNvPr>
          <p:cNvSpPr>
            <a:spLocks noGrp="1"/>
          </p:cNvSpPr>
          <p:nvPr>
            <p:ph type="sldNum" sz="quarter" idx="5"/>
          </p:nvPr>
        </p:nvSpPr>
        <p:spPr/>
        <p:txBody>
          <a:bodyPr/>
          <a:lstStyle/>
          <a:p>
            <a:fld id="{EEF00C75-09E3-4DF4-AC30-96A42F0795F5}" type="slidenum">
              <a:rPr lang="en-US" smtClean="0"/>
              <a:t>22</a:t>
            </a:fld>
            <a:endParaRPr lang="en-US"/>
          </a:p>
        </p:txBody>
      </p:sp>
    </p:spTree>
    <p:extLst>
      <p:ext uri="{BB962C8B-B14F-4D97-AF65-F5344CB8AC3E}">
        <p14:creationId xmlns:p14="http://schemas.microsoft.com/office/powerpoint/2010/main" val="1658214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9C0C2-FF16-4E81-4708-AD7856CA56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D6A58-E3A8-BC57-6BA5-490879559B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25D177-9C2C-7FA4-2861-6B80D8B6EB67}"/>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8EAF2C44-2DDE-68ED-6EDD-8BFB32D0718E}"/>
              </a:ext>
            </a:extLst>
          </p:cNvPr>
          <p:cNvSpPr>
            <a:spLocks noGrp="1"/>
          </p:cNvSpPr>
          <p:nvPr>
            <p:ph type="sldNum" sz="quarter" idx="5"/>
          </p:nvPr>
        </p:nvSpPr>
        <p:spPr/>
        <p:txBody>
          <a:bodyPr/>
          <a:lstStyle/>
          <a:p>
            <a:fld id="{EEF00C75-09E3-4DF4-AC30-96A42F0795F5}" type="slidenum">
              <a:rPr lang="en-US" smtClean="0"/>
              <a:t>23</a:t>
            </a:fld>
            <a:endParaRPr lang="en-US"/>
          </a:p>
        </p:txBody>
      </p:sp>
    </p:spTree>
    <p:extLst>
      <p:ext uri="{BB962C8B-B14F-4D97-AF65-F5344CB8AC3E}">
        <p14:creationId xmlns:p14="http://schemas.microsoft.com/office/powerpoint/2010/main" val="116464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ALA’s online presence helps strengthen our brand, engage members and grow our reach.</a:t>
            </a:r>
          </a:p>
          <a:p>
            <a:pPr marL="171450" indent="-171450">
              <a:buFontTx/>
              <a:buChar char="-"/>
            </a:pPr>
            <a:r>
              <a:rPr lang="en-US" dirty="0"/>
              <a:t>Social media algorithms prioritize posts with high engagement (which are the likes, shares and comments on a post).</a:t>
            </a:r>
          </a:p>
          <a:p>
            <a:pPr marL="171450" indent="-171450">
              <a:buFontTx/>
              <a:buChar char="-"/>
            </a:pPr>
            <a:r>
              <a:rPr lang="en-US" dirty="0"/>
              <a:t>And finally, volunteers (like you!) are vital in pushing ALA’s content to the forefront. </a:t>
            </a:r>
          </a:p>
        </p:txBody>
      </p:sp>
      <p:sp>
        <p:nvSpPr>
          <p:cNvPr id="4" name="Slide Number Placeholder 3"/>
          <p:cNvSpPr>
            <a:spLocks noGrp="1"/>
          </p:cNvSpPr>
          <p:nvPr>
            <p:ph type="sldNum" sz="quarter" idx="5"/>
          </p:nvPr>
        </p:nvSpPr>
        <p:spPr/>
        <p:txBody>
          <a:bodyPr/>
          <a:lstStyle/>
          <a:p>
            <a:fld id="{EEF00C75-09E3-4DF4-AC30-96A42F0795F5}" type="slidenum">
              <a:rPr lang="en-US" smtClean="0"/>
              <a:t>14</a:t>
            </a:fld>
            <a:endParaRPr lang="en-US"/>
          </a:p>
        </p:txBody>
      </p:sp>
    </p:spTree>
    <p:extLst>
      <p:ext uri="{BB962C8B-B14F-4D97-AF65-F5344CB8AC3E}">
        <p14:creationId xmlns:p14="http://schemas.microsoft.com/office/powerpoint/2010/main" val="389904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ALA posts 2-3 times per day on social media. Volunteers can help promote ALA by sharing our mission, upcoming events and initiatives to your audience and communities. This helps spread the word to your networks.</a:t>
            </a:r>
          </a:p>
          <a:p>
            <a:pPr marL="171450" indent="-171450">
              <a:buFontTx/>
              <a:buChar char="-"/>
            </a:pPr>
            <a:r>
              <a:rPr lang="en-US" dirty="0"/>
              <a:t>As a volunteer, you act as a “social media ambassador” for ALA to amplify content. It’s important to engage (like, comment or share) ALA’s posts whenever possible to maximize our audience reach.</a:t>
            </a:r>
          </a:p>
          <a:p>
            <a:pPr marL="171450" indent="-171450">
              <a:buFontTx/>
              <a:buChar char="-"/>
            </a:pPr>
            <a:r>
              <a:rPr lang="en-US" dirty="0"/>
              <a:t>Encourage engagement within your own network. If you’re resharing a post, talk to your network and ask them to leave a comment of someone who may be interested in ALA. You can reach out to that person individually to provide them more information based on their interest. </a:t>
            </a:r>
          </a:p>
        </p:txBody>
      </p:sp>
      <p:sp>
        <p:nvSpPr>
          <p:cNvPr id="4" name="Slide Number Placeholder 3"/>
          <p:cNvSpPr>
            <a:spLocks noGrp="1"/>
          </p:cNvSpPr>
          <p:nvPr>
            <p:ph type="sldNum" sz="quarter" idx="5"/>
          </p:nvPr>
        </p:nvSpPr>
        <p:spPr/>
        <p:txBody>
          <a:bodyPr/>
          <a:lstStyle/>
          <a:p>
            <a:fld id="{EEF00C75-09E3-4DF4-AC30-96A42F0795F5}" type="slidenum">
              <a:rPr lang="en-US" smtClean="0"/>
              <a:t>15</a:t>
            </a:fld>
            <a:endParaRPr lang="en-US"/>
          </a:p>
        </p:txBody>
      </p:sp>
    </p:spTree>
    <p:extLst>
      <p:ext uri="{BB962C8B-B14F-4D97-AF65-F5344CB8AC3E}">
        <p14:creationId xmlns:p14="http://schemas.microsoft.com/office/powerpoint/2010/main" val="2060808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8DE5-5C34-4D55-0078-736D17B05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75754-5A11-238F-03D6-CA89425577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0312CE-9A91-4E73-6079-76D749EAFB70}"/>
              </a:ext>
            </a:extLst>
          </p:cNvPr>
          <p:cNvSpPr>
            <a:spLocks noGrp="1"/>
          </p:cNvSpPr>
          <p:nvPr>
            <p:ph type="body" idx="1"/>
          </p:nvPr>
        </p:nvSpPr>
        <p:spPr/>
        <p:txBody>
          <a:bodyPr/>
          <a:lstStyle/>
          <a:p>
            <a:pPr marL="171450" indent="-171450">
              <a:buFontTx/>
              <a:buChar char="-"/>
            </a:pPr>
            <a:r>
              <a:rPr lang="en-US" dirty="0"/>
              <a:t>The more engagement a post receives, the higher it will be in your feed.</a:t>
            </a:r>
          </a:p>
          <a:p>
            <a:pPr marL="171450" indent="-171450">
              <a:buFontTx/>
              <a:buChar char="-"/>
            </a:pPr>
            <a:r>
              <a:rPr lang="en-US" b="0" dirty="0"/>
              <a:t>The key actions that increase visibility include:</a:t>
            </a:r>
          </a:p>
          <a:p>
            <a:pPr marL="628650" lvl="1" indent="-171450">
              <a:buFontTx/>
              <a:buChar char="-"/>
            </a:pPr>
            <a:r>
              <a:rPr lang="en-US" b="0" dirty="0"/>
              <a:t>Likes and Reactions:</a:t>
            </a:r>
            <a:r>
              <a:rPr lang="en-US" dirty="0"/>
              <a:t> This shows approval and boost posts.</a:t>
            </a:r>
          </a:p>
          <a:p>
            <a:pPr marL="628650" lvl="1" indent="-171450">
              <a:buFontTx/>
              <a:buChar char="-"/>
            </a:pPr>
            <a:r>
              <a:rPr lang="en-US" b="0" dirty="0"/>
              <a:t>Shares: This s</a:t>
            </a:r>
            <a:r>
              <a:rPr lang="en-US" dirty="0"/>
              <a:t>pread content to a new audience.</a:t>
            </a:r>
          </a:p>
          <a:p>
            <a:pPr marL="628650" lvl="1" indent="-171450">
              <a:buFontTx/>
              <a:buChar char="-"/>
            </a:pPr>
            <a:r>
              <a:rPr lang="en-US" dirty="0"/>
              <a:t>Comments: Drive conversations and signal interest.</a:t>
            </a:r>
          </a:p>
          <a:p>
            <a:pPr marL="628650" lvl="1" indent="-171450">
              <a:buFontTx/>
              <a:buChar char="-"/>
            </a:pPr>
            <a:r>
              <a:rPr lang="en-US" dirty="0"/>
              <a:t>Tags and Mentions: Directly involve individuals or groups.</a:t>
            </a:r>
          </a:p>
          <a:p>
            <a:pPr marL="171450" indent="-171450">
              <a:buFontTx/>
              <a:buChar char="-"/>
            </a:pPr>
            <a:r>
              <a:rPr lang="en-US" dirty="0"/>
              <a:t>At the bottom, you’ll see a chart that compares ALA’s engagement rate against industry standards. The industry standard for engagement rates is 1-2% (depending on the platform). ALA is 3-5% higher than the industry standard (based on the platform). We’ve achieved this high engagement rate from consistently tagging companies, individuals and chapters in our social media posts. By doing so, our post appears at the top of our followers algorithms (and anyone who is tagged – there network will see this at the top of their algorithm, too.</a:t>
            </a:r>
          </a:p>
          <a:p>
            <a:pPr marL="171450" indent="-171450">
              <a:buFontTx/>
              <a:buChar char="-"/>
            </a:pPr>
            <a:endParaRPr lang="en-US" dirty="0"/>
          </a:p>
        </p:txBody>
      </p:sp>
      <p:sp>
        <p:nvSpPr>
          <p:cNvPr id="4" name="Slide Number Placeholder 3">
            <a:extLst>
              <a:ext uri="{FF2B5EF4-FFF2-40B4-BE49-F238E27FC236}">
                <a16:creationId xmlns:a16="http://schemas.microsoft.com/office/drawing/2014/main" id="{33CBA4F5-E16A-CFB3-CBBD-4872D01DE132}"/>
              </a:ext>
            </a:extLst>
          </p:cNvPr>
          <p:cNvSpPr>
            <a:spLocks noGrp="1"/>
          </p:cNvSpPr>
          <p:nvPr>
            <p:ph type="sldNum" sz="quarter" idx="5"/>
          </p:nvPr>
        </p:nvSpPr>
        <p:spPr/>
        <p:txBody>
          <a:bodyPr/>
          <a:lstStyle/>
          <a:p>
            <a:fld id="{EEF00C75-09E3-4DF4-AC30-96A42F0795F5}" type="slidenum">
              <a:rPr lang="en-US" smtClean="0"/>
              <a:t>16</a:t>
            </a:fld>
            <a:endParaRPr lang="en-US"/>
          </a:p>
        </p:txBody>
      </p:sp>
    </p:spTree>
    <p:extLst>
      <p:ext uri="{BB962C8B-B14F-4D97-AF65-F5344CB8AC3E}">
        <p14:creationId xmlns:p14="http://schemas.microsoft.com/office/powerpoint/2010/main" val="83753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FCFDE-6ADF-F9BA-57E5-E7B984D1BB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A2E40A-B8BA-DBFC-833F-8D86F2FE36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8FFCB8-65C5-4AEB-48CF-04116BE60DEE}"/>
              </a:ext>
            </a:extLst>
          </p:cNvPr>
          <p:cNvSpPr>
            <a:spLocks noGrp="1"/>
          </p:cNvSpPr>
          <p:nvPr>
            <p:ph type="body" idx="1"/>
          </p:nvPr>
        </p:nvSpPr>
        <p:spPr/>
        <p:txBody>
          <a:bodyPr/>
          <a:lstStyle/>
          <a:p>
            <a:pPr marL="171450" indent="-171450">
              <a:buFontTx/>
              <a:buChar char="-"/>
            </a:pPr>
            <a:r>
              <a:rPr lang="en-US" dirty="0"/>
              <a:t>Make sure to follow ALA on social media! Our social media handles for LinkedIn, Facebook and Instagram are displayed.</a:t>
            </a:r>
          </a:p>
          <a:p>
            <a:pPr marL="171450" indent="-171450">
              <a:buFontTx/>
              <a:buChar char="-"/>
            </a:pPr>
            <a:r>
              <a:rPr lang="en-US" dirty="0"/>
              <a:t>Be sure to engage with ALA’s posts regularly – like, comment and share posts as it will help drive us up higher in peoples’ newsfeeds.</a:t>
            </a:r>
          </a:p>
          <a:p>
            <a:pPr marL="171450" indent="-171450">
              <a:buFontTx/>
              <a:buChar char="-"/>
            </a:pPr>
            <a:r>
              <a:rPr lang="en-US" dirty="0"/>
              <a:t>Tag a colleague or other legal professional in your network who would find ALA’s content valuable.</a:t>
            </a:r>
          </a:p>
          <a:p>
            <a:pPr marL="171450" indent="-171450">
              <a:buFontTx/>
              <a:buChar char="-"/>
            </a:pPr>
            <a:r>
              <a:rPr lang="en-US" dirty="0"/>
              <a:t>Make sure to tag us, or use the hashtag #ALABuzz so we can search posts to interact with yours.</a:t>
            </a:r>
          </a:p>
          <a:p>
            <a:pPr marL="171450" indent="-171450">
              <a:buFontTx/>
              <a:buChar char="-"/>
            </a:pPr>
            <a:r>
              <a:rPr lang="en-US" dirty="0"/>
              <a:t>Lastly, be sure to post or reshare ALA events or your personal involvement as a volunteer. </a:t>
            </a:r>
          </a:p>
        </p:txBody>
      </p:sp>
      <p:sp>
        <p:nvSpPr>
          <p:cNvPr id="4" name="Slide Number Placeholder 3">
            <a:extLst>
              <a:ext uri="{FF2B5EF4-FFF2-40B4-BE49-F238E27FC236}">
                <a16:creationId xmlns:a16="http://schemas.microsoft.com/office/drawing/2014/main" id="{6C2FA2C1-2240-712B-21CF-EB6614FB1D20}"/>
              </a:ext>
            </a:extLst>
          </p:cNvPr>
          <p:cNvSpPr>
            <a:spLocks noGrp="1"/>
          </p:cNvSpPr>
          <p:nvPr>
            <p:ph type="sldNum" sz="quarter" idx="5"/>
          </p:nvPr>
        </p:nvSpPr>
        <p:spPr/>
        <p:txBody>
          <a:bodyPr/>
          <a:lstStyle/>
          <a:p>
            <a:fld id="{EEF00C75-09E3-4DF4-AC30-96A42F0795F5}" type="slidenum">
              <a:rPr lang="en-US" smtClean="0"/>
              <a:t>17</a:t>
            </a:fld>
            <a:endParaRPr lang="en-US"/>
          </a:p>
        </p:txBody>
      </p:sp>
    </p:spTree>
    <p:extLst>
      <p:ext uri="{BB962C8B-B14F-4D97-AF65-F5344CB8AC3E}">
        <p14:creationId xmlns:p14="http://schemas.microsoft.com/office/powerpoint/2010/main" val="358027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1F5FC-5973-5C85-C92B-84AB5B4475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59500C-609E-158E-A9C5-743EF8BB3A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110AB4B-66D1-1FB7-0C8F-FD20FAE55DD4}"/>
              </a:ext>
            </a:extLst>
          </p:cNvPr>
          <p:cNvSpPr>
            <a:spLocks noGrp="1"/>
          </p:cNvSpPr>
          <p:nvPr>
            <p:ph type="body" idx="1"/>
          </p:nvPr>
        </p:nvSpPr>
        <p:spPr/>
        <p:txBody>
          <a:bodyPr/>
          <a:lstStyle/>
          <a:p>
            <a:pPr marL="171450" indent="-171450">
              <a:buFontTx/>
              <a:buChar char="-"/>
            </a:pPr>
            <a:r>
              <a:rPr lang="en-US"/>
              <a:t>Here’s an example of how you can interact with ALA’s post on social media…</a:t>
            </a:r>
          </a:p>
          <a:p>
            <a:pPr marL="171450" indent="-171450">
              <a:buFontTx/>
              <a:buChar char="-"/>
            </a:pPr>
            <a:r>
              <a:rPr lang="en-US"/>
              <a:t>We posted about the CLM webinar that took place on February 19. Daniel engaged with our post, reshared it to his network and promoted ALA’s upcoming webinar in just two short sentences! This is an excellent example of engagement because he also tagged ALA’s Chicago Chapter and Rita Neilsen, which, in turn, shared this to people who follow the Chicago Chapter, as well as Rita.</a:t>
            </a:r>
          </a:p>
          <a:p>
            <a:pPr marL="171450" indent="-171450">
              <a:buFontTx/>
              <a:buChar char="-"/>
            </a:pPr>
            <a:r>
              <a:rPr lang="en-US"/>
              <a:t>Other actions that could be taken are…</a:t>
            </a:r>
          </a:p>
          <a:p>
            <a:pPr marL="628650" lvl="1" indent="-171450">
              <a:buFontTx/>
              <a:buChar char="-"/>
            </a:pPr>
            <a:r>
              <a:rPr lang="en-US"/>
              <a:t>Like or commenting on the post: “Looking forward to this session!”</a:t>
            </a:r>
          </a:p>
          <a:p>
            <a:pPr marL="628650" lvl="1" indent="-171450">
              <a:buFontTx/>
              <a:buChar char="-"/>
            </a:pPr>
            <a:r>
              <a:rPr lang="en-US"/>
              <a:t>Share: “ALA has an incredible webinar coming up – check it out!”</a:t>
            </a:r>
          </a:p>
          <a:p>
            <a:pPr marL="628650" lvl="1" indent="-171450">
              <a:buFontTx/>
              <a:buChar char="-"/>
            </a:pPr>
            <a:r>
              <a:rPr lang="en-US"/>
              <a:t>Tag others: “Hey [Name], this might be valuable for your firm!”</a:t>
            </a:r>
          </a:p>
        </p:txBody>
      </p:sp>
      <p:sp>
        <p:nvSpPr>
          <p:cNvPr id="4" name="Slide Number Placeholder 3">
            <a:extLst>
              <a:ext uri="{FF2B5EF4-FFF2-40B4-BE49-F238E27FC236}">
                <a16:creationId xmlns:a16="http://schemas.microsoft.com/office/drawing/2014/main" id="{12EE31DD-DC88-4B7B-93AA-57BC30A85498}"/>
              </a:ext>
            </a:extLst>
          </p:cNvPr>
          <p:cNvSpPr>
            <a:spLocks noGrp="1"/>
          </p:cNvSpPr>
          <p:nvPr>
            <p:ph type="sldNum" sz="quarter" idx="5"/>
          </p:nvPr>
        </p:nvSpPr>
        <p:spPr/>
        <p:txBody>
          <a:bodyPr/>
          <a:lstStyle/>
          <a:p>
            <a:fld id="{EEF00C75-09E3-4DF4-AC30-96A42F0795F5}" type="slidenum">
              <a:rPr lang="en-US" smtClean="0"/>
              <a:t>18</a:t>
            </a:fld>
            <a:endParaRPr lang="en-US"/>
          </a:p>
        </p:txBody>
      </p:sp>
    </p:spTree>
    <p:extLst>
      <p:ext uri="{BB962C8B-B14F-4D97-AF65-F5344CB8AC3E}">
        <p14:creationId xmlns:p14="http://schemas.microsoft.com/office/powerpoint/2010/main" val="3282117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C6B89-877A-088E-32E4-7072A7A946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4490EE-7669-F591-98A2-16581DE538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530639-D9A7-4210-32B1-8AE54609230F}"/>
              </a:ext>
            </a:extLst>
          </p:cNvPr>
          <p:cNvSpPr>
            <a:spLocks noGrp="1"/>
          </p:cNvSpPr>
          <p:nvPr>
            <p:ph type="body" idx="1"/>
          </p:nvPr>
        </p:nvSpPr>
        <p:spPr/>
        <p:txBody>
          <a:bodyPr/>
          <a:lstStyle/>
          <a:p>
            <a:pPr marL="171450" indent="-171450">
              <a:buFontTx/>
              <a:buChar char="-"/>
            </a:pPr>
            <a:r>
              <a:rPr lang="en-US" dirty="0"/>
              <a:t>Keep engagement consistent. Set aside 10 minutes per week to monitor your social media platforms to ensure you’re engaging with your audience. </a:t>
            </a:r>
          </a:p>
          <a:p>
            <a:pPr marL="171450" indent="-171450">
              <a:buFontTx/>
              <a:buChar char="-"/>
            </a:pPr>
            <a:r>
              <a:rPr lang="en-US" dirty="0"/>
              <a:t>When reshare a posting, make it personal. Explain why attending ALA’s Annual Conference is valuable and what someone will walk away learning. Call out a session or event or something from the Exhibit Hall worth checking out.</a:t>
            </a:r>
          </a:p>
          <a:p>
            <a:pPr marL="171450" indent="-171450">
              <a:buFontTx/>
              <a:buChar char="-"/>
            </a:pPr>
            <a:r>
              <a:rPr lang="en-US" dirty="0"/>
              <a:t>You should use high-quality images and videos for better visibility.</a:t>
            </a:r>
          </a:p>
          <a:p>
            <a:pPr marL="171450" indent="-171450">
              <a:buFontTx/>
              <a:buChar char="-"/>
            </a:pPr>
            <a:r>
              <a:rPr lang="en-US" dirty="0"/>
              <a:t>Encourage conversations by asking questions in the comments. When people respond, this boosts the post higher in the algorithm.</a:t>
            </a:r>
          </a:p>
        </p:txBody>
      </p:sp>
      <p:sp>
        <p:nvSpPr>
          <p:cNvPr id="4" name="Slide Number Placeholder 3">
            <a:extLst>
              <a:ext uri="{FF2B5EF4-FFF2-40B4-BE49-F238E27FC236}">
                <a16:creationId xmlns:a16="http://schemas.microsoft.com/office/drawing/2014/main" id="{A20E24FC-F4F7-D20C-E644-3493AEC27911}"/>
              </a:ext>
            </a:extLst>
          </p:cNvPr>
          <p:cNvSpPr>
            <a:spLocks noGrp="1"/>
          </p:cNvSpPr>
          <p:nvPr>
            <p:ph type="sldNum" sz="quarter" idx="5"/>
          </p:nvPr>
        </p:nvSpPr>
        <p:spPr/>
        <p:txBody>
          <a:bodyPr/>
          <a:lstStyle/>
          <a:p>
            <a:fld id="{EEF00C75-09E3-4DF4-AC30-96A42F0795F5}" type="slidenum">
              <a:rPr lang="en-US" smtClean="0"/>
              <a:t>19</a:t>
            </a:fld>
            <a:endParaRPr lang="en-US"/>
          </a:p>
        </p:txBody>
      </p:sp>
    </p:spTree>
    <p:extLst>
      <p:ext uri="{BB962C8B-B14F-4D97-AF65-F5344CB8AC3E}">
        <p14:creationId xmlns:p14="http://schemas.microsoft.com/office/powerpoint/2010/main" val="1893322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0A6BE-0874-5AEC-C78B-35F445406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8F7161-3FA9-EDB2-507D-0E48CBA06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6AF581-226D-2DDD-6E9C-765C2D5CD044}"/>
              </a:ext>
            </a:extLst>
          </p:cNvPr>
          <p:cNvSpPr>
            <a:spLocks noGrp="1"/>
          </p:cNvSpPr>
          <p:nvPr>
            <p:ph type="body" idx="1"/>
          </p:nvPr>
        </p:nvSpPr>
        <p:spPr/>
        <p:txBody>
          <a:bodyPr/>
          <a:lstStyle/>
          <a:p>
            <a:pPr marL="171450" indent="-171450">
              <a:buFontTx/>
              <a:buChar char="-"/>
            </a:pPr>
            <a:r>
              <a:rPr lang="en-US"/>
              <a:t>Step 1: Follow ALA on LinkedIn, Facebook and Instagram.</a:t>
            </a:r>
          </a:p>
          <a:p>
            <a:pPr marL="171450" indent="-171450">
              <a:buFontTx/>
              <a:buChar char="-"/>
            </a:pPr>
            <a:r>
              <a:rPr lang="en-US"/>
              <a:t>Step 2: Like and comment on ALA’s posts – aim for at least one per week.</a:t>
            </a:r>
          </a:p>
          <a:p>
            <a:pPr marL="171450" indent="-171450">
              <a:buFontTx/>
              <a:buChar char="-"/>
            </a:pPr>
            <a:r>
              <a:rPr lang="en-US"/>
              <a:t>Step 3: Share relevant posts to your network.</a:t>
            </a:r>
          </a:p>
          <a:p>
            <a:pPr marL="171450" indent="-171450">
              <a:buFontTx/>
              <a:buChar char="-"/>
            </a:pPr>
            <a:r>
              <a:rPr lang="en-US"/>
              <a:t>Step 4: Tag colleagues that would benefit from attending an ALA event or find ALA resources helpful. </a:t>
            </a:r>
          </a:p>
          <a:p>
            <a:pPr marL="171450" indent="-171450">
              <a:buFontTx/>
              <a:buChar char="-"/>
            </a:pPr>
            <a:r>
              <a:rPr lang="en-US"/>
              <a:t>Step 5: Lastly, post about your involvement with ALA. </a:t>
            </a:r>
          </a:p>
        </p:txBody>
      </p:sp>
      <p:sp>
        <p:nvSpPr>
          <p:cNvPr id="4" name="Slide Number Placeholder 3">
            <a:extLst>
              <a:ext uri="{FF2B5EF4-FFF2-40B4-BE49-F238E27FC236}">
                <a16:creationId xmlns:a16="http://schemas.microsoft.com/office/drawing/2014/main" id="{29029785-9E1E-46CA-BE64-494F69CDA048}"/>
              </a:ext>
            </a:extLst>
          </p:cNvPr>
          <p:cNvSpPr>
            <a:spLocks noGrp="1"/>
          </p:cNvSpPr>
          <p:nvPr>
            <p:ph type="sldNum" sz="quarter" idx="5"/>
          </p:nvPr>
        </p:nvSpPr>
        <p:spPr/>
        <p:txBody>
          <a:bodyPr/>
          <a:lstStyle/>
          <a:p>
            <a:fld id="{EEF00C75-09E3-4DF4-AC30-96A42F0795F5}" type="slidenum">
              <a:rPr lang="en-US" smtClean="0"/>
              <a:t>20</a:t>
            </a:fld>
            <a:endParaRPr lang="en-US"/>
          </a:p>
        </p:txBody>
      </p:sp>
    </p:spTree>
    <p:extLst>
      <p:ext uri="{BB962C8B-B14F-4D97-AF65-F5344CB8AC3E}">
        <p14:creationId xmlns:p14="http://schemas.microsoft.com/office/powerpoint/2010/main" val="106604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40907-1455-F876-1D06-EF32C0654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2669B-6201-5CF7-8271-61BE8C41E8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62D325-7E56-A214-5FC8-E2E9A759CD36}"/>
              </a:ext>
            </a:extLst>
          </p:cNvPr>
          <p:cNvSpPr>
            <a:spLocks noGrp="1"/>
          </p:cNvSpPr>
          <p:nvPr>
            <p:ph type="body" idx="1"/>
          </p:nvPr>
        </p:nvSpPr>
        <p:spPr/>
        <p:txBody>
          <a:bodyPr/>
          <a:lstStyle/>
          <a:p>
            <a:pPr marL="171450" indent="-171450">
              <a:buFontTx/>
              <a:buChar char="-"/>
            </a:pPr>
            <a:r>
              <a:rPr lang="en-US" dirty="0"/>
              <a:t>Success is measured by several variables, being:</a:t>
            </a:r>
          </a:p>
          <a:p>
            <a:pPr marL="628650" lvl="1" indent="-171450">
              <a:buFontTx/>
              <a:buChar char="-"/>
            </a:pPr>
            <a:r>
              <a:rPr lang="en-US" dirty="0"/>
              <a:t>The more engagement we receive, the greater reach and visibility we’ll receive for ALA. The more we can increase our overall brand recognition in the legal industry.</a:t>
            </a:r>
          </a:p>
          <a:p>
            <a:pPr marL="628650" lvl="1" indent="-171450">
              <a:buFontTx/>
              <a:buChar char="-"/>
            </a:pPr>
            <a:r>
              <a:rPr lang="en-US" dirty="0"/>
              <a:t>Our growth in followers, comments and shares.</a:t>
            </a:r>
          </a:p>
          <a:p>
            <a:pPr marL="628650" lvl="1" indent="-171450">
              <a:buFontTx/>
              <a:buChar char="-"/>
            </a:pPr>
            <a:r>
              <a:rPr lang="en-US" dirty="0"/>
              <a:t>The increased attendance and participation in ALA events.</a:t>
            </a:r>
          </a:p>
        </p:txBody>
      </p:sp>
      <p:sp>
        <p:nvSpPr>
          <p:cNvPr id="4" name="Slide Number Placeholder 3">
            <a:extLst>
              <a:ext uri="{FF2B5EF4-FFF2-40B4-BE49-F238E27FC236}">
                <a16:creationId xmlns:a16="http://schemas.microsoft.com/office/drawing/2014/main" id="{A81EA33D-724E-841B-4E8C-7AFDE04812A9}"/>
              </a:ext>
            </a:extLst>
          </p:cNvPr>
          <p:cNvSpPr>
            <a:spLocks noGrp="1"/>
          </p:cNvSpPr>
          <p:nvPr>
            <p:ph type="sldNum" sz="quarter" idx="5"/>
          </p:nvPr>
        </p:nvSpPr>
        <p:spPr/>
        <p:txBody>
          <a:bodyPr/>
          <a:lstStyle/>
          <a:p>
            <a:fld id="{EEF00C75-09E3-4DF4-AC30-96A42F0795F5}" type="slidenum">
              <a:rPr lang="en-US" smtClean="0"/>
              <a:t>21</a:t>
            </a:fld>
            <a:endParaRPr lang="en-US"/>
          </a:p>
        </p:txBody>
      </p:sp>
    </p:spTree>
    <p:extLst>
      <p:ext uri="{BB962C8B-B14F-4D97-AF65-F5344CB8AC3E}">
        <p14:creationId xmlns:p14="http://schemas.microsoft.com/office/powerpoint/2010/main" val="130293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24F97-F7DD-33EB-EEFF-DAB4A19848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824BB4-5653-C877-42B4-09412C42C6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A1529-95F1-446E-E725-BAAA298111E0}"/>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5" name="Footer Placeholder 4">
            <a:extLst>
              <a:ext uri="{FF2B5EF4-FFF2-40B4-BE49-F238E27FC236}">
                <a16:creationId xmlns:a16="http://schemas.microsoft.com/office/drawing/2014/main" id="{36CCC836-B0EB-44D0-243A-F723CE3AE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418C1-5ABF-79F1-2B4E-5733EA555142}"/>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4178751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33A0A-28DA-C87E-DAB6-9A8FAFA3F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57CD6F-60FF-5C38-CFA0-DAE59D019A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2436E-5A5F-3225-9F65-B4DBD8E21D25}"/>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5" name="Footer Placeholder 4">
            <a:extLst>
              <a:ext uri="{FF2B5EF4-FFF2-40B4-BE49-F238E27FC236}">
                <a16:creationId xmlns:a16="http://schemas.microsoft.com/office/drawing/2014/main" id="{1D434E48-87BF-FFF7-7C3E-91345AF7B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EF7B7A-F1F2-0D27-3B22-1E32150B2E6C}"/>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4149234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9081F3-694B-0E74-F6A7-8ADD61AF10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8E8535-D57E-3100-6417-5B61467CA0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109DC2-2640-F0B3-9948-F3E5F7168D93}"/>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5" name="Footer Placeholder 4">
            <a:extLst>
              <a:ext uri="{FF2B5EF4-FFF2-40B4-BE49-F238E27FC236}">
                <a16:creationId xmlns:a16="http://schemas.microsoft.com/office/drawing/2014/main" id="{0C410469-6A62-E211-9466-F3144C0F9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AE4EBF-DA63-99CF-7AE9-27C4FAD0CF99}"/>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4045788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CB13-D1C0-C6EC-6586-93A299930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45CE17-F196-7DC9-79D9-E979730FE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2AB7E3-4645-BF97-D286-935DF5A16E4E}"/>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5" name="Footer Placeholder 4">
            <a:extLst>
              <a:ext uri="{FF2B5EF4-FFF2-40B4-BE49-F238E27FC236}">
                <a16:creationId xmlns:a16="http://schemas.microsoft.com/office/drawing/2014/main" id="{A9DB32EE-2880-E1DF-F1F3-DAD144C29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6D308-3F29-0B2C-F2E4-9D9CCED92767}"/>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2738098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9C430-E4AD-71D2-2581-F0F0469D52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79A5E2-544E-A5AF-BA5D-580CC8D9690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CA6F17-E08E-A8E7-20F8-26F63D624770}"/>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5" name="Footer Placeholder 4">
            <a:extLst>
              <a:ext uri="{FF2B5EF4-FFF2-40B4-BE49-F238E27FC236}">
                <a16:creationId xmlns:a16="http://schemas.microsoft.com/office/drawing/2014/main" id="{336D0987-D6DF-F48F-0F93-CB9DC2D2A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D49CFD-72E7-A51A-8320-EB8DA62333AA}"/>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502271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C3EB-6FFF-A1BB-F2A6-88519C5EF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19426-36AC-4F0B-F059-243F176474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7AB7D-BCA4-092A-0CEE-D2BA200F22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90859-45BA-030F-7DA3-B48E6CCEF0AB}"/>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6" name="Footer Placeholder 5">
            <a:extLst>
              <a:ext uri="{FF2B5EF4-FFF2-40B4-BE49-F238E27FC236}">
                <a16:creationId xmlns:a16="http://schemas.microsoft.com/office/drawing/2014/main" id="{E6A24FC7-253F-AF7F-9D62-F75A756A36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40ACDF-80DA-582F-4720-C87BEF540E9C}"/>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1589456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C320E-DCC8-E650-96E8-9968B4C791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888AB8-193F-6C5D-AFD4-D407336DD7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62AA31-B94C-B409-4A7F-BAFDF04156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BD58D5-BFAD-C0D9-C211-6F0C68055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746086-BD58-D19F-6515-9B5504E743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2CDF5-0918-CB7B-2D52-7C351A7B6356}"/>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8" name="Footer Placeholder 7">
            <a:extLst>
              <a:ext uri="{FF2B5EF4-FFF2-40B4-BE49-F238E27FC236}">
                <a16:creationId xmlns:a16="http://schemas.microsoft.com/office/drawing/2014/main" id="{661054CB-8163-D380-B843-52E15AF64DC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ADE0BF-1813-C7FE-A068-D865A4BECD12}"/>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56740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55D17-EE78-72A2-2AE7-EB2D4B9C3C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22CC11-CD37-1D81-D42C-1471794AEA43}"/>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4" name="Footer Placeholder 3">
            <a:extLst>
              <a:ext uri="{FF2B5EF4-FFF2-40B4-BE49-F238E27FC236}">
                <a16:creationId xmlns:a16="http://schemas.microsoft.com/office/drawing/2014/main" id="{01233525-A0EC-5BA8-8116-1EF744C04C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FB9B3B-E16F-05A9-D4F7-24B7D968C80A}"/>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17573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3EDA7B-A16E-5964-0223-CC5DC67EDD3F}"/>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3" name="Footer Placeholder 2">
            <a:extLst>
              <a:ext uri="{FF2B5EF4-FFF2-40B4-BE49-F238E27FC236}">
                <a16:creationId xmlns:a16="http://schemas.microsoft.com/office/drawing/2014/main" id="{412695A8-DCED-BC70-DD9E-791280F0A3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5A3F9-5E9E-5881-A432-07C7B0D5A82E}"/>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2350360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5023-CC9E-F416-B903-016F0EB68D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39440E-7DB9-78E8-DF46-FD892ECE3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CFC3153-2515-0035-0D44-BEFFFFA593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69A21-CFF4-B23C-3285-3579FEA8C0F2}"/>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6" name="Footer Placeholder 5">
            <a:extLst>
              <a:ext uri="{FF2B5EF4-FFF2-40B4-BE49-F238E27FC236}">
                <a16:creationId xmlns:a16="http://schemas.microsoft.com/office/drawing/2014/main" id="{E956D6A6-C900-08B0-4B6E-2A901083B8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DC40A-ED2C-A67C-7C83-C534F6A9D062}"/>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6311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B7172-4A82-312C-DC04-E9C0D379F3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AF50E0-62A3-A920-E77D-F025B17471A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42EC1-D9DB-F6AB-EF72-8FF5EF4DE1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C013C-E40F-28D9-A3C9-C9238BA50DCB}"/>
              </a:ext>
            </a:extLst>
          </p:cNvPr>
          <p:cNvSpPr>
            <a:spLocks noGrp="1"/>
          </p:cNvSpPr>
          <p:nvPr>
            <p:ph type="dt" sz="half" idx="10"/>
          </p:nvPr>
        </p:nvSpPr>
        <p:spPr/>
        <p:txBody>
          <a:bodyPr/>
          <a:lstStyle/>
          <a:p>
            <a:fld id="{CDAB47F7-5A9F-466A-BE5D-F6C98B3C6D7C}" type="datetimeFigureOut">
              <a:rPr lang="en-US" smtClean="0"/>
              <a:t>3/7/2025</a:t>
            </a:fld>
            <a:endParaRPr lang="en-US"/>
          </a:p>
        </p:txBody>
      </p:sp>
      <p:sp>
        <p:nvSpPr>
          <p:cNvPr id="6" name="Footer Placeholder 5">
            <a:extLst>
              <a:ext uri="{FF2B5EF4-FFF2-40B4-BE49-F238E27FC236}">
                <a16:creationId xmlns:a16="http://schemas.microsoft.com/office/drawing/2014/main" id="{ABBFFEB6-ACB1-9933-CF25-DEF7C23F41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1C87DE-7807-0D72-D78C-03357EB70416}"/>
              </a:ext>
            </a:extLst>
          </p:cNvPr>
          <p:cNvSpPr>
            <a:spLocks noGrp="1"/>
          </p:cNvSpPr>
          <p:nvPr>
            <p:ph type="sldNum" sz="quarter" idx="12"/>
          </p:nvPr>
        </p:nvSpPr>
        <p:spPr/>
        <p:txBody>
          <a:bodyPr/>
          <a:lstStyle/>
          <a:p>
            <a:fld id="{3D792F62-8D9B-40C4-B003-F97ED38AF1DB}" type="slidenum">
              <a:rPr lang="en-US" smtClean="0"/>
              <a:t>‹#›</a:t>
            </a:fld>
            <a:endParaRPr lang="en-US"/>
          </a:p>
        </p:txBody>
      </p:sp>
    </p:spTree>
    <p:extLst>
      <p:ext uri="{BB962C8B-B14F-4D97-AF65-F5344CB8AC3E}">
        <p14:creationId xmlns:p14="http://schemas.microsoft.com/office/powerpoint/2010/main" val="1714682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1CACCE-9F23-7371-E46C-4E1F570280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7C9A1-53DB-BD71-1670-B2267FF417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0BC2D-375C-EDE1-F318-D363636466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AB47F7-5A9F-466A-BE5D-F6C98B3C6D7C}" type="datetimeFigureOut">
              <a:rPr lang="en-US" smtClean="0"/>
              <a:t>3/7/2025</a:t>
            </a:fld>
            <a:endParaRPr lang="en-US"/>
          </a:p>
        </p:txBody>
      </p:sp>
      <p:sp>
        <p:nvSpPr>
          <p:cNvPr id="5" name="Footer Placeholder 4">
            <a:extLst>
              <a:ext uri="{FF2B5EF4-FFF2-40B4-BE49-F238E27FC236}">
                <a16:creationId xmlns:a16="http://schemas.microsoft.com/office/drawing/2014/main" id="{9C533021-EA9B-A0E2-AB09-584F56BA6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CF66F10-2CF2-6B8E-B9F4-EBA4944C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792F62-8D9B-40C4-B003-F97ED38AF1DB}" type="slidenum">
              <a:rPr lang="en-US" smtClean="0"/>
              <a:t>‹#›</a:t>
            </a:fld>
            <a:endParaRPr lang="en-US"/>
          </a:p>
        </p:txBody>
      </p:sp>
    </p:spTree>
    <p:extLst>
      <p:ext uri="{BB962C8B-B14F-4D97-AF65-F5344CB8AC3E}">
        <p14:creationId xmlns:p14="http://schemas.microsoft.com/office/powerpoint/2010/main" val="2008992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pn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mailto:fullman@alanet.or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image" Target="../media/image5.png"/><Relationship Id="rId16"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jpe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 Id="rId14" Type="http://schemas.openxmlformats.org/officeDocument/2006/relationships/image" Target="../media/image20.sv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32D1-74BD-9305-60AB-66CEC76BD5BB}"/>
              </a:ext>
            </a:extLst>
          </p:cNvPr>
          <p:cNvSpPr>
            <a:spLocks noGrp="1"/>
          </p:cNvSpPr>
          <p:nvPr>
            <p:ph type="title"/>
          </p:nvPr>
        </p:nvSpPr>
        <p:spPr>
          <a:xfrm>
            <a:off x="2755294" y="3930485"/>
            <a:ext cx="6681410" cy="1325563"/>
          </a:xfrm>
        </p:spPr>
        <p:txBody>
          <a:bodyPr>
            <a:normAutofit/>
          </a:bodyPr>
          <a:lstStyle/>
          <a:p>
            <a:pPr algn="ctr"/>
            <a:r>
              <a:rPr lang="en-US" b="1" dirty="0">
                <a:solidFill>
                  <a:schemeClr val="tx2">
                    <a:lumMod val="75000"/>
                    <a:lumOff val="25000"/>
                  </a:schemeClr>
                </a:solidFill>
              </a:rPr>
              <a:t>Highlights From HQ!</a:t>
            </a:r>
            <a:br>
              <a:rPr lang="en-US" dirty="0"/>
            </a:br>
            <a:endParaRPr lang="en-US" dirty="0"/>
          </a:p>
        </p:txBody>
      </p:sp>
      <p:pic>
        <p:nvPicPr>
          <p:cNvPr id="3" name="Picture 4">
            <a:extLst>
              <a:ext uri="{FF2B5EF4-FFF2-40B4-BE49-F238E27FC236}">
                <a16:creationId xmlns:a16="http://schemas.microsoft.com/office/drawing/2014/main" id="{12D2296B-B32B-50F3-6798-B1613C4F7C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911" y="1276739"/>
            <a:ext cx="3882175" cy="205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00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FF816-5342-507F-F1E9-1D50EFE8ABAB}"/>
              </a:ext>
            </a:extLst>
          </p:cNvPr>
          <p:cNvSpPr>
            <a:spLocks noGrp="1"/>
          </p:cNvSpPr>
          <p:nvPr>
            <p:ph type="title"/>
          </p:nvPr>
        </p:nvSpPr>
        <p:spPr>
          <a:xfrm>
            <a:off x="894080" y="1503681"/>
            <a:ext cx="11612880" cy="4734560"/>
          </a:xfrm>
        </p:spPr>
        <p:txBody>
          <a:bodyPr>
            <a:noAutofit/>
          </a:bodyPr>
          <a:lstStyle/>
          <a:p>
            <a:r>
              <a:rPr lang="en-US" sz="6000" b="0" i="1" dirty="0">
                <a:solidFill>
                  <a:srgbClr val="001D35"/>
                </a:solidFill>
                <a:effectLst/>
              </a:rPr>
              <a:t>“It isn't the mountains ahead that wear you out; it's the pebble in your shoe.”</a:t>
            </a:r>
            <a:br>
              <a:rPr lang="en-US" sz="6000" b="0" i="0" dirty="0">
                <a:solidFill>
                  <a:srgbClr val="001D35"/>
                </a:solidFill>
                <a:effectLst/>
              </a:rPr>
            </a:br>
            <a:r>
              <a:rPr lang="en-US" sz="6000" b="0" i="0" dirty="0">
                <a:solidFill>
                  <a:srgbClr val="001D35"/>
                </a:solidFill>
                <a:effectLst/>
              </a:rPr>
              <a:t>						</a:t>
            </a:r>
            <a:r>
              <a:rPr lang="en-US" sz="4800" b="0" i="0" dirty="0">
                <a:solidFill>
                  <a:srgbClr val="001D35"/>
                </a:solidFill>
                <a:effectLst/>
              </a:rPr>
              <a:t>- Muhammad Ali</a:t>
            </a:r>
            <a:endParaRPr lang="en-US" sz="4800" dirty="0"/>
          </a:p>
        </p:txBody>
      </p:sp>
    </p:spTree>
    <p:extLst>
      <p:ext uri="{BB962C8B-B14F-4D97-AF65-F5344CB8AC3E}">
        <p14:creationId xmlns:p14="http://schemas.microsoft.com/office/powerpoint/2010/main" val="3004687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and white sign with text&#10;&#10;Description automatically generated">
            <a:extLst>
              <a:ext uri="{FF2B5EF4-FFF2-40B4-BE49-F238E27FC236}">
                <a16:creationId xmlns:a16="http://schemas.microsoft.com/office/drawing/2014/main" id="{B3EF96B2-0FD5-25E3-F9F2-35BB90EDBEB2}"/>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Tree>
    <p:extLst>
      <p:ext uri="{BB962C8B-B14F-4D97-AF65-F5344CB8AC3E}">
        <p14:creationId xmlns:p14="http://schemas.microsoft.com/office/powerpoint/2010/main" val="779192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lose up of text&#10;&#10;AI-generated content may be incorrect.">
            <a:extLst>
              <a:ext uri="{FF2B5EF4-FFF2-40B4-BE49-F238E27FC236}">
                <a16:creationId xmlns:a16="http://schemas.microsoft.com/office/drawing/2014/main" id="{5FFF94A3-6355-3360-BB16-9E84A7F07F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755" y="1132998"/>
            <a:ext cx="3897371" cy="1559415"/>
          </a:xfrm>
          <a:prstGeom prst="rect">
            <a:avLst/>
          </a:prstGeom>
        </p:spPr>
      </p:pic>
      <p:pic>
        <p:nvPicPr>
          <p:cNvPr id="7" name="Picture 6" descr="A close-up of a logo&#10;&#10;AI-generated content may be incorrect.">
            <a:extLst>
              <a:ext uri="{FF2B5EF4-FFF2-40B4-BE49-F238E27FC236}">
                <a16:creationId xmlns:a16="http://schemas.microsoft.com/office/drawing/2014/main" id="{043CF776-00E5-498B-9050-79D1DDF37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6817" y="3459444"/>
            <a:ext cx="3657600" cy="1713609"/>
          </a:xfrm>
          <a:prstGeom prst="rect">
            <a:avLst/>
          </a:prstGeom>
        </p:spPr>
      </p:pic>
      <p:pic>
        <p:nvPicPr>
          <p:cNvPr id="8" name="Picture 7">
            <a:extLst>
              <a:ext uri="{FF2B5EF4-FFF2-40B4-BE49-F238E27FC236}">
                <a16:creationId xmlns:a16="http://schemas.microsoft.com/office/drawing/2014/main" id="{DAD05368-5BE1-95CF-68C1-718D2B8B984D}"/>
              </a:ext>
            </a:extLst>
          </p:cNvPr>
          <p:cNvPicPr>
            <a:picLocks noChangeAspect="1"/>
          </p:cNvPicPr>
          <p:nvPr/>
        </p:nvPicPr>
        <p:blipFill>
          <a:blip r:embed="rId5"/>
          <a:stretch>
            <a:fillRect/>
          </a:stretch>
        </p:blipFill>
        <p:spPr>
          <a:xfrm>
            <a:off x="1190755" y="3896262"/>
            <a:ext cx="4255970" cy="1276791"/>
          </a:xfrm>
          <a:prstGeom prst="rect">
            <a:avLst/>
          </a:prstGeom>
        </p:spPr>
      </p:pic>
      <p:pic>
        <p:nvPicPr>
          <p:cNvPr id="10" name="Picture 9" descr="A black background with gold text&#10;&#10;AI-generated content may be incorrect.">
            <a:extLst>
              <a:ext uri="{FF2B5EF4-FFF2-40B4-BE49-F238E27FC236}">
                <a16:creationId xmlns:a16="http://schemas.microsoft.com/office/drawing/2014/main" id="{DA59EE5F-97E8-34E0-7E8F-A86F1FBEF64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5218" y="910835"/>
            <a:ext cx="3500542" cy="1750796"/>
          </a:xfrm>
          <a:prstGeom prst="rect">
            <a:avLst/>
          </a:prstGeom>
        </p:spPr>
      </p:pic>
      <p:sp>
        <p:nvSpPr>
          <p:cNvPr id="11" name="TextBox 10">
            <a:extLst>
              <a:ext uri="{FF2B5EF4-FFF2-40B4-BE49-F238E27FC236}">
                <a16:creationId xmlns:a16="http://schemas.microsoft.com/office/drawing/2014/main" id="{9A64602A-4103-B2D5-81EC-F7533D7E57F5}"/>
              </a:ext>
            </a:extLst>
          </p:cNvPr>
          <p:cNvSpPr txBox="1"/>
          <p:nvPr/>
        </p:nvSpPr>
        <p:spPr>
          <a:xfrm>
            <a:off x="7684236" y="5203835"/>
            <a:ext cx="218276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500"/>
              </a:spcAft>
              <a:buClrTx/>
              <a:buSzTx/>
              <a:buFontTx/>
              <a:buNone/>
              <a:tabLst/>
              <a:defRPr/>
            </a:pPr>
            <a:r>
              <a:rPr kumimoji="0" lang="en-US" sz="1800" b="1" i="0" u="none" strike="noStrike" kern="1200" cap="none" spc="0" normalizeH="0" baseline="0" noProof="0" dirty="0">
                <a:ln>
                  <a:noFill/>
                </a:ln>
                <a:solidFill>
                  <a:srgbClr val="4B1368"/>
                </a:solidFill>
                <a:effectLst/>
                <a:uLnTx/>
                <a:uFillTx/>
                <a:latin typeface="Inter"/>
                <a:ea typeface="+mn-ea"/>
                <a:cs typeface="+mn-cs"/>
              </a:rPr>
              <a:t>Scottsdale, Arizona</a:t>
            </a:r>
            <a:br>
              <a:rPr kumimoji="0" lang="en-US" sz="1800" b="1" i="0" u="none" strike="noStrike" kern="1200" cap="none" spc="0" normalizeH="0" baseline="0" noProof="0" dirty="0">
                <a:ln>
                  <a:noFill/>
                </a:ln>
                <a:solidFill>
                  <a:srgbClr val="4B1368"/>
                </a:solidFill>
                <a:effectLst/>
                <a:uLnTx/>
                <a:uFillTx/>
                <a:latin typeface="Inter"/>
                <a:ea typeface="+mn-ea"/>
                <a:cs typeface="+mn-cs"/>
              </a:rPr>
            </a:br>
            <a:r>
              <a:rPr kumimoji="0" lang="en-US" sz="1800" b="1" i="0" u="none" strike="noStrike" kern="1200" cap="none" spc="0" normalizeH="0" baseline="0" noProof="0" dirty="0">
                <a:ln>
                  <a:noFill/>
                </a:ln>
                <a:solidFill>
                  <a:srgbClr val="4B1368"/>
                </a:solidFill>
                <a:effectLst/>
                <a:uLnTx/>
                <a:uFillTx/>
                <a:latin typeface="Inter"/>
                <a:ea typeface="+mn-ea"/>
                <a:cs typeface="+mn-cs"/>
              </a:rPr>
              <a:t>October 24–25, 2025</a:t>
            </a:r>
          </a:p>
        </p:txBody>
      </p:sp>
      <p:sp>
        <p:nvSpPr>
          <p:cNvPr id="12" name="TextBox 11">
            <a:extLst>
              <a:ext uri="{FF2B5EF4-FFF2-40B4-BE49-F238E27FC236}">
                <a16:creationId xmlns:a16="http://schemas.microsoft.com/office/drawing/2014/main" id="{E022E863-D687-2CC6-DDBB-D7D5F107F824}"/>
              </a:ext>
            </a:extLst>
          </p:cNvPr>
          <p:cNvSpPr txBox="1"/>
          <p:nvPr/>
        </p:nvSpPr>
        <p:spPr>
          <a:xfrm>
            <a:off x="2110472" y="5203834"/>
            <a:ext cx="205793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54259"/>
                </a:solidFill>
                <a:effectLst/>
                <a:uLnTx/>
                <a:uFillTx/>
                <a:latin typeface="Inter"/>
                <a:ea typeface="+mn-ea"/>
                <a:cs typeface="+mn-cs"/>
              </a:rPr>
              <a:t>Alexandria, Virginia</a:t>
            </a:r>
            <a:br>
              <a:rPr kumimoji="0" lang="en-US" sz="1800" b="1" i="0" u="none" strike="noStrike" kern="1200" cap="none" spc="0" normalizeH="0" baseline="0" noProof="0" dirty="0">
                <a:ln>
                  <a:noFill/>
                </a:ln>
                <a:solidFill>
                  <a:srgbClr val="154259"/>
                </a:solidFill>
                <a:effectLst/>
                <a:uLnTx/>
                <a:uFillTx/>
                <a:latin typeface="Inter"/>
                <a:ea typeface="+mn-ea"/>
                <a:cs typeface="+mn-cs"/>
              </a:rPr>
            </a:br>
            <a:r>
              <a:rPr kumimoji="0" lang="en-US" sz="1800" b="1" i="0" u="none" strike="noStrike" kern="1200" cap="none" spc="0" normalizeH="0" baseline="0" noProof="0" dirty="0">
                <a:ln>
                  <a:noFill/>
                </a:ln>
                <a:solidFill>
                  <a:srgbClr val="154259"/>
                </a:solidFill>
                <a:effectLst/>
                <a:uLnTx/>
                <a:uFillTx/>
                <a:latin typeface="Inter"/>
                <a:ea typeface="+mn-ea"/>
                <a:cs typeface="+mn-cs"/>
              </a:rPr>
              <a:t>October 9–10, 2025</a:t>
            </a:r>
            <a:endParaRPr kumimoji="0" lang="en-US" sz="1800" b="0" i="0" u="none" strike="noStrike" kern="1200" cap="none" spc="0" normalizeH="0" baseline="0" noProof="0" dirty="0">
              <a:ln>
                <a:noFill/>
              </a:ln>
              <a:solidFill>
                <a:srgbClr val="154259"/>
              </a:solidFill>
              <a:effectLst/>
              <a:uLnTx/>
              <a:uFillTx/>
              <a:latin typeface="Aptos" panose="02110004020202020204"/>
              <a:ea typeface="+mn-ea"/>
              <a:cs typeface="+mn-cs"/>
            </a:endParaRPr>
          </a:p>
        </p:txBody>
      </p:sp>
      <p:sp>
        <p:nvSpPr>
          <p:cNvPr id="13" name="TextBox 12">
            <a:extLst>
              <a:ext uri="{FF2B5EF4-FFF2-40B4-BE49-F238E27FC236}">
                <a16:creationId xmlns:a16="http://schemas.microsoft.com/office/drawing/2014/main" id="{B3DB8FED-ED9D-5A57-F3CF-84A6BAA5C28D}"/>
              </a:ext>
            </a:extLst>
          </p:cNvPr>
          <p:cNvSpPr txBox="1"/>
          <p:nvPr/>
        </p:nvSpPr>
        <p:spPr>
          <a:xfrm>
            <a:off x="7551019" y="2692413"/>
            <a:ext cx="244919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4426D"/>
                </a:solidFill>
                <a:effectLst/>
                <a:uLnTx/>
                <a:uFillTx/>
                <a:latin typeface="Inter"/>
                <a:ea typeface="+mn-ea"/>
                <a:cs typeface="+mn-cs"/>
              </a:rPr>
              <a:t>Atlanta, Georgia</a:t>
            </a:r>
            <a:br>
              <a:rPr kumimoji="0" lang="en-US" sz="1800" b="1" i="0" u="none" strike="noStrike" kern="1200" cap="none" spc="0" normalizeH="0" baseline="0" noProof="0" dirty="0">
                <a:ln>
                  <a:noFill/>
                </a:ln>
                <a:solidFill>
                  <a:srgbClr val="24426D"/>
                </a:solidFill>
                <a:effectLst/>
                <a:uLnTx/>
                <a:uFillTx/>
                <a:latin typeface="Inter"/>
                <a:ea typeface="+mn-ea"/>
                <a:cs typeface="+mn-cs"/>
              </a:rPr>
            </a:br>
            <a:r>
              <a:rPr kumimoji="0" lang="en-US" sz="1800" b="1" i="0" u="none" strike="noStrike" kern="1200" cap="none" spc="0" normalizeH="0" baseline="0" noProof="0" dirty="0">
                <a:ln>
                  <a:noFill/>
                </a:ln>
                <a:solidFill>
                  <a:srgbClr val="24426D"/>
                </a:solidFill>
                <a:effectLst/>
                <a:uLnTx/>
                <a:uFillTx/>
                <a:latin typeface="Inter"/>
                <a:ea typeface="+mn-ea"/>
                <a:cs typeface="+mn-cs"/>
              </a:rPr>
              <a:t>September 12–13, 2025</a:t>
            </a:r>
            <a:endParaRPr kumimoji="0" lang="en-US" sz="1800" b="0" i="0" u="none" strike="noStrike" kern="1200" cap="none" spc="0" normalizeH="0" baseline="0" noProof="0" dirty="0">
              <a:ln>
                <a:noFill/>
              </a:ln>
              <a:solidFill>
                <a:srgbClr val="24426D"/>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2617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0D1-70D5-85C7-F949-FADE26766983}"/>
              </a:ext>
            </a:extLst>
          </p:cNvPr>
          <p:cNvSpPr>
            <a:spLocks noGrp="1"/>
          </p:cNvSpPr>
          <p:nvPr>
            <p:ph type="ctrTitle"/>
          </p:nvPr>
        </p:nvSpPr>
        <p:spPr>
          <a:xfrm>
            <a:off x="1523999" y="3113802"/>
            <a:ext cx="9144000" cy="1860067"/>
          </a:xfrm>
        </p:spPr>
        <p:txBody>
          <a:bodyPr>
            <a:noAutofit/>
          </a:bodyPr>
          <a:lstStyle/>
          <a:p>
            <a:r>
              <a:rPr lang="en-US" sz="4800" b="1"/>
              <a:t>Maximizing ALA's Social Media Impact: How Volunteers Can Amplify Our Reach</a:t>
            </a:r>
          </a:p>
        </p:txBody>
      </p:sp>
      <p:sp>
        <p:nvSpPr>
          <p:cNvPr id="3" name="Subtitle 2">
            <a:extLst>
              <a:ext uri="{FF2B5EF4-FFF2-40B4-BE49-F238E27FC236}">
                <a16:creationId xmlns:a16="http://schemas.microsoft.com/office/drawing/2014/main" id="{219C56EA-99F2-827C-B3AE-0FD5DC88B18D}"/>
              </a:ext>
            </a:extLst>
          </p:cNvPr>
          <p:cNvSpPr>
            <a:spLocks noGrp="1"/>
          </p:cNvSpPr>
          <p:nvPr>
            <p:ph type="subTitle" idx="1"/>
          </p:nvPr>
        </p:nvSpPr>
        <p:spPr>
          <a:xfrm>
            <a:off x="1612490" y="5452627"/>
            <a:ext cx="9144000" cy="1655762"/>
          </a:xfrm>
        </p:spPr>
        <p:txBody>
          <a:bodyPr/>
          <a:lstStyle/>
          <a:p>
            <a:r>
              <a:rPr lang="en-US" dirty="0"/>
              <a:t>Meghann Krone, Marketing Administrator</a:t>
            </a:r>
          </a:p>
          <a:p>
            <a:r>
              <a:rPr lang="en-US" dirty="0"/>
              <a:t>Theresa Wojtalewicz, Director of Marketing and Communications</a:t>
            </a:r>
          </a:p>
        </p:txBody>
      </p:sp>
      <p:pic>
        <p:nvPicPr>
          <p:cNvPr id="1028" name="Picture 4">
            <a:extLst>
              <a:ext uri="{FF2B5EF4-FFF2-40B4-BE49-F238E27FC236}">
                <a16:creationId xmlns:a16="http://schemas.microsoft.com/office/drawing/2014/main" id="{ECCC4949-958B-898E-19C1-CB3349BFAB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912" y="577492"/>
            <a:ext cx="3882175" cy="2057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28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418C-1DA1-999E-1408-884397049141}"/>
              </a:ext>
            </a:extLst>
          </p:cNvPr>
          <p:cNvSpPr>
            <a:spLocks noGrp="1"/>
          </p:cNvSpPr>
          <p:nvPr>
            <p:ph type="title"/>
          </p:nvPr>
        </p:nvSpPr>
        <p:spPr>
          <a:xfrm>
            <a:off x="838200" y="737843"/>
            <a:ext cx="10515600" cy="1325563"/>
          </a:xfrm>
        </p:spPr>
        <p:txBody>
          <a:bodyPr/>
          <a:lstStyle/>
          <a:p>
            <a:r>
              <a:rPr lang="en-US" dirty="0"/>
              <a:t>Reaching New Heights: The Power of </a:t>
            </a:r>
            <a:r>
              <a:rPr lang="en-US"/>
              <a:t>Social Media Engagement</a:t>
            </a:r>
          </a:p>
        </p:txBody>
      </p:sp>
      <p:sp>
        <p:nvSpPr>
          <p:cNvPr id="3" name="Content Placeholder 2">
            <a:extLst>
              <a:ext uri="{FF2B5EF4-FFF2-40B4-BE49-F238E27FC236}">
                <a16:creationId xmlns:a16="http://schemas.microsoft.com/office/drawing/2014/main" id="{AB0917D7-D35C-1317-D897-31876EFD6AC0}"/>
              </a:ext>
            </a:extLst>
          </p:cNvPr>
          <p:cNvSpPr>
            <a:spLocks noGrp="1"/>
          </p:cNvSpPr>
          <p:nvPr>
            <p:ph idx="1"/>
          </p:nvPr>
        </p:nvSpPr>
        <p:spPr>
          <a:xfrm>
            <a:off x="838200" y="2221395"/>
            <a:ext cx="7783996" cy="3955567"/>
          </a:xfrm>
        </p:spPr>
        <p:txBody>
          <a:bodyPr>
            <a:normAutofit/>
          </a:bodyPr>
          <a:lstStyle/>
          <a:p>
            <a:r>
              <a:rPr lang="en-US"/>
              <a:t>Improves online presence</a:t>
            </a:r>
          </a:p>
          <a:p>
            <a:r>
              <a:rPr lang="en-US"/>
              <a:t>Algorithm prioritizes high engagement</a:t>
            </a:r>
          </a:p>
          <a:p>
            <a:r>
              <a:rPr lang="en-US"/>
              <a:t>Volunteers = key role in pushing ALA’s content</a:t>
            </a:r>
          </a:p>
        </p:txBody>
      </p:sp>
    </p:spTree>
    <p:extLst>
      <p:ext uri="{BB962C8B-B14F-4D97-AF65-F5344CB8AC3E}">
        <p14:creationId xmlns:p14="http://schemas.microsoft.com/office/powerpoint/2010/main" val="3859942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D0AA3-3AF5-8351-55C8-A12BE1C754A9}"/>
              </a:ext>
            </a:extLst>
          </p:cNvPr>
          <p:cNvSpPr>
            <a:spLocks noGrp="1"/>
          </p:cNvSpPr>
          <p:nvPr>
            <p:ph type="title"/>
          </p:nvPr>
        </p:nvSpPr>
        <p:spPr>
          <a:xfrm>
            <a:off x="838199" y="621157"/>
            <a:ext cx="8912087" cy="1325563"/>
          </a:xfrm>
        </p:spPr>
        <p:txBody>
          <a:bodyPr/>
          <a:lstStyle/>
          <a:p>
            <a:r>
              <a:rPr lang="en-US" dirty="0"/>
              <a:t>Lifting </a:t>
            </a:r>
            <a:r>
              <a:rPr lang="en-US"/>
              <a:t>ALA</a:t>
            </a:r>
            <a:r>
              <a:rPr lang="en-US" dirty="0"/>
              <a:t> Higher: The Power of Volunteer Promotion</a:t>
            </a:r>
            <a:endParaRPr lang="en-US"/>
          </a:p>
        </p:txBody>
      </p:sp>
      <p:sp>
        <p:nvSpPr>
          <p:cNvPr id="3" name="Content Placeholder 2">
            <a:extLst>
              <a:ext uri="{FF2B5EF4-FFF2-40B4-BE49-F238E27FC236}">
                <a16:creationId xmlns:a16="http://schemas.microsoft.com/office/drawing/2014/main" id="{BE1CCFD1-C7D8-6A69-F9D9-A28855BD5448}"/>
              </a:ext>
            </a:extLst>
          </p:cNvPr>
          <p:cNvSpPr>
            <a:spLocks noGrp="1"/>
          </p:cNvSpPr>
          <p:nvPr>
            <p:ph idx="1"/>
          </p:nvPr>
        </p:nvSpPr>
        <p:spPr>
          <a:xfrm>
            <a:off x="838199" y="2429129"/>
            <a:ext cx="8912087" cy="4351338"/>
          </a:xfrm>
        </p:spPr>
        <p:txBody>
          <a:bodyPr/>
          <a:lstStyle/>
          <a:p>
            <a:r>
              <a:rPr lang="en-US"/>
              <a:t>Sharing ALA’s content</a:t>
            </a:r>
          </a:p>
          <a:p>
            <a:r>
              <a:rPr lang="en-US"/>
              <a:t>Social media ambassadors</a:t>
            </a:r>
          </a:p>
          <a:p>
            <a:r>
              <a:rPr lang="en-US"/>
              <a:t>Engage your network </a:t>
            </a:r>
          </a:p>
        </p:txBody>
      </p:sp>
    </p:spTree>
    <p:extLst>
      <p:ext uri="{BB962C8B-B14F-4D97-AF65-F5344CB8AC3E}">
        <p14:creationId xmlns:p14="http://schemas.microsoft.com/office/powerpoint/2010/main" val="3257431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80707815-238E-9C5D-5977-BD9F355BF1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DBAD25-C6F5-904C-EF85-546DF2E2A943}"/>
              </a:ext>
            </a:extLst>
          </p:cNvPr>
          <p:cNvSpPr>
            <a:spLocks noGrp="1"/>
          </p:cNvSpPr>
          <p:nvPr>
            <p:ph type="title"/>
          </p:nvPr>
        </p:nvSpPr>
        <p:spPr>
          <a:xfrm>
            <a:off x="838200" y="737843"/>
            <a:ext cx="10515600" cy="1325563"/>
          </a:xfrm>
        </p:spPr>
        <p:txBody>
          <a:bodyPr/>
          <a:lstStyle/>
          <a:p>
            <a:r>
              <a:rPr lang="en-US" dirty="0"/>
              <a:t>Scaling the Algorithm: Unlocking the </a:t>
            </a:r>
            <a:r>
              <a:rPr lang="en-US"/>
              <a:t>Power of Engagement</a:t>
            </a:r>
          </a:p>
        </p:txBody>
      </p:sp>
      <p:sp>
        <p:nvSpPr>
          <p:cNvPr id="3" name="Content Placeholder 2">
            <a:extLst>
              <a:ext uri="{FF2B5EF4-FFF2-40B4-BE49-F238E27FC236}">
                <a16:creationId xmlns:a16="http://schemas.microsoft.com/office/drawing/2014/main" id="{4BCBB59B-BDD3-39E4-CB54-7C14F403D804}"/>
              </a:ext>
            </a:extLst>
          </p:cNvPr>
          <p:cNvSpPr>
            <a:spLocks noGrp="1"/>
          </p:cNvSpPr>
          <p:nvPr>
            <p:ph idx="1"/>
          </p:nvPr>
        </p:nvSpPr>
        <p:spPr>
          <a:xfrm>
            <a:off x="838200" y="2221395"/>
            <a:ext cx="7783996" cy="3955567"/>
          </a:xfrm>
        </p:spPr>
        <p:txBody>
          <a:bodyPr>
            <a:normAutofit/>
          </a:bodyPr>
          <a:lstStyle/>
          <a:p>
            <a:r>
              <a:rPr lang="en-US" sz="2200" dirty="0"/>
              <a:t>High engagement = higher in feed</a:t>
            </a:r>
          </a:p>
          <a:p>
            <a:r>
              <a:rPr lang="en-US" sz="2200" dirty="0"/>
              <a:t>Key actions that increase engagement:</a:t>
            </a:r>
          </a:p>
          <a:p>
            <a:pPr lvl="1"/>
            <a:r>
              <a:rPr lang="en-US" sz="2200" dirty="0"/>
              <a:t>Likes and reactions</a:t>
            </a:r>
          </a:p>
          <a:p>
            <a:pPr lvl="1"/>
            <a:r>
              <a:rPr lang="en-US" sz="2200" dirty="0"/>
              <a:t>Shares</a:t>
            </a:r>
          </a:p>
          <a:p>
            <a:pPr lvl="1"/>
            <a:r>
              <a:rPr lang="en-US" sz="2200" dirty="0"/>
              <a:t>Comments</a:t>
            </a:r>
          </a:p>
          <a:p>
            <a:pPr lvl="1"/>
            <a:r>
              <a:rPr lang="en-US" sz="2200" dirty="0"/>
              <a:t>Tags and mentions</a:t>
            </a:r>
          </a:p>
        </p:txBody>
      </p:sp>
      <p:graphicFrame>
        <p:nvGraphicFramePr>
          <p:cNvPr id="4" name="Table 3">
            <a:extLst>
              <a:ext uri="{FF2B5EF4-FFF2-40B4-BE49-F238E27FC236}">
                <a16:creationId xmlns:a16="http://schemas.microsoft.com/office/drawing/2014/main" id="{4F8F9760-5430-2B28-5A0E-F91E94A9DC30}"/>
              </a:ext>
            </a:extLst>
          </p:cNvPr>
          <p:cNvGraphicFramePr>
            <a:graphicFrameLocks noGrp="1"/>
          </p:cNvGraphicFramePr>
          <p:nvPr/>
        </p:nvGraphicFramePr>
        <p:xfrm>
          <a:off x="671863" y="4640875"/>
          <a:ext cx="6898975" cy="1809086"/>
        </p:xfrm>
        <a:graphic>
          <a:graphicData uri="http://schemas.openxmlformats.org/drawingml/2006/table">
            <a:tbl>
              <a:tblPr/>
              <a:tblGrid>
                <a:gridCol w="1379795">
                  <a:extLst>
                    <a:ext uri="{9D8B030D-6E8A-4147-A177-3AD203B41FA5}">
                      <a16:colId xmlns:a16="http://schemas.microsoft.com/office/drawing/2014/main" val="4173763296"/>
                    </a:ext>
                  </a:extLst>
                </a:gridCol>
                <a:gridCol w="1379795">
                  <a:extLst>
                    <a:ext uri="{9D8B030D-6E8A-4147-A177-3AD203B41FA5}">
                      <a16:colId xmlns:a16="http://schemas.microsoft.com/office/drawing/2014/main" val="520069459"/>
                    </a:ext>
                  </a:extLst>
                </a:gridCol>
                <a:gridCol w="1379795">
                  <a:extLst>
                    <a:ext uri="{9D8B030D-6E8A-4147-A177-3AD203B41FA5}">
                      <a16:colId xmlns:a16="http://schemas.microsoft.com/office/drawing/2014/main" val="962916045"/>
                    </a:ext>
                  </a:extLst>
                </a:gridCol>
                <a:gridCol w="1379795">
                  <a:extLst>
                    <a:ext uri="{9D8B030D-6E8A-4147-A177-3AD203B41FA5}">
                      <a16:colId xmlns:a16="http://schemas.microsoft.com/office/drawing/2014/main" val="3147871924"/>
                    </a:ext>
                  </a:extLst>
                </a:gridCol>
                <a:gridCol w="1379795">
                  <a:extLst>
                    <a:ext uri="{9D8B030D-6E8A-4147-A177-3AD203B41FA5}">
                      <a16:colId xmlns:a16="http://schemas.microsoft.com/office/drawing/2014/main" val="348533528"/>
                    </a:ext>
                  </a:extLst>
                </a:gridCol>
              </a:tblGrid>
              <a:tr h="854691">
                <a:tc>
                  <a:txBody>
                    <a:bodyPr/>
                    <a:lstStyle/>
                    <a:p>
                      <a:pPr algn="l" rtl="0" fontAlgn="auto">
                        <a:lnSpc>
                          <a:spcPts val="1350"/>
                        </a:lnSpc>
                      </a:pPr>
                      <a:r>
                        <a:rPr lang="en-US" sz="1800" b="1" i="0">
                          <a:solidFill>
                            <a:srgbClr val="FFFFFF"/>
                          </a:solidFill>
                          <a:effectLst/>
                          <a:latin typeface="Aptos" panose="020B0004020202020204" pitchFamily="34" charset="0"/>
                        </a:rPr>
                        <a:t>​</a:t>
                      </a: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9202" cap="flat" cmpd="sng" algn="ctr">
                      <a:solidFill>
                        <a:srgbClr val="FFFFFF"/>
                      </a:solidFill>
                      <a:prstDash val="solid"/>
                      <a:round/>
                      <a:headEnd type="none" w="med" len="med"/>
                      <a:tailEnd type="none" w="med" len="med"/>
                    </a:lnB>
                    <a:solidFill>
                      <a:srgbClr val="3494BA"/>
                    </a:solidFill>
                  </a:tcPr>
                </a:tc>
                <a:tc>
                  <a:txBody>
                    <a:bodyPr/>
                    <a:lstStyle/>
                    <a:p>
                      <a:pPr algn="l" rtl="0" fontAlgn="base">
                        <a:lnSpc>
                          <a:spcPts val="1350"/>
                        </a:lnSpc>
                      </a:pPr>
                      <a:r>
                        <a:rPr lang="en-US" sz="1500" b="1" i="0" dirty="0">
                          <a:solidFill>
                            <a:srgbClr val="FFFFFF"/>
                          </a:solidFill>
                          <a:effectLst/>
                          <a:latin typeface="Aptos" panose="020B0004020202020204" pitchFamily="34" charset="0"/>
                        </a:rPr>
                        <a:t>Average Engagement Rate​</a:t>
                      </a:r>
                      <a:endParaRPr lang="en-US" sz="1500" b="1" i="0" dirty="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9202" cap="flat" cmpd="sng" algn="ctr">
                      <a:solidFill>
                        <a:srgbClr val="FFFFFF"/>
                      </a:solidFill>
                      <a:prstDash val="solid"/>
                      <a:round/>
                      <a:headEnd type="none" w="med" len="med"/>
                      <a:tailEnd type="none" w="med" len="med"/>
                    </a:lnB>
                    <a:solidFill>
                      <a:srgbClr val="3494BA"/>
                    </a:solidFill>
                  </a:tcPr>
                </a:tc>
                <a:tc>
                  <a:txBody>
                    <a:bodyPr/>
                    <a:lstStyle/>
                    <a:p>
                      <a:pPr algn="l" rtl="0" fontAlgn="base">
                        <a:lnSpc>
                          <a:spcPts val="1350"/>
                        </a:lnSpc>
                      </a:pPr>
                      <a:r>
                        <a:rPr lang="en-US" sz="1800" b="1" i="0" dirty="0">
                          <a:solidFill>
                            <a:srgbClr val="FFFFFF"/>
                          </a:solidFill>
                          <a:effectLst/>
                          <a:latin typeface="Aptos" panose="020B0004020202020204" pitchFamily="34" charset="0"/>
                        </a:rPr>
                        <a:t>LinkedIn​</a:t>
                      </a:r>
                      <a:endParaRPr lang="en-US" b="1" i="0" dirty="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9202" cap="flat" cmpd="sng" algn="ctr">
                      <a:solidFill>
                        <a:srgbClr val="FFFFFF"/>
                      </a:solidFill>
                      <a:prstDash val="solid"/>
                      <a:round/>
                      <a:headEnd type="none" w="med" len="med"/>
                      <a:tailEnd type="none" w="med" len="med"/>
                    </a:lnB>
                    <a:solidFill>
                      <a:srgbClr val="3494BA"/>
                    </a:solidFill>
                  </a:tcPr>
                </a:tc>
                <a:tc>
                  <a:txBody>
                    <a:bodyPr/>
                    <a:lstStyle/>
                    <a:p>
                      <a:pPr algn="l" rtl="0" fontAlgn="base">
                        <a:lnSpc>
                          <a:spcPts val="1350"/>
                        </a:lnSpc>
                      </a:pPr>
                      <a:r>
                        <a:rPr lang="en-US" sz="1800" b="1" i="0" dirty="0">
                          <a:solidFill>
                            <a:srgbClr val="FFFFFF"/>
                          </a:solidFill>
                          <a:effectLst/>
                          <a:latin typeface="Aptos" panose="020B0004020202020204" pitchFamily="34" charset="0"/>
                        </a:rPr>
                        <a:t>Facebook​</a:t>
                      </a:r>
                      <a:endParaRPr lang="en-US" b="1" i="0" dirty="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9202" cap="flat" cmpd="sng" algn="ctr">
                      <a:solidFill>
                        <a:srgbClr val="FFFFFF"/>
                      </a:solidFill>
                      <a:prstDash val="solid"/>
                      <a:round/>
                      <a:headEnd type="none" w="med" len="med"/>
                      <a:tailEnd type="none" w="med" len="med"/>
                    </a:lnB>
                    <a:solidFill>
                      <a:srgbClr val="3494BA"/>
                    </a:solidFill>
                  </a:tcPr>
                </a:tc>
                <a:tc>
                  <a:txBody>
                    <a:bodyPr/>
                    <a:lstStyle/>
                    <a:p>
                      <a:pPr algn="l" rtl="0" fontAlgn="base">
                        <a:lnSpc>
                          <a:spcPts val="1350"/>
                        </a:lnSpc>
                      </a:pPr>
                      <a:r>
                        <a:rPr lang="en-US" sz="1800" b="1" i="0">
                          <a:solidFill>
                            <a:srgbClr val="FFFFFF"/>
                          </a:solidFill>
                          <a:effectLst/>
                          <a:latin typeface="Aptos" panose="020B0004020202020204" pitchFamily="34" charset="0"/>
                        </a:rPr>
                        <a:t>Instagram​</a:t>
                      </a:r>
                      <a:endParaRPr lang="en-US" b="1" i="0">
                        <a:solidFill>
                          <a:srgbClr val="FFFFFF"/>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19202" cap="flat" cmpd="sng" algn="ctr">
                      <a:solidFill>
                        <a:srgbClr val="FFFFFF"/>
                      </a:solidFill>
                      <a:prstDash val="solid"/>
                      <a:round/>
                      <a:headEnd type="none" w="med" len="med"/>
                      <a:tailEnd type="none" w="med" len="med"/>
                    </a:lnB>
                    <a:solidFill>
                      <a:srgbClr val="3494BA"/>
                    </a:solidFill>
                  </a:tcPr>
                </a:tc>
                <a:extLst>
                  <a:ext uri="{0D108BD9-81ED-4DB2-BD59-A6C34878D82A}">
                    <a16:rowId xmlns:a16="http://schemas.microsoft.com/office/drawing/2014/main" val="1483676627"/>
                  </a:ext>
                </a:extLst>
              </a:tr>
              <a:tr h="356117">
                <a:tc>
                  <a:txBody>
                    <a:bodyPr/>
                    <a:lstStyle/>
                    <a:p>
                      <a:pPr algn="l" rtl="0" fontAlgn="base">
                        <a:lnSpc>
                          <a:spcPts val="1350"/>
                        </a:lnSpc>
                      </a:pPr>
                      <a:r>
                        <a:rPr lang="en-US" sz="1800" b="0" i="0">
                          <a:solidFill>
                            <a:srgbClr val="000000"/>
                          </a:solidFill>
                          <a:effectLst/>
                          <a:latin typeface="Aptos" panose="020B0004020202020204" pitchFamily="34" charset="0"/>
                        </a:rPr>
                        <a:t>ALA​</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9202"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CE7"/>
                    </a:solidFill>
                  </a:tcPr>
                </a:tc>
                <a:tc>
                  <a:txBody>
                    <a:bodyPr/>
                    <a:lstStyle/>
                    <a:p>
                      <a:pPr algn="l" rtl="0" fontAlgn="base">
                        <a:lnSpc>
                          <a:spcPts val="1350"/>
                        </a:lnSpc>
                      </a:pPr>
                      <a:r>
                        <a:rPr lang="en-US" sz="1800" b="0" i="0">
                          <a:solidFill>
                            <a:srgbClr val="000000"/>
                          </a:solidFill>
                          <a:effectLst/>
                          <a:latin typeface="Aptos" panose="020B0004020202020204" pitchFamily="34" charset="0"/>
                        </a:rPr>
                        <a:t>6.02%​</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9202"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CE7"/>
                    </a:solidFill>
                  </a:tcPr>
                </a:tc>
                <a:tc>
                  <a:txBody>
                    <a:bodyPr/>
                    <a:lstStyle/>
                    <a:p>
                      <a:pPr algn="l" rtl="0" fontAlgn="base">
                        <a:lnSpc>
                          <a:spcPts val="1350"/>
                        </a:lnSpc>
                      </a:pPr>
                      <a:r>
                        <a:rPr lang="en-US" sz="1800" b="0" i="0">
                          <a:solidFill>
                            <a:srgbClr val="000000"/>
                          </a:solidFill>
                          <a:effectLst/>
                          <a:latin typeface="Aptos" panose="020B0004020202020204" pitchFamily="34" charset="0"/>
                        </a:rPr>
                        <a:t>6.39%​</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9202"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CE7"/>
                    </a:solidFill>
                  </a:tcPr>
                </a:tc>
                <a:tc>
                  <a:txBody>
                    <a:bodyPr/>
                    <a:lstStyle/>
                    <a:p>
                      <a:pPr algn="l" rtl="0" fontAlgn="base">
                        <a:lnSpc>
                          <a:spcPts val="1350"/>
                        </a:lnSpc>
                      </a:pPr>
                      <a:r>
                        <a:rPr lang="en-US" sz="1800" b="0" i="0" dirty="0">
                          <a:solidFill>
                            <a:srgbClr val="000000"/>
                          </a:solidFill>
                          <a:effectLst/>
                          <a:latin typeface="Aptos" panose="020B0004020202020204" pitchFamily="34" charset="0"/>
                        </a:rPr>
                        <a:t>4.61%​</a:t>
                      </a:r>
                      <a:endParaRPr lang="en-US" b="0" i="0" dirty="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9202"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CE7"/>
                    </a:solidFill>
                  </a:tcPr>
                </a:tc>
                <a:tc>
                  <a:txBody>
                    <a:bodyPr/>
                    <a:lstStyle/>
                    <a:p>
                      <a:pPr algn="l" rtl="0" fontAlgn="base">
                        <a:lnSpc>
                          <a:spcPts val="1350"/>
                        </a:lnSpc>
                      </a:pPr>
                      <a:r>
                        <a:rPr lang="en-US" sz="1800" b="0" i="0">
                          <a:solidFill>
                            <a:srgbClr val="000000"/>
                          </a:solidFill>
                          <a:effectLst/>
                          <a:latin typeface="Aptos" panose="020B0004020202020204" pitchFamily="34" charset="0"/>
                        </a:rPr>
                        <a:t>7.27%​</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19202"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CDDCE7"/>
                    </a:solidFill>
                  </a:tcPr>
                </a:tc>
                <a:extLst>
                  <a:ext uri="{0D108BD9-81ED-4DB2-BD59-A6C34878D82A}">
                    <a16:rowId xmlns:a16="http://schemas.microsoft.com/office/drawing/2014/main" val="3961942257"/>
                  </a:ext>
                </a:extLst>
              </a:tr>
              <a:tr h="598278">
                <a:tc>
                  <a:txBody>
                    <a:bodyPr/>
                    <a:lstStyle/>
                    <a:p>
                      <a:pPr algn="l" rtl="0" fontAlgn="base">
                        <a:lnSpc>
                          <a:spcPts val="1350"/>
                        </a:lnSpc>
                      </a:pPr>
                      <a:r>
                        <a:rPr lang="en-US" sz="1800" b="0" i="0">
                          <a:solidFill>
                            <a:srgbClr val="000000"/>
                          </a:solidFill>
                          <a:effectLst/>
                          <a:latin typeface="Aptos" panose="020B0004020202020204" pitchFamily="34" charset="0"/>
                        </a:rPr>
                        <a:t>Industry Standard​</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FF3"/>
                    </a:solidFill>
                  </a:tcPr>
                </a:tc>
                <a:tc>
                  <a:txBody>
                    <a:bodyPr/>
                    <a:lstStyle/>
                    <a:p>
                      <a:pPr algn="l" rtl="0" fontAlgn="base">
                        <a:lnSpc>
                          <a:spcPts val="1350"/>
                        </a:lnSpc>
                      </a:pPr>
                      <a:r>
                        <a:rPr lang="en-US" sz="1800" b="0" i="0">
                          <a:solidFill>
                            <a:srgbClr val="000000"/>
                          </a:solidFill>
                          <a:effectLst/>
                          <a:latin typeface="Aptos" panose="020B0004020202020204" pitchFamily="34" charset="0"/>
                        </a:rPr>
                        <a:t>2%​</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FF3"/>
                    </a:solidFill>
                  </a:tcPr>
                </a:tc>
                <a:tc>
                  <a:txBody>
                    <a:bodyPr/>
                    <a:lstStyle/>
                    <a:p>
                      <a:pPr algn="l" rtl="0" fontAlgn="base">
                        <a:lnSpc>
                          <a:spcPts val="1350"/>
                        </a:lnSpc>
                      </a:pPr>
                      <a:r>
                        <a:rPr lang="en-US" sz="1800" b="0" i="0">
                          <a:solidFill>
                            <a:srgbClr val="000000"/>
                          </a:solidFill>
                          <a:effectLst/>
                          <a:latin typeface="Aptos" panose="020B0004020202020204" pitchFamily="34" charset="0"/>
                        </a:rPr>
                        <a:t>2.26%​</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FF3"/>
                    </a:solidFill>
                  </a:tcPr>
                </a:tc>
                <a:tc>
                  <a:txBody>
                    <a:bodyPr/>
                    <a:lstStyle/>
                    <a:p>
                      <a:pPr algn="l" rtl="0" fontAlgn="base">
                        <a:lnSpc>
                          <a:spcPts val="1350"/>
                        </a:lnSpc>
                      </a:pPr>
                      <a:r>
                        <a:rPr lang="en-US" sz="1800" b="0" i="0">
                          <a:solidFill>
                            <a:srgbClr val="000000"/>
                          </a:solidFill>
                          <a:effectLst/>
                          <a:latin typeface="Aptos" panose="020B0004020202020204" pitchFamily="34" charset="0"/>
                        </a:rPr>
                        <a:t>1.61%​</a:t>
                      </a:r>
                      <a:endParaRPr lang="en-US" b="0" i="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FF3"/>
                    </a:solidFill>
                  </a:tcPr>
                </a:tc>
                <a:tc>
                  <a:txBody>
                    <a:bodyPr/>
                    <a:lstStyle/>
                    <a:p>
                      <a:pPr algn="l" rtl="0" fontAlgn="base">
                        <a:lnSpc>
                          <a:spcPts val="1350"/>
                        </a:lnSpc>
                      </a:pPr>
                      <a:r>
                        <a:rPr lang="en-US" sz="1800" b="0" i="0" dirty="0">
                          <a:solidFill>
                            <a:srgbClr val="000000"/>
                          </a:solidFill>
                          <a:effectLst/>
                          <a:latin typeface="Aptos" panose="020B0004020202020204" pitchFamily="34" charset="0"/>
                        </a:rPr>
                        <a:t>2.47%​</a:t>
                      </a:r>
                      <a:endParaRPr lang="en-US" b="0" i="0" dirty="0">
                        <a:solidFill>
                          <a:srgbClr val="000000"/>
                        </a:solidFill>
                        <a:effectLst/>
                      </a:endParaRPr>
                    </a:p>
                  </a:txBody>
                  <a:tcP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FFFFFF"/>
                      </a:solidFill>
                      <a:prstDash val="solid"/>
                      <a:round/>
                      <a:headEnd type="none" w="med" len="med"/>
                      <a:tailEnd type="none" w="med" len="med"/>
                    </a:lnB>
                    <a:solidFill>
                      <a:srgbClr val="E8EFF3"/>
                    </a:solidFill>
                  </a:tcPr>
                </a:tc>
                <a:extLst>
                  <a:ext uri="{0D108BD9-81ED-4DB2-BD59-A6C34878D82A}">
                    <a16:rowId xmlns:a16="http://schemas.microsoft.com/office/drawing/2014/main" val="3151431902"/>
                  </a:ext>
                </a:extLst>
              </a:tr>
            </a:tbl>
          </a:graphicData>
        </a:graphic>
      </p:graphicFrame>
    </p:spTree>
    <p:extLst>
      <p:ext uri="{BB962C8B-B14F-4D97-AF65-F5344CB8AC3E}">
        <p14:creationId xmlns:p14="http://schemas.microsoft.com/office/powerpoint/2010/main" val="62736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1466C86-04CE-CAA7-D723-F115B94CB2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3B557A-E81C-4091-79AB-D855C2E6C295}"/>
              </a:ext>
            </a:extLst>
          </p:cNvPr>
          <p:cNvSpPr>
            <a:spLocks noGrp="1"/>
          </p:cNvSpPr>
          <p:nvPr>
            <p:ph type="title"/>
          </p:nvPr>
        </p:nvSpPr>
        <p:spPr>
          <a:xfrm>
            <a:off x="838199" y="565150"/>
            <a:ext cx="8912087" cy="1325563"/>
          </a:xfrm>
        </p:spPr>
        <p:txBody>
          <a:bodyPr/>
          <a:lstStyle/>
          <a:p>
            <a:r>
              <a:rPr lang="en-US" dirty="0"/>
              <a:t>Ascending Together: Maximizing Volunteer Impact</a:t>
            </a:r>
            <a:r>
              <a:rPr lang="en-US"/>
              <a:t> Online</a:t>
            </a:r>
          </a:p>
        </p:txBody>
      </p:sp>
      <p:sp>
        <p:nvSpPr>
          <p:cNvPr id="3" name="Content Placeholder 2">
            <a:extLst>
              <a:ext uri="{FF2B5EF4-FFF2-40B4-BE49-F238E27FC236}">
                <a16:creationId xmlns:a16="http://schemas.microsoft.com/office/drawing/2014/main" id="{9CDEC382-6CF3-CF95-A226-8827DE7B816C}"/>
              </a:ext>
            </a:extLst>
          </p:cNvPr>
          <p:cNvSpPr>
            <a:spLocks noGrp="1"/>
          </p:cNvSpPr>
          <p:nvPr>
            <p:ph idx="1"/>
          </p:nvPr>
        </p:nvSpPr>
        <p:spPr>
          <a:xfrm>
            <a:off x="838200" y="2141537"/>
            <a:ext cx="8912087" cy="4351338"/>
          </a:xfrm>
        </p:spPr>
        <p:txBody>
          <a:bodyPr>
            <a:normAutofit/>
          </a:bodyPr>
          <a:lstStyle/>
          <a:p>
            <a:r>
              <a:rPr lang="en-US" dirty="0"/>
              <a:t>Follow ALA on LinkedIn, Facebook and Instagram.</a:t>
            </a:r>
          </a:p>
          <a:p>
            <a:r>
              <a:rPr lang="en-US" dirty="0"/>
              <a:t>Engage with posts regularly.</a:t>
            </a:r>
          </a:p>
          <a:p>
            <a:r>
              <a:rPr lang="en-US" dirty="0"/>
              <a:t>Tag colleagues/legal professionals who would benefit from ALA’s content.</a:t>
            </a:r>
          </a:p>
          <a:p>
            <a:r>
              <a:rPr lang="en-US" dirty="0"/>
              <a:t>Use ALA’s hashtag (#ALABuzz).</a:t>
            </a:r>
          </a:p>
          <a:p>
            <a:r>
              <a:rPr lang="en-US" dirty="0"/>
              <a:t>Like, comment and share posts regularly.</a:t>
            </a:r>
          </a:p>
          <a:p>
            <a:r>
              <a:rPr lang="en-US" dirty="0"/>
              <a:t>Post about ALA events and personal involvement.</a:t>
            </a:r>
          </a:p>
        </p:txBody>
      </p:sp>
    </p:spTree>
    <p:extLst>
      <p:ext uri="{BB962C8B-B14F-4D97-AF65-F5344CB8AC3E}">
        <p14:creationId xmlns:p14="http://schemas.microsoft.com/office/powerpoint/2010/main" val="2686729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D036477-C910-AB39-19E3-9D74B3AC3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0B3647-6788-A02A-553E-C176A778A4CB}"/>
              </a:ext>
            </a:extLst>
          </p:cNvPr>
          <p:cNvSpPr>
            <a:spLocks noGrp="1"/>
          </p:cNvSpPr>
          <p:nvPr>
            <p:ph type="title"/>
          </p:nvPr>
        </p:nvSpPr>
        <p:spPr>
          <a:xfrm>
            <a:off x="317339" y="1223980"/>
            <a:ext cx="4219937" cy="1325563"/>
          </a:xfrm>
        </p:spPr>
        <p:txBody>
          <a:bodyPr>
            <a:normAutofit fontScale="90000"/>
          </a:bodyPr>
          <a:lstStyle/>
          <a:p>
            <a:r>
              <a:rPr lang="en-US"/>
              <a:t>Practical Example </a:t>
            </a:r>
            <a:r>
              <a:rPr lang="en-US" dirty="0"/>
              <a:t>of Climbing the Engagement Ladder</a:t>
            </a:r>
            <a:endParaRPr lang="en-US"/>
          </a:p>
        </p:txBody>
      </p:sp>
      <p:pic>
        <p:nvPicPr>
          <p:cNvPr id="5" name="Content Placeholder 4" descr="A screenshot of a webinar&#10;&#10;AI-generated content may be incorrect.">
            <a:extLst>
              <a:ext uri="{FF2B5EF4-FFF2-40B4-BE49-F238E27FC236}">
                <a16:creationId xmlns:a16="http://schemas.microsoft.com/office/drawing/2014/main" id="{29E164A9-7449-29F4-8346-235D74358BA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62970" y="523041"/>
            <a:ext cx="3782819" cy="5811918"/>
          </a:xfrm>
        </p:spPr>
      </p:pic>
    </p:spTree>
    <p:extLst>
      <p:ext uri="{BB962C8B-B14F-4D97-AF65-F5344CB8AC3E}">
        <p14:creationId xmlns:p14="http://schemas.microsoft.com/office/powerpoint/2010/main" val="2162827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B47E497-2974-CAD1-4162-F6C334C8A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BDB1A8-12A5-96C4-FC5A-457064B7C524}"/>
              </a:ext>
            </a:extLst>
          </p:cNvPr>
          <p:cNvSpPr>
            <a:spLocks noGrp="1"/>
          </p:cNvSpPr>
          <p:nvPr>
            <p:ph type="title"/>
          </p:nvPr>
        </p:nvSpPr>
        <p:spPr>
          <a:xfrm>
            <a:off x="838200" y="730885"/>
            <a:ext cx="8912087" cy="1325563"/>
          </a:xfrm>
        </p:spPr>
        <p:txBody>
          <a:bodyPr/>
          <a:lstStyle/>
          <a:p>
            <a:r>
              <a:rPr lang="en-US" dirty="0"/>
              <a:t>Reaching New Heights in</a:t>
            </a:r>
            <a:r>
              <a:rPr lang="en-US"/>
              <a:t> Social Media Engagement</a:t>
            </a:r>
          </a:p>
        </p:txBody>
      </p:sp>
      <p:sp>
        <p:nvSpPr>
          <p:cNvPr id="3" name="Content Placeholder 2">
            <a:extLst>
              <a:ext uri="{FF2B5EF4-FFF2-40B4-BE49-F238E27FC236}">
                <a16:creationId xmlns:a16="http://schemas.microsoft.com/office/drawing/2014/main" id="{821BE402-19B9-63C1-119A-C6E2C8770EA1}"/>
              </a:ext>
            </a:extLst>
          </p:cNvPr>
          <p:cNvSpPr>
            <a:spLocks noGrp="1"/>
          </p:cNvSpPr>
          <p:nvPr>
            <p:ph idx="1"/>
          </p:nvPr>
        </p:nvSpPr>
        <p:spPr>
          <a:xfrm>
            <a:off x="838200" y="2506662"/>
            <a:ext cx="8912087" cy="4351338"/>
          </a:xfrm>
        </p:spPr>
        <p:txBody>
          <a:bodyPr>
            <a:normAutofit/>
          </a:bodyPr>
          <a:lstStyle/>
          <a:p>
            <a:r>
              <a:rPr lang="en-US"/>
              <a:t>Consistency is key</a:t>
            </a:r>
          </a:p>
          <a:p>
            <a:r>
              <a:rPr lang="en-US"/>
              <a:t>Personalize posts</a:t>
            </a:r>
          </a:p>
          <a:p>
            <a:r>
              <a:rPr lang="en-US"/>
              <a:t>High-quality images/videos</a:t>
            </a:r>
          </a:p>
          <a:p>
            <a:r>
              <a:rPr lang="en-US"/>
              <a:t>Ask questions</a:t>
            </a:r>
          </a:p>
        </p:txBody>
      </p:sp>
    </p:spTree>
    <p:extLst>
      <p:ext uri="{BB962C8B-B14F-4D97-AF65-F5344CB8AC3E}">
        <p14:creationId xmlns:p14="http://schemas.microsoft.com/office/powerpoint/2010/main" val="1541889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0D1-70D5-85C7-F949-FADE26766983}"/>
              </a:ext>
            </a:extLst>
          </p:cNvPr>
          <p:cNvSpPr>
            <a:spLocks noGrp="1"/>
          </p:cNvSpPr>
          <p:nvPr>
            <p:ph type="ctrTitle"/>
          </p:nvPr>
        </p:nvSpPr>
        <p:spPr>
          <a:xfrm>
            <a:off x="979714" y="1513114"/>
            <a:ext cx="10232571" cy="865128"/>
          </a:xfrm>
        </p:spPr>
        <p:txBody>
          <a:bodyPr>
            <a:noAutofit/>
          </a:bodyPr>
          <a:lstStyle/>
          <a:p>
            <a:r>
              <a:rPr lang="en-US" sz="5400" dirty="0">
                <a:effectLst/>
                <a:latin typeface="Aptos" panose="020B0004020202020204" pitchFamily="34" charset="0"/>
                <a:ea typeface="Aptos" panose="020B0004020202020204" pitchFamily="34" charset="0"/>
                <a:cs typeface="Times New Roman" panose="02020603050405020304" pitchFamily="18" charset="0"/>
              </a:rPr>
              <a:t>ALA: Reaching New Heights</a:t>
            </a:r>
            <a:endParaRPr lang="en-US" sz="5400" dirty="0">
              <a:latin typeface="+mn-lt"/>
            </a:endParaRPr>
          </a:p>
        </p:txBody>
      </p:sp>
      <p:sp>
        <p:nvSpPr>
          <p:cNvPr id="3" name="Subtitle 2">
            <a:extLst>
              <a:ext uri="{FF2B5EF4-FFF2-40B4-BE49-F238E27FC236}">
                <a16:creationId xmlns:a16="http://schemas.microsoft.com/office/drawing/2014/main" id="{219C56EA-99F2-827C-B3AE-0FD5DC88B18D}"/>
              </a:ext>
            </a:extLst>
          </p:cNvPr>
          <p:cNvSpPr>
            <a:spLocks noGrp="1"/>
          </p:cNvSpPr>
          <p:nvPr>
            <p:ph type="subTitle" idx="1"/>
          </p:nvPr>
        </p:nvSpPr>
        <p:spPr>
          <a:xfrm>
            <a:off x="359228" y="5344886"/>
            <a:ext cx="9144000" cy="1655762"/>
          </a:xfrm>
        </p:spPr>
        <p:txBody>
          <a:bodyPr>
            <a:normAutofit/>
          </a:bodyPr>
          <a:lstStyle/>
          <a:p>
            <a:pPr algn="l">
              <a:lnSpc>
                <a:spcPct val="100000"/>
              </a:lnSpc>
              <a:spcBef>
                <a:spcPts val="0"/>
              </a:spcBef>
            </a:pPr>
            <a:r>
              <a:rPr lang="en-US" sz="2000" dirty="0"/>
              <a:t>Eryn Carter, CAE</a:t>
            </a:r>
          </a:p>
          <a:p>
            <a:pPr algn="l">
              <a:lnSpc>
                <a:spcPct val="100000"/>
              </a:lnSpc>
              <a:spcBef>
                <a:spcPts val="0"/>
              </a:spcBef>
            </a:pPr>
            <a:r>
              <a:rPr lang="en-US" sz="2000" dirty="0"/>
              <a:t>ALA Executive Director</a:t>
            </a:r>
          </a:p>
          <a:p>
            <a:pPr algn="l">
              <a:lnSpc>
                <a:spcPct val="100000"/>
              </a:lnSpc>
              <a:spcBef>
                <a:spcPts val="0"/>
              </a:spcBef>
            </a:pPr>
            <a:r>
              <a:rPr lang="en-US" sz="2000" dirty="0"/>
              <a:t>2025 Association Leadership Institute</a:t>
            </a:r>
          </a:p>
        </p:txBody>
      </p:sp>
      <p:pic>
        <p:nvPicPr>
          <p:cNvPr id="4" name="Picture 3">
            <a:extLst>
              <a:ext uri="{FF2B5EF4-FFF2-40B4-BE49-F238E27FC236}">
                <a16:creationId xmlns:a16="http://schemas.microsoft.com/office/drawing/2014/main" id="{230B0F60-8440-1F8C-DF8C-CB1A74585477}"/>
              </a:ext>
            </a:extLst>
          </p:cNvPr>
          <p:cNvPicPr>
            <a:picLocks noChangeAspect="1"/>
          </p:cNvPicPr>
          <p:nvPr/>
        </p:nvPicPr>
        <p:blipFill>
          <a:blip r:embed="rId3"/>
          <a:stretch>
            <a:fillRect/>
          </a:stretch>
        </p:blipFill>
        <p:spPr>
          <a:xfrm>
            <a:off x="1431470" y="2801937"/>
            <a:ext cx="9329057" cy="1873765"/>
          </a:xfrm>
          <a:prstGeom prst="rect">
            <a:avLst/>
          </a:prstGeom>
        </p:spPr>
      </p:pic>
    </p:spTree>
    <p:extLst>
      <p:ext uri="{BB962C8B-B14F-4D97-AF65-F5344CB8AC3E}">
        <p14:creationId xmlns:p14="http://schemas.microsoft.com/office/powerpoint/2010/main" val="280959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90CBB36-6BA1-D617-7245-37A78A640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EE42F-709D-0DA7-DAA8-A32F800D2EE1}"/>
              </a:ext>
            </a:extLst>
          </p:cNvPr>
          <p:cNvSpPr>
            <a:spLocks noGrp="1"/>
          </p:cNvSpPr>
          <p:nvPr>
            <p:ph type="title"/>
          </p:nvPr>
        </p:nvSpPr>
        <p:spPr>
          <a:xfrm>
            <a:off x="838200" y="737843"/>
            <a:ext cx="10515600" cy="1325563"/>
          </a:xfrm>
        </p:spPr>
        <p:txBody>
          <a:bodyPr/>
          <a:lstStyle/>
          <a:p>
            <a:r>
              <a:rPr lang="en-US" dirty="0"/>
              <a:t>Reaching New Peaks: Volunteer </a:t>
            </a:r>
            <a:r>
              <a:rPr lang="en-US"/>
              <a:t>Action </a:t>
            </a:r>
            <a:r>
              <a:rPr lang="en-US" dirty="0"/>
              <a:t>Steps for</a:t>
            </a:r>
            <a:r>
              <a:rPr lang="en-US"/>
              <a:t> Today</a:t>
            </a:r>
          </a:p>
        </p:txBody>
      </p:sp>
      <p:sp>
        <p:nvSpPr>
          <p:cNvPr id="3" name="Content Placeholder 2">
            <a:extLst>
              <a:ext uri="{FF2B5EF4-FFF2-40B4-BE49-F238E27FC236}">
                <a16:creationId xmlns:a16="http://schemas.microsoft.com/office/drawing/2014/main" id="{8F4BB56C-8EA1-5120-A1B3-C2F574B9F409}"/>
              </a:ext>
            </a:extLst>
          </p:cNvPr>
          <p:cNvSpPr>
            <a:spLocks noGrp="1"/>
          </p:cNvSpPr>
          <p:nvPr>
            <p:ph idx="1"/>
          </p:nvPr>
        </p:nvSpPr>
        <p:spPr>
          <a:xfrm>
            <a:off x="838200" y="2221395"/>
            <a:ext cx="4660900" cy="3955567"/>
          </a:xfrm>
        </p:spPr>
        <p:txBody>
          <a:bodyPr>
            <a:normAutofit lnSpcReduction="10000"/>
          </a:bodyPr>
          <a:lstStyle/>
          <a:p>
            <a:r>
              <a:rPr lang="en-US"/>
              <a:t>Step 1: Follow ALA on social media.</a:t>
            </a:r>
          </a:p>
          <a:p>
            <a:r>
              <a:rPr lang="en-US"/>
              <a:t>Step 2: Like/comment on ALA posts.</a:t>
            </a:r>
          </a:p>
          <a:p>
            <a:r>
              <a:rPr lang="en-US"/>
              <a:t>Step 3: Share relevant posts to your network.</a:t>
            </a:r>
          </a:p>
          <a:p>
            <a:r>
              <a:rPr lang="en-US"/>
              <a:t>Step 4: Tag colleagues.</a:t>
            </a:r>
          </a:p>
          <a:p>
            <a:r>
              <a:rPr lang="en-US"/>
              <a:t>Step 5: Post your involvement. </a:t>
            </a:r>
          </a:p>
        </p:txBody>
      </p:sp>
      <p:pic>
        <p:nvPicPr>
          <p:cNvPr id="5" name="Picture 4">
            <a:extLst>
              <a:ext uri="{FF2B5EF4-FFF2-40B4-BE49-F238E27FC236}">
                <a16:creationId xmlns:a16="http://schemas.microsoft.com/office/drawing/2014/main" id="{42CDF93C-F57A-1479-45B5-58290B90ACA3}"/>
              </a:ext>
            </a:extLst>
          </p:cNvPr>
          <p:cNvPicPr>
            <a:picLocks noChangeAspect="1"/>
          </p:cNvPicPr>
          <p:nvPr/>
        </p:nvPicPr>
        <p:blipFill>
          <a:blip r:embed="rId4"/>
          <a:stretch>
            <a:fillRect/>
          </a:stretch>
        </p:blipFill>
        <p:spPr>
          <a:xfrm>
            <a:off x="5499100" y="2915076"/>
            <a:ext cx="6316848" cy="1879519"/>
          </a:xfrm>
          <a:prstGeom prst="rect">
            <a:avLst/>
          </a:prstGeom>
        </p:spPr>
      </p:pic>
    </p:spTree>
    <p:extLst>
      <p:ext uri="{BB962C8B-B14F-4D97-AF65-F5344CB8AC3E}">
        <p14:creationId xmlns:p14="http://schemas.microsoft.com/office/powerpoint/2010/main" val="1656907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B3869A8E-0158-FFAD-29B3-F6044EA71E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127033-2E34-ED6A-D9B5-00A778194AEE}"/>
              </a:ext>
            </a:extLst>
          </p:cNvPr>
          <p:cNvSpPr>
            <a:spLocks noGrp="1"/>
          </p:cNvSpPr>
          <p:nvPr>
            <p:ph type="title"/>
          </p:nvPr>
        </p:nvSpPr>
        <p:spPr>
          <a:xfrm>
            <a:off x="838200" y="858901"/>
            <a:ext cx="8912087" cy="1325563"/>
          </a:xfrm>
        </p:spPr>
        <p:txBody>
          <a:bodyPr/>
          <a:lstStyle/>
          <a:p>
            <a:r>
              <a:rPr lang="en-US" dirty="0"/>
              <a:t>Tracking Your Ascent: </a:t>
            </a:r>
            <a:r>
              <a:rPr lang="en-US"/>
              <a:t>Measuring </a:t>
            </a:r>
            <a:r>
              <a:rPr lang="en-US" dirty="0"/>
              <a:t>the</a:t>
            </a:r>
            <a:r>
              <a:rPr lang="en-US"/>
              <a:t> Impact of Volunteer Engagement</a:t>
            </a:r>
          </a:p>
        </p:txBody>
      </p:sp>
      <p:sp>
        <p:nvSpPr>
          <p:cNvPr id="3" name="Content Placeholder 2">
            <a:extLst>
              <a:ext uri="{FF2B5EF4-FFF2-40B4-BE49-F238E27FC236}">
                <a16:creationId xmlns:a16="http://schemas.microsoft.com/office/drawing/2014/main" id="{7AFF2A98-1337-171F-322F-9874CE0ACC62}"/>
              </a:ext>
            </a:extLst>
          </p:cNvPr>
          <p:cNvSpPr>
            <a:spLocks noGrp="1"/>
          </p:cNvSpPr>
          <p:nvPr>
            <p:ph idx="1"/>
          </p:nvPr>
        </p:nvSpPr>
        <p:spPr>
          <a:xfrm>
            <a:off x="838200" y="2593721"/>
            <a:ext cx="8912087" cy="4351338"/>
          </a:xfrm>
        </p:spPr>
        <p:txBody>
          <a:bodyPr>
            <a:normAutofit/>
          </a:bodyPr>
          <a:lstStyle/>
          <a:p>
            <a:r>
              <a:rPr lang="en-US"/>
              <a:t>More engagement = greater reach</a:t>
            </a:r>
          </a:p>
          <a:p>
            <a:r>
              <a:rPr lang="en-US"/>
              <a:t>Followers, comments and shares</a:t>
            </a:r>
          </a:p>
          <a:p>
            <a:r>
              <a:rPr lang="en-US"/>
              <a:t>Attendance and participation at events</a:t>
            </a:r>
          </a:p>
        </p:txBody>
      </p:sp>
    </p:spTree>
    <p:extLst>
      <p:ext uri="{BB962C8B-B14F-4D97-AF65-F5344CB8AC3E}">
        <p14:creationId xmlns:p14="http://schemas.microsoft.com/office/powerpoint/2010/main" val="171369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96E95D71-FF79-3A15-63E4-3647C80BA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E0F9E1-5E25-F0A8-F45F-C09488105239}"/>
              </a:ext>
            </a:extLst>
          </p:cNvPr>
          <p:cNvSpPr>
            <a:spLocks noGrp="1"/>
          </p:cNvSpPr>
          <p:nvPr>
            <p:ph type="title"/>
          </p:nvPr>
        </p:nvSpPr>
        <p:spPr>
          <a:xfrm>
            <a:off x="838200" y="737843"/>
            <a:ext cx="10515600" cy="1325563"/>
          </a:xfrm>
        </p:spPr>
        <p:txBody>
          <a:bodyPr/>
          <a:lstStyle/>
          <a:p>
            <a:r>
              <a:rPr lang="en-US"/>
              <a:t>ALA’s Social Media Analytics</a:t>
            </a:r>
            <a:r>
              <a:rPr lang="en-US" dirty="0"/>
              <a:t>: Reach, Post Impressions &amp; Page and Profile Impressions </a:t>
            </a:r>
            <a:endParaRPr lang="en-US"/>
          </a:p>
        </p:txBody>
      </p:sp>
      <p:graphicFrame>
        <p:nvGraphicFramePr>
          <p:cNvPr id="4" name="Chart 3">
            <a:extLst>
              <a:ext uri="{FF2B5EF4-FFF2-40B4-BE49-F238E27FC236}">
                <a16:creationId xmlns:a16="http://schemas.microsoft.com/office/drawing/2014/main" id="{1FAB8F88-6BCD-4B8B-13D3-51B5C1A19E81}"/>
              </a:ext>
            </a:extLst>
          </p:cNvPr>
          <p:cNvGraphicFramePr/>
          <p:nvPr/>
        </p:nvGraphicFramePr>
        <p:xfrm>
          <a:off x="1168400" y="2298700"/>
          <a:ext cx="7797800" cy="4373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9586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252B599C-F74C-F988-35C5-E7F028E84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E020FE-3B35-CCB1-6561-BF4626EC7399}"/>
              </a:ext>
            </a:extLst>
          </p:cNvPr>
          <p:cNvSpPr>
            <a:spLocks noGrp="1"/>
          </p:cNvSpPr>
          <p:nvPr>
            <p:ph type="title"/>
          </p:nvPr>
        </p:nvSpPr>
        <p:spPr>
          <a:xfrm>
            <a:off x="4635500" y="2919929"/>
            <a:ext cx="2921000" cy="1325563"/>
          </a:xfrm>
        </p:spPr>
        <p:txBody>
          <a:bodyPr/>
          <a:lstStyle/>
          <a:p>
            <a:r>
              <a:rPr lang="en-US" b="1" dirty="0"/>
              <a:t>Questions?</a:t>
            </a:r>
          </a:p>
        </p:txBody>
      </p:sp>
    </p:spTree>
    <p:extLst>
      <p:ext uri="{BB962C8B-B14F-4D97-AF65-F5344CB8AC3E}">
        <p14:creationId xmlns:p14="http://schemas.microsoft.com/office/powerpoint/2010/main" val="2178227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0D1-70D5-85C7-F949-FADE26766983}"/>
              </a:ext>
            </a:extLst>
          </p:cNvPr>
          <p:cNvSpPr>
            <a:spLocks noGrp="1"/>
          </p:cNvSpPr>
          <p:nvPr>
            <p:ph type="ctrTitle"/>
          </p:nvPr>
        </p:nvSpPr>
        <p:spPr>
          <a:xfrm>
            <a:off x="1375006" y="1406769"/>
            <a:ext cx="9144000" cy="944545"/>
          </a:xfrm>
        </p:spPr>
        <p:txBody>
          <a:bodyPr>
            <a:normAutofit fontScale="90000"/>
          </a:bodyPr>
          <a:lstStyle/>
          <a:p>
            <a:br>
              <a:rPr lang="en-US" sz="3200" dirty="0"/>
            </a:br>
            <a:endParaRPr lang="en-US" sz="3200" dirty="0"/>
          </a:p>
        </p:txBody>
      </p:sp>
      <p:sp>
        <p:nvSpPr>
          <p:cNvPr id="3" name="Subtitle 2">
            <a:extLst>
              <a:ext uri="{FF2B5EF4-FFF2-40B4-BE49-F238E27FC236}">
                <a16:creationId xmlns:a16="http://schemas.microsoft.com/office/drawing/2014/main" id="{219C56EA-99F2-827C-B3AE-0FD5DC88B18D}"/>
              </a:ext>
            </a:extLst>
          </p:cNvPr>
          <p:cNvSpPr>
            <a:spLocks noGrp="1"/>
          </p:cNvSpPr>
          <p:nvPr>
            <p:ph type="subTitle" idx="1"/>
          </p:nvPr>
        </p:nvSpPr>
        <p:spPr>
          <a:xfrm>
            <a:off x="1524000" y="2602523"/>
            <a:ext cx="9144000" cy="2391508"/>
          </a:xfrm>
        </p:spPr>
        <p:txBody>
          <a:bodyPr vert="horz" lIns="91440" tIns="45720" rIns="91440" bIns="45720" rtlCol="0" anchor="t">
            <a:normAutofit/>
          </a:bodyPr>
          <a:lstStyle/>
          <a:p>
            <a:pPr algn="l"/>
            <a:endParaRPr lang="en-US" sz="2200" dirty="0">
              <a:solidFill>
                <a:srgbClr val="898989"/>
              </a:solidFill>
              <a:latin typeface="Calibri"/>
              <a:ea typeface="Calibri"/>
              <a:cs typeface="Calibri"/>
            </a:endParaRPr>
          </a:p>
          <a:p>
            <a:endParaRPr lang="en-US" dirty="0"/>
          </a:p>
        </p:txBody>
      </p:sp>
      <p:pic>
        <p:nvPicPr>
          <p:cNvPr id="8" name="Picture 7">
            <a:extLst>
              <a:ext uri="{FF2B5EF4-FFF2-40B4-BE49-F238E27FC236}">
                <a16:creationId xmlns:a16="http://schemas.microsoft.com/office/drawing/2014/main" id="{70405EF2-B866-7628-E20D-EEFD998E78BD}"/>
              </a:ext>
            </a:extLst>
          </p:cNvPr>
          <p:cNvPicPr>
            <a:picLocks noChangeAspect="1"/>
          </p:cNvPicPr>
          <p:nvPr/>
        </p:nvPicPr>
        <p:blipFill>
          <a:blip r:embed="rId2"/>
          <a:stretch>
            <a:fillRect/>
          </a:stretch>
        </p:blipFill>
        <p:spPr>
          <a:xfrm>
            <a:off x="1524000" y="1282570"/>
            <a:ext cx="8878241" cy="5031413"/>
          </a:xfrm>
          <a:prstGeom prst="rect">
            <a:avLst/>
          </a:prstGeom>
        </p:spPr>
      </p:pic>
      <p:pic>
        <p:nvPicPr>
          <p:cNvPr id="10" name="Picture 9">
            <a:extLst>
              <a:ext uri="{FF2B5EF4-FFF2-40B4-BE49-F238E27FC236}">
                <a16:creationId xmlns:a16="http://schemas.microsoft.com/office/drawing/2014/main" id="{87023658-F1E6-5962-C4F4-AB3DFEA47824}"/>
              </a:ext>
            </a:extLst>
          </p:cNvPr>
          <p:cNvPicPr>
            <a:picLocks noChangeAspect="1"/>
          </p:cNvPicPr>
          <p:nvPr/>
        </p:nvPicPr>
        <p:blipFill>
          <a:blip r:embed="rId3"/>
          <a:stretch>
            <a:fillRect/>
          </a:stretch>
        </p:blipFill>
        <p:spPr>
          <a:xfrm>
            <a:off x="440563" y="1995448"/>
            <a:ext cx="4982675" cy="2511239"/>
          </a:xfrm>
          <a:prstGeom prst="rect">
            <a:avLst/>
          </a:prstGeom>
        </p:spPr>
      </p:pic>
    </p:spTree>
    <p:extLst>
      <p:ext uri="{BB962C8B-B14F-4D97-AF65-F5344CB8AC3E}">
        <p14:creationId xmlns:p14="http://schemas.microsoft.com/office/powerpoint/2010/main" val="388594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0D1-70D5-85C7-F949-FADE26766983}"/>
              </a:ext>
            </a:extLst>
          </p:cNvPr>
          <p:cNvSpPr>
            <a:spLocks noGrp="1"/>
          </p:cNvSpPr>
          <p:nvPr>
            <p:ph type="ctrTitle"/>
          </p:nvPr>
        </p:nvSpPr>
        <p:spPr>
          <a:xfrm>
            <a:off x="1375006" y="1267633"/>
            <a:ext cx="8197299" cy="1893466"/>
          </a:xfrm>
        </p:spPr>
        <p:txBody>
          <a:bodyPr>
            <a:normAutofit/>
          </a:bodyPr>
          <a:lstStyle/>
          <a:p>
            <a:r>
              <a:rPr lang="en-US" sz="3200" dirty="0">
                <a:latin typeface="Calibri Light"/>
                <a:ea typeface="Calibri Light"/>
                <a:cs typeface="Calibri Light"/>
              </a:rPr>
              <a:t>Fred Ullman, Director, Business Development</a:t>
            </a:r>
            <a:br>
              <a:rPr lang="en-US" sz="3200" dirty="0">
                <a:latin typeface="Calibri Light"/>
                <a:ea typeface="Calibri Light"/>
                <a:cs typeface="Calibri Light"/>
              </a:rPr>
            </a:br>
            <a:r>
              <a:rPr lang="en-US" sz="3200" dirty="0">
                <a:latin typeface="Calibri Light"/>
                <a:ea typeface="Calibri Light"/>
                <a:cs typeface="Calibri Light"/>
              </a:rPr>
              <a:t> Phone: 847-267-1375</a:t>
            </a:r>
            <a:br>
              <a:rPr lang="en-US" sz="3200" dirty="0">
                <a:latin typeface="Calibri Light"/>
                <a:ea typeface="Calibri Light"/>
                <a:cs typeface="Calibri Light"/>
              </a:rPr>
            </a:br>
            <a:r>
              <a:rPr lang="en-US" sz="3200" dirty="0">
                <a:latin typeface="Calibri Light"/>
                <a:ea typeface="Calibri Light"/>
                <a:cs typeface="Calibri Light"/>
              </a:rPr>
              <a:t> Email: </a:t>
            </a:r>
            <a:r>
              <a:rPr lang="en-US" sz="3200" dirty="0">
                <a:latin typeface="Calibri Light"/>
                <a:ea typeface="Calibri Light"/>
                <a:cs typeface="Calibri Light"/>
                <a:hlinkClick r:id="rId3"/>
              </a:rPr>
              <a:t>fullman@alanet.org</a:t>
            </a:r>
            <a:br>
              <a:rPr lang="en-US" sz="3200" dirty="0">
                <a:latin typeface="Calibri Light"/>
                <a:ea typeface="Calibri Light"/>
                <a:cs typeface="Calibri Light"/>
              </a:rPr>
            </a:br>
            <a:r>
              <a:rPr lang="en-US" sz="3200" dirty="0">
                <a:latin typeface="Calibri Light"/>
                <a:ea typeface="Calibri Light"/>
                <a:cs typeface="Calibri Light"/>
              </a:rPr>
              <a:t> LinkedIn: www.linkedin.com/in/fredullman/</a:t>
            </a:r>
            <a:endParaRPr lang="en-US" sz="3200" dirty="0"/>
          </a:p>
        </p:txBody>
      </p:sp>
      <p:sp>
        <p:nvSpPr>
          <p:cNvPr id="3" name="Subtitle 2">
            <a:extLst>
              <a:ext uri="{FF2B5EF4-FFF2-40B4-BE49-F238E27FC236}">
                <a16:creationId xmlns:a16="http://schemas.microsoft.com/office/drawing/2014/main" id="{219C56EA-99F2-827C-B3AE-0FD5DC88B18D}"/>
              </a:ext>
            </a:extLst>
          </p:cNvPr>
          <p:cNvSpPr>
            <a:spLocks noGrp="1"/>
          </p:cNvSpPr>
          <p:nvPr>
            <p:ph type="subTitle" idx="1"/>
          </p:nvPr>
        </p:nvSpPr>
        <p:spPr>
          <a:xfrm>
            <a:off x="1524000" y="3591339"/>
            <a:ext cx="9144000" cy="2770292"/>
          </a:xfrm>
        </p:spPr>
        <p:txBody>
          <a:bodyPr vert="horz" lIns="91440" tIns="45720" rIns="91440" bIns="45720" rtlCol="0" anchor="t">
            <a:normAutofit fontScale="92500"/>
          </a:bodyPr>
          <a:lstStyle/>
          <a:p>
            <a:pPr marL="342900" indent="-342900" algn="l">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Responsible for non-dues revenue through building and fostering relationships with our Business Partners and VIP Partners.</a:t>
            </a:r>
          </a:p>
          <a:p>
            <a:pPr marL="342900" indent="-342900" algn="l">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Ensure that our Business Partners and VIP Partners have the right mix of branding, visibility, thought leadership tools and access and engagement with ALA members.</a:t>
            </a:r>
          </a:p>
          <a:p>
            <a:pPr marL="342900" indent="-342900" algn="l">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Build collaborative integrated marketing packages (needs and solution based)</a:t>
            </a:r>
          </a:p>
          <a:p>
            <a:pPr marL="342900" indent="-342900" algn="l">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Develop new revenue streams based on the Win-Win-Win (Member-ALA-BP) model.</a:t>
            </a:r>
          </a:p>
          <a:p>
            <a:pPr marL="342900" indent="-342900" algn="l">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Here to help!  </a:t>
            </a:r>
          </a:p>
          <a:p>
            <a:pPr algn="l"/>
            <a:endParaRPr lang="en-US" sz="2200" dirty="0">
              <a:solidFill>
                <a:srgbClr val="898989"/>
              </a:solidFill>
              <a:latin typeface="Calibri"/>
              <a:ea typeface="Calibri"/>
              <a:cs typeface="Calibri"/>
            </a:endParaRPr>
          </a:p>
          <a:p>
            <a:pPr algn="l"/>
            <a:endParaRPr lang="en-US" sz="2200" dirty="0">
              <a:solidFill>
                <a:srgbClr val="898989"/>
              </a:solidFill>
              <a:latin typeface="Calibri"/>
              <a:ea typeface="Calibri"/>
              <a:cs typeface="Calibri"/>
            </a:endParaRPr>
          </a:p>
          <a:p>
            <a:endParaRPr lang="en-US" dirty="0"/>
          </a:p>
        </p:txBody>
      </p:sp>
      <p:pic>
        <p:nvPicPr>
          <p:cNvPr id="4" name="Picture 3" descr="A person wearing glasses and a suit&#10;&#10;AI-generated content may be incorrect.">
            <a:extLst>
              <a:ext uri="{FF2B5EF4-FFF2-40B4-BE49-F238E27FC236}">
                <a16:creationId xmlns:a16="http://schemas.microsoft.com/office/drawing/2014/main" id="{E3F11448-ADDA-F648-BFF7-21DF52DE6517}"/>
              </a:ext>
            </a:extLst>
          </p:cNvPr>
          <p:cNvPicPr>
            <a:picLocks noChangeAspect="1"/>
          </p:cNvPicPr>
          <p:nvPr/>
        </p:nvPicPr>
        <p:blipFill>
          <a:blip r:embed="rId4"/>
          <a:stretch>
            <a:fillRect/>
          </a:stretch>
        </p:blipFill>
        <p:spPr>
          <a:xfrm>
            <a:off x="9850363" y="1478924"/>
            <a:ext cx="2127636" cy="1955919"/>
          </a:xfrm>
          <a:prstGeom prst="rect">
            <a:avLst/>
          </a:prstGeom>
        </p:spPr>
      </p:pic>
    </p:spTree>
    <p:extLst>
      <p:ext uri="{BB962C8B-B14F-4D97-AF65-F5344CB8AC3E}">
        <p14:creationId xmlns:p14="http://schemas.microsoft.com/office/powerpoint/2010/main" val="247461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813554E-FCBB-DE8F-701B-CA8B47850A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E70B04-BA3C-1E3F-DCCC-BC3ED61B19DE}"/>
              </a:ext>
            </a:extLst>
          </p:cNvPr>
          <p:cNvSpPr>
            <a:spLocks noGrp="1"/>
          </p:cNvSpPr>
          <p:nvPr>
            <p:ph type="ctrTitle"/>
          </p:nvPr>
        </p:nvSpPr>
        <p:spPr>
          <a:xfrm>
            <a:off x="1375007" y="1267633"/>
            <a:ext cx="7559396" cy="892763"/>
          </a:xfrm>
        </p:spPr>
        <p:txBody>
          <a:bodyPr>
            <a:normAutofit fontScale="90000"/>
          </a:bodyPr>
          <a:lstStyle/>
          <a:p>
            <a:r>
              <a:rPr lang="en-US" sz="3200" b="1" dirty="0">
                <a:latin typeface="Calibri Light"/>
                <a:ea typeface="Calibri Light"/>
                <a:cs typeface="Calibri Light"/>
              </a:rPr>
              <a:t>ALA VIP Program</a:t>
            </a:r>
            <a:br>
              <a:rPr lang="en-US" sz="3200" b="1" dirty="0">
                <a:latin typeface="Calibri Light"/>
                <a:ea typeface="Calibri Light"/>
                <a:cs typeface="Calibri Light"/>
              </a:rPr>
            </a:br>
            <a:r>
              <a:rPr lang="en-US" sz="3200" b="1" dirty="0">
                <a:latin typeface="Calibri Light"/>
                <a:ea typeface="Calibri Light"/>
                <a:cs typeface="Calibri Light"/>
              </a:rPr>
              <a:t>(Value In Partnership)</a:t>
            </a:r>
            <a:endParaRPr lang="en-US" sz="3200" b="1" dirty="0"/>
          </a:p>
        </p:txBody>
      </p:sp>
      <p:sp>
        <p:nvSpPr>
          <p:cNvPr id="3" name="Subtitle 2">
            <a:extLst>
              <a:ext uri="{FF2B5EF4-FFF2-40B4-BE49-F238E27FC236}">
                <a16:creationId xmlns:a16="http://schemas.microsoft.com/office/drawing/2014/main" id="{97FDB06E-BD05-B02A-B124-9F2D383E878C}"/>
              </a:ext>
            </a:extLst>
          </p:cNvPr>
          <p:cNvSpPr>
            <a:spLocks noGrp="1"/>
          </p:cNvSpPr>
          <p:nvPr>
            <p:ph type="subTitle" idx="1"/>
          </p:nvPr>
        </p:nvSpPr>
        <p:spPr>
          <a:xfrm>
            <a:off x="1524000" y="2642717"/>
            <a:ext cx="9144000" cy="3526972"/>
          </a:xfrm>
        </p:spPr>
        <p:txBody>
          <a:bodyPr vert="horz" lIns="91440" tIns="45720" rIns="91440" bIns="45720" rtlCol="0" anchor="t">
            <a:normAutofit fontScale="92500" lnSpcReduction="20000"/>
          </a:bodyPr>
          <a:lstStyle/>
          <a:p>
            <a:pPr marL="342900"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A value-add/ discount program exclusively for ALA members.</a:t>
            </a:r>
          </a:p>
          <a:p>
            <a:pPr marL="342900"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Invite only to our top business partners.</a:t>
            </a:r>
          </a:p>
          <a:p>
            <a:pPr marL="342900"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Potential business partners complete an application and are vetted by ALA to ensure quality and alignment of mission and values.</a:t>
            </a:r>
          </a:p>
          <a:p>
            <a:pPr marL="342900"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Only 20 VIPs max for the program.  Currently 15  active VIP Partners.</a:t>
            </a:r>
          </a:p>
          <a:p>
            <a:pPr marL="342900"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In 2023 a new redesigned VIP Program was rolled out to standardize program benefits and to stabilize revenue.</a:t>
            </a:r>
          </a:p>
          <a:p>
            <a:pPr marL="342900"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Recently added VIPs include Clear Guidance Partners and Huntress.</a:t>
            </a:r>
          </a:p>
          <a:p>
            <a:pPr marL="342900"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Increased VIP revenue 39% from 2023 to 2024</a:t>
            </a:r>
          </a:p>
          <a:p>
            <a:pPr marL="800100" lvl="1" indent="-342900" algn="l">
              <a:buFont typeface="Arial" panose="020B0604020202020204" pitchFamily="34" charset="0"/>
              <a:buChar char="•"/>
            </a:pPr>
            <a:r>
              <a:rPr lang="en-US" sz="2200" dirty="0">
                <a:latin typeface="Calibri Light" panose="020F0302020204030204" pitchFamily="34" charset="0"/>
                <a:ea typeface="Calibri Light" panose="020F0302020204030204" pitchFamily="34" charset="0"/>
                <a:cs typeface="Calibri Light" panose="020F0302020204030204" pitchFamily="34" charset="0"/>
              </a:rPr>
              <a:t>Just with the VIP participation fee alone and not including the $30,000 minimum marketing spend.</a:t>
            </a:r>
          </a:p>
          <a:p>
            <a:pPr algn="l"/>
            <a:endParaRPr lang="en-US" sz="2200" dirty="0">
              <a:solidFill>
                <a:srgbClr val="898989"/>
              </a:solidFill>
              <a:latin typeface="Calibri"/>
              <a:ea typeface="Calibri"/>
              <a:cs typeface="Calibri"/>
            </a:endParaRPr>
          </a:p>
          <a:p>
            <a:pPr algn="l"/>
            <a:endParaRPr lang="en-US" sz="2200" dirty="0">
              <a:solidFill>
                <a:srgbClr val="898989"/>
              </a:solidFill>
              <a:latin typeface="Calibri"/>
              <a:ea typeface="Calibri"/>
              <a:cs typeface="Calibri"/>
            </a:endParaRPr>
          </a:p>
          <a:p>
            <a:endParaRPr lang="en-US" dirty="0"/>
          </a:p>
        </p:txBody>
      </p:sp>
      <p:pic>
        <p:nvPicPr>
          <p:cNvPr id="5" name="Picture 4">
            <a:extLst>
              <a:ext uri="{FF2B5EF4-FFF2-40B4-BE49-F238E27FC236}">
                <a16:creationId xmlns:a16="http://schemas.microsoft.com/office/drawing/2014/main" id="{F6883DB6-C92B-0176-DFB5-DDF420B71DA7}"/>
              </a:ext>
            </a:extLst>
          </p:cNvPr>
          <p:cNvPicPr>
            <a:picLocks noChangeAspect="1"/>
          </p:cNvPicPr>
          <p:nvPr/>
        </p:nvPicPr>
        <p:blipFill>
          <a:blip r:embed="rId3"/>
          <a:stretch>
            <a:fillRect/>
          </a:stretch>
        </p:blipFill>
        <p:spPr>
          <a:xfrm>
            <a:off x="8934403" y="521691"/>
            <a:ext cx="2924583" cy="1009564"/>
          </a:xfrm>
          <a:prstGeom prst="rect">
            <a:avLst/>
          </a:prstGeom>
        </p:spPr>
      </p:pic>
    </p:spTree>
    <p:extLst>
      <p:ext uri="{BB962C8B-B14F-4D97-AF65-F5344CB8AC3E}">
        <p14:creationId xmlns:p14="http://schemas.microsoft.com/office/powerpoint/2010/main" val="2421891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AEC5C4-751D-D1D4-7C2B-A757D654FE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056517-063A-7E58-1711-E305BD111937}"/>
              </a:ext>
            </a:extLst>
          </p:cNvPr>
          <p:cNvSpPr>
            <a:spLocks noGrp="1"/>
          </p:cNvSpPr>
          <p:nvPr>
            <p:ph type="ctrTitle"/>
          </p:nvPr>
        </p:nvSpPr>
        <p:spPr>
          <a:xfrm>
            <a:off x="1375007" y="1135465"/>
            <a:ext cx="7559396" cy="653142"/>
          </a:xfrm>
        </p:spPr>
        <p:txBody>
          <a:bodyPr>
            <a:normAutofit/>
          </a:bodyPr>
          <a:lstStyle/>
          <a:p>
            <a:r>
              <a:rPr lang="en-US" sz="3200" b="1" dirty="0">
                <a:latin typeface="Calibri Light"/>
                <a:ea typeface="Calibri Light"/>
                <a:cs typeface="Calibri Light"/>
              </a:rPr>
              <a:t>ALA Business Partners (BPs)</a:t>
            </a:r>
            <a:endParaRPr lang="en-US" sz="3200" b="1" dirty="0"/>
          </a:p>
        </p:txBody>
      </p:sp>
      <p:sp>
        <p:nvSpPr>
          <p:cNvPr id="3" name="Subtitle 2">
            <a:extLst>
              <a:ext uri="{FF2B5EF4-FFF2-40B4-BE49-F238E27FC236}">
                <a16:creationId xmlns:a16="http://schemas.microsoft.com/office/drawing/2014/main" id="{589A684E-D102-2EC1-9113-5281F7C90930}"/>
              </a:ext>
            </a:extLst>
          </p:cNvPr>
          <p:cNvSpPr>
            <a:spLocks noGrp="1"/>
          </p:cNvSpPr>
          <p:nvPr>
            <p:ph type="subTitle" idx="1"/>
          </p:nvPr>
        </p:nvSpPr>
        <p:spPr>
          <a:xfrm>
            <a:off x="1524000" y="2080010"/>
            <a:ext cx="9144000" cy="4290646"/>
          </a:xfrm>
        </p:spPr>
        <p:txBody>
          <a:bodyPr vert="horz" lIns="91440" tIns="45720" rIns="91440" bIns="45720" rtlCol="0" anchor="t">
            <a:normAutofit/>
          </a:bodyPr>
          <a:lstStyle/>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Currently have approximately 140 business partners at the national level.</a:t>
            </a: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Moved away from transaction sales to a more relationship and solutions-based approach.</a:t>
            </a: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Implemented Salesforce CRM in 2023 and have grown database to 3,789 contacts.</a:t>
            </a: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Increased revenue by 7.4% from 2023 to 2024. (Exhibits, sponsorships, </a:t>
            </a:r>
            <a:r>
              <a:rPr lang="en-US" sz="2000">
                <a:latin typeface="Calibri Light" panose="020F0302020204030204" pitchFamily="34" charset="0"/>
                <a:ea typeface="Calibri Light" panose="020F0302020204030204" pitchFamily="34" charset="0"/>
                <a:cs typeface="Calibri Light" panose="020F0302020204030204" pitchFamily="34" charset="0"/>
              </a:rPr>
              <a:t>and advertising)</a:t>
            </a:r>
            <a:endParaRPr lang="en-US" sz="2000" dirty="0">
              <a:latin typeface="Calibri Light" panose="020F0302020204030204" pitchFamily="34" charset="0"/>
              <a:ea typeface="Calibri Light" panose="020F0302020204030204" pitchFamily="34" charset="0"/>
              <a:cs typeface="Calibri Light" panose="020F0302020204030204" pitchFamily="34" charset="0"/>
            </a:endParaRP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Redesigned the ALA Media Kit with new innovative offerings and points of engagement.</a:t>
            </a: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All programs have incorporated the Win-Win-Win (Member-ALA-BP) approach.</a:t>
            </a: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Form BP focus groups to convene after ALA events to capture success and feedback to improve both BP and member experience</a:t>
            </a:r>
            <a:r>
              <a:rPr lang="en-US" sz="2000" dirty="0"/>
              <a:t>. </a:t>
            </a:r>
          </a:p>
          <a:p>
            <a:pPr algn="l"/>
            <a:endParaRPr lang="en-US" sz="2200" dirty="0">
              <a:solidFill>
                <a:srgbClr val="898989"/>
              </a:solidFill>
              <a:latin typeface="Calibri"/>
              <a:ea typeface="Calibri"/>
              <a:cs typeface="Calibri"/>
            </a:endParaRPr>
          </a:p>
          <a:p>
            <a:pPr algn="l"/>
            <a:endParaRPr lang="en-US" sz="2200" dirty="0">
              <a:solidFill>
                <a:srgbClr val="898989"/>
              </a:solidFill>
              <a:latin typeface="Calibri"/>
              <a:ea typeface="Calibri"/>
              <a:cs typeface="Calibri"/>
            </a:endParaRPr>
          </a:p>
          <a:p>
            <a:endParaRPr lang="en-US" dirty="0"/>
          </a:p>
        </p:txBody>
      </p:sp>
      <p:pic>
        <p:nvPicPr>
          <p:cNvPr id="6" name="Picture 5">
            <a:extLst>
              <a:ext uri="{FF2B5EF4-FFF2-40B4-BE49-F238E27FC236}">
                <a16:creationId xmlns:a16="http://schemas.microsoft.com/office/drawing/2014/main" id="{F727894E-44B0-DD51-BA93-C5BF276D3643}"/>
              </a:ext>
            </a:extLst>
          </p:cNvPr>
          <p:cNvPicPr>
            <a:picLocks noChangeAspect="1"/>
          </p:cNvPicPr>
          <p:nvPr/>
        </p:nvPicPr>
        <p:blipFill>
          <a:blip r:embed="rId3"/>
          <a:stretch>
            <a:fillRect/>
          </a:stretch>
        </p:blipFill>
        <p:spPr>
          <a:xfrm>
            <a:off x="7836296" y="489790"/>
            <a:ext cx="4355704" cy="1087974"/>
          </a:xfrm>
          <a:prstGeom prst="rect">
            <a:avLst/>
          </a:prstGeom>
        </p:spPr>
      </p:pic>
    </p:spTree>
    <p:extLst>
      <p:ext uri="{BB962C8B-B14F-4D97-AF65-F5344CB8AC3E}">
        <p14:creationId xmlns:p14="http://schemas.microsoft.com/office/powerpoint/2010/main" val="38068502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C41CAD5-FDC9-C449-F55B-D89574407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218149-6F9F-6BE6-9015-45C357D22B62}"/>
              </a:ext>
            </a:extLst>
          </p:cNvPr>
          <p:cNvSpPr>
            <a:spLocks noGrp="1"/>
          </p:cNvSpPr>
          <p:nvPr>
            <p:ph type="ctrTitle"/>
          </p:nvPr>
        </p:nvSpPr>
        <p:spPr>
          <a:xfrm>
            <a:off x="1375007" y="1135465"/>
            <a:ext cx="7559396" cy="653142"/>
          </a:xfrm>
        </p:spPr>
        <p:txBody>
          <a:bodyPr>
            <a:normAutofit fontScale="90000"/>
          </a:bodyPr>
          <a:lstStyle/>
          <a:p>
            <a:r>
              <a:rPr lang="en-US" sz="3200" b="1" dirty="0">
                <a:latin typeface="Calibri Light"/>
                <a:ea typeface="Calibri Light"/>
                <a:cs typeface="Calibri Light"/>
              </a:rPr>
              <a:t>ALA Business Partners (BPs)</a:t>
            </a:r>
            <a:br>
              <a:rPr lang="en-US" sz="3200" b="1" dirty="0">
                <a:latin typeface="Calibri Light"/>
                <a:ea typeface="Calibri Light"/>
                <a:cs typeface="Calibri Light"/>
              </a:rPr>
            </a:br>
            <a:r>
              <a:rPr lang="en-US" sz="3200" b="1" dirty="0">
                <a:latin typeface="Calibri Light"/>
                <a:ea typeface="Calibri Light"/>
                <a:cs typeface="Calibri Light"/>
              </a:rPr>
              <a:t>Looking to the future…</a:t>
            </a:r>
            <a:endParaRPr lang="en-US" sz="3200" b="1" dirty="0"/>
          </a:p>
        </p:txBody>
      </p:sp>
      <p:sp>
        <p:nvSpPr>
          <p:cNvPr id="3" name="Subtitle 2">
            <a:extLst>
              <a:ext uri="{FF2B5EF4-FFF2-40B4-BE49-F238E27FC236}">
                <a16:creationId xmlns:a16="http://schemas.microsoft.com/office/drawing/2014/main" id="{87E94A82-0A39-C632-1511-A3893E987668}"/>
              </a:ext>
            </a:extLst>
          </p:cNvPr>
          <p:cNvSpPr>
            <a:spLocks noGrp="1"/>
          </p:cNvSpPr>
          <p:nvPr>
            <p:ph type="subTitle" idx="1"/>
          </p:nvPr>
        </p:nvSpPr>
        <p:spPr>
          <a:xfrm>
            <a:off x="4488872" y="2080009"/>
            <a:ext cx="7439892" cy="3797329"/>
          </a:xfrm>
        </p:spPr>
        <p:txBody>
          <a:bodyPr vert="horz" lIns="91440" tIns="45720" rIns="91440" bIns="45720" rtlCol="0" anchor="t">
            <a:normAutofit/>
          </a:bodyPr>
          <a:lstStyle/>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Newly redesigned ALA Media Kit for 2025 featuring new innovative  ways BPs can reach and engage the ALA community.</a:t>
            </a: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New ways BPs can align their brand with ALA content/ thought leadership.</a:t>
            </a:r>
          </a:p>
          <a:p>
            <a:pPr marL="800100" lvl="1" indent="-342900" algn="l">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Podcasts</a:t>
            </a:r>
          </a:p>
          <a:p>
            <a:pPr marL="800100" lvl="1" indent="-342900" algn="l">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Webinars</a:t>
            </a:r>
          </a:p>
          <a:p>
            <a:pPr marL="800100" lvl="1" indent="-342900" algn="l">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White Papers</a:t>
            </a:r>
          </a:p>
          <a:p>
            <a:pPr marL="800100" lvl="1" indent="-342900" algn="l">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Web based courses (HR and Finance) </a:t>
            </a:r>
          </a:p>
          <a:p>
            <a:pPr marL="342900" indent="-34290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New E-news letter </a:t>
            </a:r>
            <a:r>
              <a:rPr lang="en-US" sz="2000" i="1" dirty="0">
                <a:latin typeface="Calibri Light" panose="020F0302020204030204" pitchFamily="34" charset="0"/>
                <a:ea typeface="Calibri Light" panose="020F0302020204030204" pitchFamily="34" charset="0"/>
                <a:cs typeface="Calibri Light" panose="020F0302020204030204" pitchFamily="34" charset="0"/>
              </a:rPr>
              <a:t>Legal Lineup (sold out for 2025)</a:t>
            </a:r>
          </a:p>
          <a:p>
            <a:pPr marL="342900" indent="-342900" algn="l">
              <a:buFont typeface="Arial" panose="020B0604020202020204" pitchFamily="34" charset="0"/>
              <a:buChar char="•"/>
            </a:pPr>
            <a:r>
              <a:rPr lang="en-US" sz="2000" i="1" dirty="0">
                <a:latin typeface="Calibri Light" panose="020F0302020204030204" pitchFamily="34" charset="0"/>
                <a:ea typeface="Calibri Light" panose="020F0302020204030204" pitchFamily="34" charset="0"/>
                <a:cs typeface="Calibri Light" panose="020F0302020204030204" pitchFamily="34" charset="0"/>
              </a:rPr>
              <a:t>ALA’s Career Center and Career Connect </a:t>
            </a:r>
            <a:r>
              <a:rPr lang="en-US" sz="2000" dirty="0">
                <a:latin typeface="Calibri Light" panose="020F0302020204030204" pitchFamily="34" charset="0"/>
                <a:ea typeface="Calibri Light" panose="020F0302020204030204" pitchFamily="34" charset="0"/>
                <a:cs typeface="Calibri Light" panose="020F0302020204030204" pitchFamily="34" charset="0"/>
              </a:rPr>
              <a:t>E-news letter</a:t>
            </a:r>
          </a:p>
          <a:p>
            <a:pPr lvl="1" algn="l"/>
            <a:endParaRPr lang="en-US" sz="1800" dirty="0">
              <a:solidFill>
                <a:srgbClr val="898989"/>
              </a:solidFill>
              <a:latin typeface="Calibri"/>
              <a:ea typeface="Calibri"/>
              <a:cs typeface="Calibri"/>
            </a:endParaRPr>
          </a:p>
          <a:p>
            <a:pPr algn="l"/>
            <a:endParaRPr lang="en-US" sz="2200" dirty="0">
              <a:solidFill>
                <a:srgbClr val="898989"/>
              </a:solidFill>
              <a:latin typeface="Calibri"/>
              <a:ea typeface="Calibri"/>
              <a:cs typeface="Calibri"/>
            </a:endParaRPr>
          </a:p>
          <a:p>
            <a:endParaRPr lang="en-US" dirty="0"/>
          </a:p>
        </p:txBody>
      </p:sp>
      <p:pic>
        <p:nvPicPr>
          <p:cNvPr id="5" name="Picture 4">
            <a:extLst>
              <a:ext uri="{FF2B5EF4-FFF2-40B4-BE49-F238E27FC236}">
                <a16:creationId xmlns:a16="http://schemas.microsoft.com/office/drawing/2014/main" id="{4FFC5F39-21E9-6D92-5323-264B33AC5261}"/>
              </a:ext>
            </a:extLst>
          </p:cNvPr>
          <p:cNvPicPr>
            <a:picLocks noChangeAspect="1"/>
          </p:cNvPicPr>
          <p:nvPr/>
        </p:nvPicPr>
        <p:blipFill>
          <a:blip r:embed="rId3"/>
          <a:stretch>
            <a:fillRect/>
          </a:stretch>
        </p:blipFill>
        <p:spPr>
          <a:xfrm>
            <a:off x="363682" y="1820845"/>
            <a:ext cx="3969638" cy="4290646"/>
          </a:xfrm>
          <a:prstGeom prst="rect">
            <a:avLst/>
          </a:prstGeom>
        </p:spPr>
      </p:pic>
    </p:spTree>
    <p:extLst>
      <p:ext uri="{BB962C8B-B14F-4D97-AF65-F5344CB8AC3E}">
        <p14:creationId xmlns:p14="http://schemas.microsoft.com/office/powerpoint/2010/main" val="1365298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FD5B2A-64A9-49F7-B31F-D27C045DCC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58CC6D-6AF7-F473-53CD-4E98711A9528}"/>
              </a:ext>
            </a:extLst>
          </p:cNvPr>
          <p:cNvSpPr>
            <a:spLocks noGrp="1"/>
          </p:cNvSpPr>
          <p:nvPr>
            <p:ph type="ctrTitle"/>
          </p:nvPr>
        </p:nvSpPr>
        <p:spPr>
          <a:xfrm>
            <a:off x="1375007" y="1135465"/>
            <a:ext cx="7559396" cy="653142"/>
          </a:xfrm>
        </p:spPr>
        <p:txBody>
          <a:bodyPr>
            <a:normAutofit fontScale="90000"/>
          </a:bodyPr>
          <a:lstStyle/>
          <a:p>
            <a:r>
              <a:rPr lang="en-US" sz="3200" b="1" dirty="0">
                <a:latin typeface="Calibri Light"/>
                <a:ea typeface="Calibri Light"/>
                <a:cs typeface="Calibri Light"/>
              </a:rPr>
              <a:t>ALA Business Partners (BPs)</a:t>
            </a:r>
            <a:br>
              <a:rPr lang="en-US" sz="3200" b="1" dirty="0">
                <a:latin typeface="Calibri Light"/>
                <a:ea typeface="Calibri Light"/>
                <a:cs typeface="Calibri Light"/>
              </a:rPr>
            </a:br>
            <a:r>
              <a:rPr lang="en-US" sz="3200" b="1" dirty="0">
                <a:latin typeface="Calibri Light"/>
                <a:ea typeface="Calibri Light"/>
                <a:cs typeface="Calibri Light"/>
              </a:rPr>
              <a:t>Looking to the future…</a:t>
            </a:r>
            <a:endParaRPr lang="en-US" sz="3200" b="1" dirty="0"/>
          </a:p>
        </p:txBody>
      </p:sp>
      <p:sp>
        <p:nvSpPr>
          <p:cNvPr id="3" name="Subtitle 2">
            <a:extLst>
              <a:ext uri="{FF2B5EF4-FFF2-40B4-BE49-F238E27FC236}">
                <a16:creationId xmlns:a16="http://schemas.microsoft.com/office/drawing/2014/main" id="{7BD126C4-014F-C7D0-3BD8-E28EBA55E11A}"/>
              </a:ext>
            </a:extLst>
          </p:cNvPr>
          <p:cNvSpPr>
            <a:spLocks noGrp="1"/>
          </p:cNvSpPr>
          <p:nvPr>
            <p:ph type="subTitle" idx="1"/>
          </p:nvPr>
        </p:nvSpPr>
        <p:spPr>
          <a:xfrm>
            <a:off x="1165610" y="2582426"/>
            <a:ext cx="9666514" cy="3788230"/>
          </a:xfrm>
        </p:spPr>
        <p:txBody>
          <a:bodyPr vert="horz" lIns="91440" tIns="45720" rIns="91440" bIns="45720" rtlCol="0" anchor="t">
            <a:normAutofit/>
          </a:bodyPr>
          <a:lstStyle/>
          <a:p>
            <a:pPr marL="742950" lvl="1" indent="-285750" algn="l">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Focus on BP engagement and using quantitative and qualitative data to make better informed decisions.</a:t>
            </a:r>
          </a:p>
          <a:p>
            <a:pPr marL="742950" lvl="1" indent="-285750" algn="l">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The BP engagement program will encompass</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BP engagement survey (Launched Feb., 2025)</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BP focus groups after each live national event</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Tracking and analysis of each BP’s engagement score base on event activity, marketing with ALA, content and speaking contributions, local chapter participation and more.</a:t>
            </a:r>
          </a:p>
          <a:p>
            <a:pPr marL="742950" lvl="1" indent="-285750" algn="l">
              <a:buFont typeface="Arial" panose="020B0604020202020204" pitchFamily="34" charset="0"/>
              <a:buChar char="•"/>
            </a:pPr>
            <a:r>
              <a:rPr lang="en-US" dirty="0">
                <a:latin typeface="Calibri Light" panose="020F0302020204030204" pitchFamily="34" charset="0"/>
                <a:ea typeface="Calibri Light" panose="020F0302020204030204" pitchFamily="34" charset="0"/>
                <a:cs typeface="Calibri Light" panose="020F0302020204030204" pitchFamily="34" charset="0"/>
              </a:rPr>
              <a:t>The BP engagement program will allow us to strengthen our BP relationships, produce better marketing channels, enhance our understanding of their business needs and objectives and how they want to engage with the ALA community.</a:t>
            </a:r>
          </a:p>
          <a:p>
            <a:pPr marL="1200150" lvl="2" indent="-285750" algn="l">
              <a:buFont typeface="Arial" panose="020B0604020202020204" pitchFamily="34" charset="0"/>
              <a:buChar char="•"/>
            </a:pPr>
            <a:endParaRPr lang="en-US" sz="1600" dirty="0">
              <a:solidFill>
                <a:srgbClr val="898989"/>
              </a:solidFill>
              <a:latin typeface="Calibri"/>
              <a:ea typeface="Calibri"/>
              <a:cs typeface="Calibri"/>
            </a:endParaRPr>
          </a:p>
          <a:p>
            <a:pPr algn="l"/>
            <a:endParaRPr lang="en-US" sz="2200" dirty="0">
              <a:solidFill>
                <a:srgbClr val="898989"/>
              </a:solidFill>
              <a:latin typeface="Calibri"/>
              <a:ea typeface="Calibri"/>
              <a:cs typeface="Calibri"/>
            </a:endParaRPr>
          </a:p>
          <a:p>
            <a:endParaRPr lang="en-US" dirty="0"/>
          </a:p>
        </p:txBody>
      </p:sp>
      <p:pic>
        <p:nvPicPr>
          <p:cNvPr id="8" name="Picture 7">
            <a:extLst>
              <a:ext uri="{FF2B5EF4-FFF2-40B4-BE49-F238E27FC236}">
                <a16:creationId xmlns:a16="http://schemas.microsoft.com/office/drawing/2014/main" id="{B0920496-5DF3-3B26-01F3-AF8D118F8E58}"/>
              </a:ext>
            </a:extLst>
          </p:cNvPr>
          <p:cNvPicPr>
            <a:picLocks noChangeAspect="1"/>
          </p:cNvPicPr>
          <p:nvPr/>
        </p:nvPicPr>
        <p:blipFill>
          <a:blip r:embed="rId3"/>
          <a:stretch>
            <a:fillRect/>
          </a:stretch>
        </p:blipFill>
        <p:spPr>
          <a:xfrm>
            <a:off x="8486340" y="441268"/>
            <a:ext cx="2540050" cy="1638742"/>
          </a:xfrm>
          <a:prstGeom prst="rect">
            <a:avLst/>
          </a:prstGeom>
        </p:spPr>
      </p:pic>
    </p:spTree>
    <p:extLst>
      <p:ext uri="{BB962C8B-B14F-4D97-AF65-F5344CB8AC3E}">
        <p14:creationId xmlns:p14="http://schemas.microsoft.com/office/powerpoint/2010/main" val="45036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708A5B-3DC1-438B-50E2-2F1BCC6F9B88}"/>
              </a:ext>
            </a:extLst>
          </p:cNvPr>
          <p:cNvSpPr>
            <a:spLocks noGrp="1"/>
          </p:cNvSpPr>
          <p:nvPr>
            <p:ph type="title"/>
          </p:nvPr>
        </p:nvSpPr>
        <p:spPr>
          <a:xfrm>
            <a:off x="2819400" y="571953"/>
            <a:ext cx="8469086" cy="1325563"/>
          </a:xfrm>
        </p:spPr>
        <p:txBody>
          <a:bodyPr/>
          <a:lstStyle/>
          <a:p>
            <a:r>
              <a:rPr lang="en-US" b="1" dirty="0"/>
              <a:t>The Ascent Begins – HQ Overview</a:t>
            </a:r>
          </a:p>
        </p:txBody>
      </p:sp>
      <p:sp>
        <p:nvSpPr>
          <p:cNvPr id="5" name="Content Placeholder 4">
            <a:extLst>
              <a:ext uri="{FF2B5EF4-FFF2-40B4-BE49-F238E27FC236}">
                <a16:creationId xmlns:a16="http://schemas.microsoft.com/office/drawing/2014/main" id="{AE936EC8-7D3C-62B1-E282-A00F1B1BF732}"/>
              </a:ext>
            </a:extLst>
          </p:cNvPr>
          <p:cNvSpPr>
            <a:spLocks noGrp="1"/>
          </p:cNvSpPr>
          <p:nvPr>
            <p:ph idx="1"/>
          </p:nvPr>
        </p:nvSpPr>
        <p:spPr>
          <a:xfrm>
            <a:off x="2329543" y="2343376"/>
            <a:ext cx="8120742" cy="3779385"/>
          </a:xfrm>
        </p:spPr>
        <p:txBody>
          <a:bodyPr/>
          <a:lstStyle/>
          <a:p>
            <a:r>
              <a:rPr lang="en-US" dirty="0">
                <a:latin typeface="+mj-lt"/>
                <a:cs typeface="Arial" panose="020B0604020202020204" pitchFamily="34" charset="0"/>
              </a:rPr>
              <a:t>Total of 25 staff</a:t>
            </a:r>
          </a:p>
          <a:p>
            <a:pPr marL="0" indent="0">
              <a:buNone/>
            </a:pPr>
            <a:r>
              <a:rPr lang="en-US" dirty="0">
                <a:latin typeface="+mj-lt"/>
                <a:cs typeface="Arial" panose="020B0604020202020204" pitchFamily="34" charset="0"/>
              </a:rPr>
              <a:t>	- 21 full-time</a:t>
            </a:r>
          </a:p>
          <a:p>
            <a:pPr marL="0" indent="0">
              <a:buNone/>
            </a:pPr>
            <a:r>
              <a:rPr lang="en-US" dirty="0">
                <a:latin typeface="+mj-lt"/>
                <a:cs typeface="Arial" panose="020B0604020202020204" pitchFamily="34" charset="0"/>
              </a:rPr>
              <a:t>	- 3 part-time</a:t>
            </a:r>
          </a:p>
          <a:p>
            <a:pPr marL="0" indent="0">
              <a:buNone/>
            </a:pPr>
            <a:r>
              <a:rPr lang="en-US" dirty="0">
                <a:latin typeface="+mj-lt"/>
                <a:cs typeface="Arial" panose="020B0604020202020204" pitchFamily="34" charset="0"/>
              </a:rPr>
              <a:t>	- 1 fully remote based in the DC area</a:t>
            </a:r>
          </a:p>
          <a:p>
            <a:r>
              <a:rPr lang="en-US" dirty="0">
                <a:latin typeface="+mj-lt"/>
                <a:cs typeface="Arial" panose="020B0604020202020204" pitchFamily="34" charset="0"/>
              </a:rPr>
              <a:t>Longest serving staff (26 years)</a:t>
            </a:r>
          </a:p>
          <a:p>
            <a:r>
              <a:rPr lang="en-US" dirty="0">
                <a:latin typeface="+mj-lt"/>
                <a:cs typeface="Arial" panose="020B0604020202020204" pitchFamily="34" charset="0"/>
              </a:rPr>
              <a:t>Shortest serving staff (3 months)</a:t>
            </a:r>
          </a:p>
          <a:p>
            <a:r>
              <a:rPr lang="en-US" dirty="0">
                <a:latin typeface="+mj-lt"/>
                <a:cs typeface="Arial" panose="020B0604020202020204" pitchFamily="34" charset="0"/>
              </a:rPr>
              <a:t>Hybrid work environment</a:t>
            </a:r>
          </a:p>
          <a:p>
            <a:pPr marL="0" indent="0">
              <a:buNone/>
            </a:pPr>
            <a:endParaRPr lang="en-US" dirty="0">
              <a:latin typeface="+mj-lt"/>
            </a:endParaRPr>
          </a:p>
        </p:txBody>
      </p:sp>
      <p:pic>
        <p:nvPicPr>
          <p:cNvPr id="1026" name="Picture 2" descr="Woman Looking Up Mountain Stock Photos ...">
            <a:extLst>
              <a:ext uri="{FF2B5EF4-FFF2-40B4-BE49-F238E27FC236}">
                <a16:creationId xmlns:a16="http://schemas.microsoft.com/office/drawing/2014/main" id="{D5B6702B-665D-E368-9E84-C2935A8B19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0713" y="1634406"/>
            <a:ext cx="2775858" cy="417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6679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5946A50-0CF7-27D4-32BA-E8D3C4CBE0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45F341-FE87-A5E1-DC80-4DE5C7A496A4}"/>
              </a:ext>
            </a:extLst>
          </p:cNvPr>
          <p:cNvSpPr>
            <a:spLocks noGrp="1"/>
          </p:cNvSpPr>
          <p:nvPr>
            <p:ph type="ctrTitle"/>
          </p:nvPr>
        </p:nvSpPr>
        <p:spPr>
          <a:xfrm>
            <a:off x="1375007" y="1135465"/>
            <a:ext cx="7559396" cy="653142"/>
          </a:xfrm>
        </p:spPr>
        <p:txBody>
          <a:bodyPr>
            <a:normAutofit fontScale="90000"/>
          </a:bodyPr>
          <a:lstStyle/>
          <a:p>
            <a:r>
              <a:rPr lang="en-US" sz="3200" b="1" dirty="0">
                <a:latin typeface="Calibri Light"/>
                <a:ea typeface="Calibri Light"/>
                <a:cs typeface="Calibri Light"/>
              </a:rPr>
              <a:t>ALA Business Partners (BPs)</a:t>
            </a:r>
            <a:br>
              <a:rPr lang="en-US" sz="3200" b="1" dirty="0">
                <a:latin typeface="Calibri Light"/>
                <a:ea typeface="Calibri Light"/>
                <a:cs typeface="Calibri Light"/>
              </a:rPr>
            </a:br>
            <a:r>
              <a:rPr lang="en-US" sz="3200" b="1" dirty="0">
                <a:latin typeface="Calibri Light"/>
                <a:ea typeface="Calibri Light"/>
                <a:cs typeface="Calibri Light"/>
              </a:rPr>
              <a:t>What can ALA leaders do to foster engagement</a:t>
            </a:r>
            <a:endParaRPr lang="en-US" sz="3200" b="1" dirty="0"/>
          </a:p>
        </p:txBody>
      </p:sp>
      <p:sp>
        <p:nvSpPr>
          <p:cNvPr id="3" name="Subtitle 2">
            <a:extLst>
              <a:ext uri="{FF2B5EF4-FFF2-40B4-BE49-F238E27FC236}">
                <a16:creationId xmlns:a16="http://schemas.microsoft.com/office/drawing/2014/main" id="{1A4EB751-02F9-0728-CF28-AE45D81E78A8}"/>
              </a:ext>
            </a:extLst>
          </p:cNvPr>
          <p:cNvSpPr>
            <a:spLocks noGrp="1"/>
          </p:cNvSpPr>
          <p:nvPr>
            <p:ph type="subTitle" idx="1"/>
          </p:nvPr>
        </p:nvSpPr>
        <p:spPr>
          <a:xfrm>
            <a:off x="1165610" y="2552280"/>
            <a:ext cx="9666514" cy="3818375"/>
          </a:xfrm>
        </p:spPr>
        <p:txBody>
          <a:bodyPr vert="horz" lIns="91440" tIns="45720" rIns="91440" bIns="45720" rtlCol="0" anchor="t">
            <a:normAutofit/>
          </a:bodyPr>
          <a:lstStyle/>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Attend ALA and BP events both on the chapter and national level. (Show up and be interactive)</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Bring someone new to ALA events. (Tell your friends and colleagues)</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Be active on social media. (Post, comment, and share)</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Introduce yourself to ALA BPs.  (Start a conversation and be interested)</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Utilize BP’s as resources. (They have great content and thought leadership)</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Be active of our online community (</a:t>
            </a:r>
            <a:r>
              <a:rPr lang="en-US" sz="2000" dirty="0" err="1">
                <a:latin typeface="Calibri Light" panose="020F0302020204030204" pitchFamily="34" charset="0"/>
                <a:ea typeface="Calibri Light" panose="020F0302020204030204" pitchFamily="34" charset="0"/>
                <a:cs typeface="Calibri Light" panose="020F0302020204030204" pitchFamily="34" charset="0"/>
              </a:rPr>
              <a:t>tradewing</a:t>
            </a:r>
            <a:r>
              <a:rPr lang="en-US" sz="2000" dirty="0">
                <a:latin typeface="Calibri Light" panose="020F0302020204030204" pitchFamily="34" charset="0"/>
                <a:ea typeface="Calibri Light" panose="020F0302020204030204" pitchFamily="34" charset="0"/>
                <a:cs typeface="Calibri Light" panose="020F0302020204030204" pitchFamily="34" charset="0"/>
              </a:rPr>
              <a:t>) sharing BP experiences.</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Refer any prospective new BP’s to Fred Ullman and or local chapter BP liaisons.</a:t>
            </a:r>
          </a:p>
          <a:p>
            <a:pPr marL="1200150" lvl="2" indent="-285750" algn="l">
              <a:buFont typeface="Arial" panose="020B0604020202020204" pitchFamily="34" charset="0"/>
              <a:buChar char="•"/>
            </a:pPr>
            <a:r>
              <a:rPr lang="en-US" sz="2000" dirty="0">
                <a:latin typeface="Calibri Light" panose="020F0302020204030204" pitchFamily="34" charset="0"/>
                <a:ea typeface="Calibri Light" panose="020F0302020204030204" pitchFamily="34" charset="0"/>
                <a:cs typeface="Calibri Light" panose="020F0302020204030204" pitchFamily="34" charset="0"/>
              </a:rPr>
              <a:t>Thank our BP’s for supporting ALA and our programs. (We can never thank them enough)</a:t>
            </a:r>
          </a:p>
          <a:p>
            <a:pPr marL="1200150" lvl="2" indent="-285750" algn="l">
              <a:buFont typeface="Arial" panose="020B0604020202020204" pitchFamily="34" charset="0"/>
              <a:buChar char="•"/>
            </a:pPr>
            <a:endParaRPr lang="en-US" sz="2000" dirty="0">
              <a:solidFill>
                <a:srgbClr val="898989"/>
              </a:solidFill>
              <a:latin typeface="Calibri"/>
              <a:ea typeface="Calibri"/>
              <a:cs typeface="Calibri"/>
            </a:endParaRPr>
          </a:p>
          <a:p>
            <a:pPr algn="l"/>
            <a:endParaRPr lang="en-US" sz="2200" dirty="0">
              <a:solidFill>
                <a:srgbClr val="898989"/>
              </a:solidFill>
              <a:latin typeface="Calibri"/>
              <a:ea typeface="Calibri"/>
              <a:cs typeface="Calibri"/>
            </a:endParaRPr>
          </a:p>
          <a:p>
            <a:endParaRPr lang="en-US" dirty="0"/>
          </a:p>
        </p:txBody>
      </p:sp>
      <p:pic>
        <p:nvPicPr>
          <p:cNvPr id="5" name="Picture 4">
            <a:extLst>
              <a:ext uri="{FF2B5EF4-FFF2-40B4-BE49-F238E27FC236}">
                <a16:creationId xmlns:a16="http://schemas.microsoft.com/office/drawing/2014/main" id="{A093CD54-100C-E910-CE3A-E625D9CC22AB}"/>
              </a:ext>
            </a:extLst>
          </p:cNvPr>
          <p:cNvPicPr>
            <a:picLocks noChangeAspect="1"/>
          </p:cNvPicPr>
          <p:nvPr/>
        </p:nvPicPr>
        <p:blipFill>
          <a:blip r:embed="rId3"/>
          <a:stretch>
            <a:fillRect/>
          </a:stretch>
        </p:blipFill>
        <p:spPr>
          <a:xfrm>
            <a:off x="8736328" y="247854"/>
            <a:ext cx="2691686" cy="1832156"/>
          </a:xfrm>
          <a:prstGeom prst="rect">
            <a:avLst/>
          </a:prstGeom>
        </p:spPr>
      </p:pic>
    </p:spTree>
    <p:extLst>
      <p:ext uri="{BB962C8B-B14F-4D97-AF65-F5344CB8AC3E}">
        <p14:creationId xmlns:p14="http://schemas.microsoft.com/office/powerpoint/2010/main" val="694393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3DF2AB0-A8B8-8963-CF63-BA23423FA584}"/>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B7292ED-D073-1529-4E67-FE56C09F6C7C}"/>
              </a:ext>
            </a:extLst>
          </p:cNvPr>
          <p:cNvPicPr>
            <a:picLocks noChangeAspect="1"/>
          </p:cNvPicPr>
          <p:nvPr/>
        </p:nvPicPr>
        <p:blipFill>
          <a:blip r:embed="rId2"/>
          <a:srcRect t="11970" b="10054"/>
          <a:stretch/>
        </p:blipFill>
        <p:spPr>
          <a:xfrm>
            <a:off x="4267201" y="10"/>
            <a:ext cx="7924800" cy="3383270"/>
          </a:xfrm>
          <a:prstGeom prst="rect">
            <a:avLst/>
          </a:prstGeom>
        </p:spPr>
      </p:pic>
      <p:pic>
        <p:nvPicPr>
          <p:cNvPr id="7" name="Picture 6">
            <a:extLst>
              <a:ext uri="{FF2B5EF4-FFF2-40B4-BE49-F238E27FC236}">
                <a16:creationId xmlns:a16="http://schemas.microsoft.com/office/drawing/2014/main" id="{FB9AE7A3-02AD-8229-A05F-224EB613DAD9}"/>
              </a:ext>
            </a:extLst>
          </p:cNvPr>
          <p:cNvPicPr>
            <a:picLocks noChangeAspect="1"/>
          </p:cNvPicPr>
          <p:nvPr/>
        </p:nvPicPr>
        <p:blipFill>
          <a:blip r:embed="rId3"/>
          <a:srcRect t="29984" r="2" b="2"/>
          <a:stretch/>
        </p:blipFill>
        <p:spPr>
          <a:xfrm>
            <a:off x="4650916" y="3474720"/>
            <a:ext cx="7555832" cy="3383280"/>
          </a:xfrm>
          <a:prstGeom prst="rect">
            <a:avLst/>
          </a:prstGeom>
        </p:spPr>
      </p:pic>
      <p:sp useBgFill="1">
        <p:nvSpPr>
          <p:cNvPr id="14" name="Freeform: Shape 13">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4272"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EEE1CD-3E05-CEC8-4BA6-109F457D9DF6}"/>
              </a:ext>
            </a:extLst>
          </p:cNvPr>
          <p:cNvSpPr>
            <a:spLocks noGrp="1"/>
          </p:cNvSpPr>
          <p:nvPr>
            <p:ph type="ctrTitle"/>
          </p:nvPr>
        </p:nvSpPr>
        <p:spPr>
          <a:xfrm>
            <a:off x="643468" y="609600"/>
            <a:ext cx="3992700" cy="3877197"/>
          </a:xfrm>
        </p:spPr>
        <p:txBody>
          <a:bodyPr>
            <a:normAutofit/>
          </a:bodyPr>
          <a:lstStyle/>
          <a:p>
            <a:pPr algn="l"/>
            <a:r>
              <a:rPr lang="en-US" sz="4400" b="1">
                <a:latin typeface="Calibri Light"/>
                <a:ea typeface="Calibri Light"/>
                <a:cs typeface="Calibri Light"/>
              </a:rPr>
              <a:t>Thank you for all you do to support ALA and each other!</a:t>
            </a:r>
            <a:endParaRPr lang="en-US" sz="4400" b="1"/>
          </a:p>
        </p:txBody>
      </p:sp>
      <p:sp>
        <p:nvSpPr>
          <p:cNvPr id="3" name="Subtitle 2">
            <a:extLst>
              <a:ext uri="{FF2B5EF4-FFF2-40B4-BE49-F238E27FC236}">
                <a16:creationId xmlns:a16="http://schemas.microsoft.com/office/drawing/2014/main" id="{6E882916-51BA-6F0F-358A-E7B63684E9D4}"/>
              </a:ext>
            </a:extLst>
          </p:cNvPr>
          <p:cNvSpPr>
            <a:spLocks noGrp="1"/>
          </p:cNvSpPr>
          <p:nvPr>
            <p:ph type="subTitle" idx="1"/>
          </p:nvPr>
        </p:nvSpPr>
        <p:spPr>
          <a:xfrm>
            <a:off x="643467" y="4638783"/>
            <a:ext cx="4007449" cy="1343972"/>
          </a:xfrm>
        </p:spPr>
        <p:txBody>
          <a:bodyPr vert="horz" lIns="91440" tIns="45720" rIns="91440" bIns="45720" rtlCol="0">
            <a:normAutofit/>
          </a:bodyPr>
          <a:lstStyle/>
          <a:p>
            <a:pPr algn="l"/>
            <a:endParaRPr lang="en-US">
              <a:latin typeface="Calibri"/>
              <a:ea typeface="Calibri"/>
              <a:cs typeface="Calibri"/>
            </a:endParaRPr>
          </a:p>
          <a:p>
            <a:pPr algn="l"/>
            <a:endParaRPr lang="en-US"/>
          </a:p>
        </p:txBody>
      </p:sp>
    </p:spTree>
    <p:extLst>
      <p:ext uri="{BB962C8B-B14F-4D97-AF65-F5344CB8AC3E}">
        <p14:creationId xmlns:p14="http://schemas.microsoft.com/office/powerpoint/2010/main" val="706583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536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13C559-92B7-8122-C85D-FE2B604442C8}"/>
              </a:ext>
            </a:extLst>
          </p:cNvPr>
          <p:cNvSpPr>
            <a:spLocks noGrp="1"/>
          </p:cNvSpPr>
          <p:nvPr>
            <p:ph type="ctrTitle"/>
          </p:nvPr>
        </p:nvSpPr>
        <p:spPr/>
        <p:txBody>
          <a:bodyPr/>
          <a:lstStyle/>
          <a:p>
            <a:r>
              <a:rPr lang="en-US" dirty="0"/>
              <a:t>ALA Member Engagement</a:t>
            </a:r>
          </a:p>
        </p:txBody>
      </p:sp>
      <p:sp>
        <p:nvSpPr>
          <p:cNvPr id="8" name="Subtitle 7">
            <a:extLst>
              <a:ext uri="{FF2B5EF4-FFF2-40B4-BE49-F238E27FC236}">
                <a16:creationId xmlns:a16="http://schemas.microsoft.com/office/drawing/2014/main" id="{ACEBD0E1-33D8-303E-E11F-720C699FFC4B}"/>
              </a:ext>
            </a:extLst>
          </p:cNvPr>
          <p:cNvSpPr>
            <a:spLocks noGrp="1"/>
          </p:cNvSpPr>
          <p:nvPr>
            <p:ph type="subTitle" idx="1"/>
          </p:nvPr>
        </p:nvSpPr>
        <p:spPr/>
        <p:txBody>
          <a:bodyPr/>
          <a:lstStyle/>
          <a:p>
            <a:r>
              <a:rPr lang="en-US" dirty="0"/>
              <a:t>Kristin Bertsatos</a:t>
            </a:r>
          </a:p>
          <a:p>
            <a:r>
              <a:rPr lang="en-US" dirty="0"/>
              <a:t>ALA Association Leadership Institute</a:t>
            </a:r>
          </a:p>
          <a:p>
            <a:r>
              <a:rPr lang="en-US" dirty="0"/>
              <a:t>March 8, 2025</a:t>
            </a:r>
          </a:p>
        </p:txBody>
      </p:sp>
    </p:spTree>
    <p:extLst>
      <p:ext uri="{BB962C8B-B14F-4D97-AF65-F5344CB8AC3E}">
        <p14:creationId xmlns:p14="http://schemas.microsoft.com/office/powerpoint/2010/main" val="692212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A0D46E4-67EC-6996-D571-EF0BC56ADAB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49FE4D-8238-FD9E-68EF-57817B4C506D}"/>
              </a:ext>
            </a:extLst>
          </p:cNvPr>
          <p:cNvSpPr>
            <a:spLocks noGrp="1"/>
          </p:cNvSpPr>
          <p:nvPr>
            <p:ph type="title"/>
          </p:nvPr>
        </p:nvSpPr>
        <p:spPr>
          <a:xfrm>
            <a:off x="2889504" y="365125"/>
            <a:ext cx="8464296" cy="1325563"/>
          </a:xfrm>
        </p:spPr>
        <p:txBody>
          <a:bodyPr/>
          <a:lstStyle/>
          <a:p>
            <a:r>
              <a:rPr lang="en-US" dirty="0"/>
              <a:t>ALA Member Engagement 2024</a:t>
            </a:r>
          </a:p>
        </p:txBody>
      </p:sp>
      <p:sp>
        <p:nvSpPr>
          <p:cNvPr id="6" name="Content Placeholder 5">
            <a:extLst>
              <a:ext uri="{FF2B5EF4-FFF2-40B4-BE49-F238E27FC236}">
                <a16:creationId xmlns:a16="http://schemas.microsoft.com/office/drawing/2014/main" id="{BB639B88-F70A-A9E5-B76E-21C4C2377F4D}"/>
              </a:ext>
            </a:extLst>
          </p:cNvPr>
          <p:cNvSpPr>
            <a:spLocks noGrp="1"/>
          </p:cNvSpPr>
          <p:nvPr>
            <p:ph sz="half" idx="2"/>
          </p:nvPr>
        </p:nvSpPr>
        <p:spPr/>
        <p:txBody>
          <a:bodyPr>
            <a:normAutofit/>
          </a:bodyPr>
          <a:lstStyle/>
          <a:p>
            <a:pPr marL="0" marR="0" indent="0">
              <a:lnSpc>
                <a:spcPct val="100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 members pre-2024 overall average engagement score:</a:t>
            </a:r>
          </a:p>
          <a:p>
            <a:pPr marL="342900" marR="0" lvl="0" indent="-342900">
              <a:lnSpc>
                <a:spcPct val="100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Q1 = 1.692</a:t>
            </a:r>
          </a:p>
          <a:p>
            <a:pPr marL="742950" marR="0" lvl="1" indent="-285750">
              <a:lnSpc>
                <a:spcPct val="100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.299</a:t>
            </a:r>
          </a:p>
          <a:p>
            <a:pPr marL="742950" marR="0" lvl="1" indent="-285750">
              <a:lnSpc>
                <a:spcPct val="100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1.557</a:t>
            </a:r>
          </a:p>
          <a:p>
            <a:pPr marL="342900" marR="0" lvl="0" indent="-342900">
              <a:lnSpc>
                <a:spcPct val="100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Q2 = 1.731</a:t>
            </a:r>
          </a:p>
          <a:p>
            <a:pPr marL="742950" marR="0" lvl="1" indent="-285750">
              <a:lnSpc>
                <a:spcPct val="100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.345</a:t>
            </a:r>
          </a:p>
          <a:p>
            <a:pPr marL="742950" marR="0" lvl="1" indent="-285750">
              <a:lnSpc>
                <a:spcPct val="100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1.572</a:t>
            </a:r>
          </a:p>
          <a:p>
            <a:pPr marL="342900" marR="0" lvl="0" indent="-342900">
              <a:lnSpc>
                <a:spcPct val="100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Q3 = 1.738</a:t>
            </a:r>
          </a:p>
          <a:p>
            <a:pPr marL="742950" marR="0" lvl="1" indent="-285750">
              <a:lnSpc>
                <a:spcPct val="100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.326</a:t>
            </a:r>
          </a:p>
          <a:p>
            <a:pPr marL="742950" marR="0" lvl="1" indent="-285750">
              <a:lnSpc>
                <a:spcPct val="100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1.6</a:t>
            </a:r>
          </a:p>
          <a:p>
            <a:pPr marL="0" marR="0" lvl="0" indent="0">
              <a:lnSpc>
                <a:spcPct val="115000"/>
              </a:lnSpc>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buNone/>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buNone/>
            </a:pPr>
            <a:r>
              <a:rPr lang="en-US" sz="1200" kern="100" dirty="0">
                <a:latin typeface="Aptos" panose="020B0004020202020204" pitchFamily="34" charset="0"/>
                <a:ea typeface="Aptos" panose="020B0004020202020204" pitchFamily="34" charset="0"/>
                <a:cs typeface="Times New Roman" panose="02020603050405020304" pitchFamily="18"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For the 1/1/2024-9/30/2024 period</a:t>
            </a:r>
          </a:p>
          <a:p>
            <a:pPr marL="0" marR="0" lvl="0" indent="0">
              <a:lnSpc>
                <a:spcPct val="115000"/>
              </a:lnSpc>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p:txBody>
      </p:sp>
      <p:graphicFrame>
        <p:nvGraphicFramePr>
          <p:cNvPr id="10" name="Content Placeholder 9">
            <a:extLst>
              <a:ext uri="{FF2B5EF4-FFF2-40B4-BE49-F238E27FC236}">
                <a16:creationId xmlns:a16="http://schemas.microsoft.com/office/drawing/2014/main" id="{319F4380-3E9C-5C57-9391-F79E12AF5FF5}"/>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75738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6A4F5ED-81AB-67CD-9AE5-B990BD0008F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C4A72CA-A682-A535-CA8D-0BEB60EA6E3E}"/>
              </a:ext>
            </a:extLst>
          </p:cNvPr>
          <p:cNvSpPr>
            <a:spLocks noGrp="1"/>
          </p:cNvSpPr>
          <p:nvPr>
            <p:ph type="title"/>
          </p:nvPr>
        </p:nvSpPr>
        <p:spPr>
          <a:xfrm>
            <a:off x="2889504" y="365125"/>
            <a:ext cx="8464296" cy="1325563"/>
          </a:xfrm>
        </p:spPr>
        <p:txBody>
          <a:bodyPr/>
          <a:lstStyle/>
          <a:p>
            <a:r>
              <a:rPr lang="en-US" dirty="0"/>
              <a:t>ALA Member Engagement 2024</a:t>
            </a:r>
          </a:p>
        </p:txBody>
      </p:sp>
      <p:sp>
        <p:nvSpPr>
          <p:cNvPr id="6" name="Content Placeholder 5">
            <a:extLst>
              <a:ext uri="{FF2B5EF4-FFF2-40B4-BE49-F238E27FC236}">
                <a16:creationId xmlns:a16="http://schemas.microsoft.com/office/drawing/2014/main" id="{9D419C47-F133-EAEF-6781-5E10140EA8DB}"/>
              </a:ext>
            </a:extLst>
          </p:cNvPr>
          <p:cNvSpPr>
            <a:spLocks noGrp="1"/>
          </p:cNvSpPr>
          <p:nvPr>
            <p:ph sz="half" idx="2"/>
          </p:nvPr>
        </p:nvSpPr>
        <p:spPr/>
        <p:txBody>
          <a:bodyPr>
            <a:normAutofit fontScale="77500" lnSpcReduction="20000"/>
          </a:bodyPr>
          <a:lstStyle/>
          <a:p>
            <a:pPr marL="0" marR="0" lvl="0" indent="0">
              <a:lnSpc>
                <a:spcPct val="115000"/>
              </a:lnSpc>
              <a:buNone/>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Members who joined prior to 2024</a:t>
            </a:r>
          </a:p>
          <a:p>
            <a:pPr marL="342900" indent="-342900">
              <a:lnSpc>
                <a:spcPct val="115000"/>
              </a:lnSpc>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 members pre-2024 overall average engagement score: 1.728 (7,749 members)</a:t>
            </a:r>
          </a:p>
          <a:p>
            <a:pPr marL="742950" lvl="1" indent="-28575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.276</a:t>
            </a:r>
          </a:p>
          <a:p>
            <a:pPr marL="742950" lvl="1" indent="-285750">
              <a:lnSpc>
                <a:spcPct val="115000"/>
              </a:lnSpc>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1.566</a:t>
            </a:r>
          </a:p>
          <a:p>
            <a:pPr marL="342900" indent="-342900">
              <a:lnSpc>
                <a:spcPct val="115000"/>
              </a:lnSpc>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Individual members overall average engagement score: 1.983 (4,747 members)</a:t>
            </a:r>
          </a:p>
          <a:p>
            <a:pPr marL="742950" lvl="1" indent="-28575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.319</a:t>
            </a:r>
          </a:p>
          <a:p>
            <a:pPr marL="742950" lvl="1" indent="-285750">
              <a:lnSpc>
                <a:spcPct val="115000"/>
              </a:lnSpc>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1.899</a:t>
            </a:r>
          </a:p>
          <a:p>
            <a:pPr marL="342900" indent="-342900">
              <a:lnSpc>
                <a:spcPct val="115000"/>
              </a:lnSpc>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Organizational members overall average engagement score: 1.324 (3,002 members)</a:t>
            </a:r>
          </a:p>
          <a:p>
            <a:pPr marL="742950" lvl="1" indent="-28575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.209</a:t>
            </a:r>
          </a:p>
          <a:p>
            <a:pPr marL="742950" lvl="1" indent="-285750">
              <a:lnSpc>
                <a:spcPct val="115000"/>
              </a:lnSpc>
              <a:spcAft>
                <a:spcPts val="800"/>
              </a:spcAft>
              <a:buFont typeface="Courier New" panose="02070309020205020404" pitchFamily="49" charset="0"/>
              <a:buChar char="o"/>
              <a:tabLst>
                <a:tab pos="685800" algn="l"/>
              </a:tabLst>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1.041</a:t>
            </a:r>
          </a:p>
          <a:p>
            <a:pPr marL="457200" lvl="1" indent="0">
              <a:lnSpc>
                <a:spcPct val="115000"/>
              </a:lnSpc>
              <a:spcAft>
                <a:spcPts val="800"/>
              </a:spcAft>
              <a:buNone/>
              <a:tabLst>
                <a:tab pos="685800" algn="l"/>
              </a:tabLs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None/>
              <a:tabLst>
                <a:tab pos="685800" algn="l"/>
              </a:tabLst>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None/>
              <a:tabLst>
                <a:tab pos="6858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*For the 1/1/2024-12/31/2024 period</a:t>
            </a:r>
          </a:p>
        </p:txBody>
      </p:sp>
      <p:graphicFrame>
        <p:nvGraphicFramePr>
          <p:cNvPr id="7" name="Content Placeholder 6">
            <a:extLst>
              <a:ext uri="{FF2B5EF4-FFF2-40B4-BE49-F238E27FC236}">
                <a16:creationId xmlns:a16="http://schemas.microsoft.com/office/drawing/2014/main" id="{383FB746-0078-0A5F-7D9B-EC9643F2BDBC}"/>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366646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A2E77F2-0F9B-A5FA-6F5F-B05B4F01005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9D855D6-E57F-B942-8C9E-14AA0FC7848C}"/>
              </a:ext>
            </a:extLst>
          </p:cNvPr>
          <p:cNvSpPr>
            <a:spLocks noGrp="1"/>
          </p:cNvSpPr>
          <p:nvPr>
            <p:ph type="title"/>
          </p:nvPr>
        </p:nvSpPr>
        <p:spPr>
          <a:xfrm>
            <a:off x="2889504" y="365125"/>
            <a:ext cx="8464296" cy="1325563"/>
          </a:xfrm>
        </p:spPr>
        <p:txBody>
          <a:bodyPr/>
          <a:lstStyle/>
          <a:p>
            <a:r>
              <a:rPr lang="en-US" dirty="0"/>
              <a:t>ALA Member Engagement 2024</a:t>
            </a:r>
          </a:p>
        </p:txBody>
      </p:sp>
      <p:sp>
        <p:nvSpPr>
          <p:cNvPr id="6" name="Content Placeholder 5">
            <a:extLst>
              <a:ext uri="{FF2B5EF4-FFF2-40B4-BE49-F238E27FC236}">
                <a16:creationId xmlns:a16="http://schemas.microsoft.com/office/drawing/2014/main" id="{58022FE9-8D43-CDEA-6B53-EFA56546234E}"/>
              </a:ext>
            </a:extLst>
          </p:cNvPr>
          <p:cNvSpPr>
            <a:spLocks noGrp="1"/>
          </p:cNvSpPr>
          <p:nvPr>
            <p:ph sz="half" idx="2"/>
          </p:nvPr>
        </p:nvSpPr>
        <p:spPr/>
        <p:txBody>
          <a:bodyPr>
            <a:normAutofit lnSpcReduction="10000"/>
          </a:bodyPr>
          <a:lstStyle/>
          <a:p>
            <a:pPr marL="0" marR="0" indent="0">
              <a:lnSpc>
                <a:spcPct val="115000"/>
              </a:lnSpc>
              <a:spcAft>
                <a:spcPts val="800"/>
              </a:spcAft>
              <a:buNone/>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 members who joined in 2024 have an overall average engagement score: </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Q1 = .285</a:t>
            </a:r>
          </a:p>
          <a:p>
            <a:pPr marL="742950" marR="0" lvl="1" indent="-285750">
              <a:lnSpc>
                <a:spcPct val="115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.066</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.376</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Q2 = .428</a:t>
            </a:r>
          </a:p>
          <a:p>
            <a:pPr marL="742950" marR="0" lvl="1" indent="-285750">
              <a:lnSpc>
                <a:spcPct val="115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.139</a:t>
            </a:r>
          </a:p>
          <a:p>
            <a:pPr marL="742950" marR="0" lvl="1" indent="-285750">
              <a:lnSpc>
                <a:spcPct val="115000"/>
              </a:lnSpc>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.565</a:t>
            </a:r>
          </a:p>
          <a:p>
            <a:pPr marL="342900" marR="0" lvl="0" indent="-342900">
              <a:lnSpc>
                <a:spcPct val="115000"/>
              </a:lnSpc>
              <a:buFont typeface="Symbol" panose="05050102010706020507" pitchFamily="18" charset="2"/>
              <a:buChar char=""/>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Q3 = .522</a:t>
            </a:r>
          </a:p>
          <a:p>
            <a:pPr marL="742950" marR="0" lvl="1" indent="-285750">
              <a:lnSpc>
                <a:spcPct val="115000"/>
              </a:lnSpc>
              <a:buFont typeface="Courier New" panose="02070309020205020404" pitchFamily="49" charset="0"/>
              <a:buChar char="o"/>
            </a:pPr>
            <a:r>
              <a:rPr lang="en-US" sz="12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 .254</a:t>
            </a:r>
          </a:p>
          <a:p>
            <a:pPr marL="742950" marR="0" lvl="1" indent="-285750">
              <a:lnSpc>
                <a:spcPct val="115000"/>
              </a:lnSpc>
              <a:spcAft>
                <a:spcPts val="800"/>
              </a:spcAft>
              <a:buFont typeface="Courier New" panose="02070309020205020404" pitchFamily="49" charset="0"/>
              <a:buChar char="o"/>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.737</a:t>
            </a:r>
          </a:p>
          <a:p>
            <a:pPr marL="0" marR="0" lvl="0" indent="0">
              <a:lnSpc>
                <a:spcPct val="115000"/>
              </a:lnSpc>
              <a:buNone/>
            </a:pPr>
            <a:endParaRPr lang="en-US" sz="1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nSpc>
                <a:spcPct val="115000"/>
              </a:lnSpc>
              <a:buNone/>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0" indent="0">
              <a:lnSpc>
                <a:spcPct val="115000"/>
              </a:lnSpc>
              <a:buNone/>
            </a:pPr>
            <a:r>
              <a:rPr lang="en-US" sz="1200" kern="100" dirty="0">
                <a:latin typeface="Aptos" panose="020B0004020202020204" pitchFamily="34" charset="0"/>
                <a:ea typeface="Aptos" panose="020B0004020202020204" pitchFamily="34" charset="0"/>
                <a:cs typeface="Times New Roman" panose="02020603050405020304" pitchFamily="18" charset="0"/>
              </a:rPr>
              <a:t>*</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For the 1/1/2024-9/30/2024 period</a:t>
            </a:r>
          </a:p>
        </p:txBody>
      </p:sp>
      <p:graphicFrame>
        <p:nvGraphicFramePr>
          <p:cNvPr id="11" name="Content Placeholder 10">
            <a:extLst>
              <a:ext uri="{FF2B5EF4-FFF2-40B4-BE49-F238E27FC236}">
                <a16:creationId xmlns:a16="http://schemas.microsoft.com/office/drawing/2014/main" id="{47FDAF42-8A0F-76C0-A411-2AF653DFBFAC}"/>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4852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9A8F53B-CB87-7760-18EE-AE252D7FE18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8CFE17-05C4-E00B-8128-DB6E0FD891A4}"/>
              </a:ext>
            </a:extLst>
          </p:cNvPr>
          <p:cNvSpPr>
            <a:spLocks noGrp="1"/>
          </p:cNvSpPr>
          <p:nvPr>
            <p:ph type="title"/>
          </p:nvPr>
        </p:nvSpPr>
        <p:spPr>
          <a:xfrm>
            <a:off x="2889504" y="365125"/>
            <a:ext cx="8464296" cy="1325563"/>
          </a:xfrm>
        </p:spPr>
        <p:txBody>
          <a:bodyPr/>
          <a:lstStyle/>
          <a:p>
            <a:r>
              <a:rPr lang="en-US" dirty="0"/>
              <a:t>ALA Member Engagement 2024</a:t>
            </a:r>
          </a:p>
        </p:txBody>
      </p:sp>
      <p:sp>
        <p:nvSpPr>
          <p:cNvPr id="6" name="Content Placeholder 5">
            <a:extLst>
              <a:ext uri="{FF2B5EF4-FFF2-40B4-BE49-F238E27FC236}">
                <a16:creationId xmlns:a16="http://schemas.microsoft.com/office/drawing/2014/main" id="{833E6051-5BCD-8FCB-E4BF-57A761DDD2C3}"/>
              </a:ext>
            </a:extLst>
          </p:cNvPr>
          <p:cNvSpPr>
            <a:spLocks noGrp="1"/>
          </p:cNvSpPr>
          <p:nvPr>
            <p:ph sz="half" idx="2"/>
          </p:nvPr>
        </p:nvSpPr>
        <p:spPr/>
        <p:txBody>
          <a:bodyPr>
            <a:normAutofit fontScale="77500" lnSpcReduction="20000"/>
          </a:bodyPr>
          <a:lstStyle/>
          <a:p>
            <a:pPr marL="0" marR="0" lvl="0" indent="0">
              <a:lnSpc>
                <a:spcPct val="115000"/>
              </a:lnSpc>
              <a:buNone/>
            </a:pPr>
            <a:r>
              <a:rPr lang="en-US" sz="2100" kern="100" dirty="0">
                <a:effectLst/>
                <a:latin typeface="Aptos" panose="020B0004020202020204" pitchFamily="34" charset="0"/>
                <a:ea typeface="Aptos" panose="020B0004020202020204" pitchFamily="34" charset="0"/>
                <a:cs typeface="Times New Roman" panose="02020603050405020304" pitchFamily="18" charset="0"/>
              </a:rPr>
              <a:t>Members who joined </a:t>
            </a:r>
            <a:r>
              <a:rPr lang="en-US" sz="2100" kern="100" dirty="0">
                <a:latin typeface="Aptos" panose="020B0004020202020204" pitchFamily="34" charset="0"/>
                <a:ea typeface="Aptos" panose="020B0004020202020204" pitchFamily="34" charset="0"/>
                <a:cs typeface="Times New Roman" panose="02020603050405020304" pitchFamily="18" charset="0"/>
              </a:rPr>
              <a:t>in</a:t>
            </a:r>
            <a:r>
              <a:rPr lang="en-US" sz="2100" kern="100" dirty="0">
                <a:effectLst/>
                <a:latin typeface="Aptos" panose="020B0004020202020204" pitchFamily="34" charset="0"/>
                <a:ea typeface="Aptos" panose="020B0004020202020204" pitchFamily="34" charset="0"/>
                <a:cs typeface="Times New Roman" panose="02020603050405020304" pitchFamily="18" charset="0"/>
              </a:rPr>
              <a:t> 2024 (&amp; early 2025)</a:t>
            </a:r>
          </a:p>
          <a:p>
            <a:pPr marL="342900" indent="-342900">
              <a:lnSpc>
                <a:spcPct val="115000"/>
              </a:lnSpc>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All members who joined in 2024 (and early 2025) have an overall average engagement score: .551 (1,468 members)</a:t>
            </a:r>
          </a:p>
          <a:p>
            <a:pPr marL="742950" lvl="1" indent="-28575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.264</a:t>
            </a:r>
          </a:p>
          <a:p>
            <a:pPr marL="742950" lvl="1" indent="-285750">
              <a:lnSpc>
                <a:spcPct val="115000"/>
              </a:lnSpc>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.926</a:t>
            </a:r>
          </a:p>
          <a:p>
            <a:pPr marL="342900" indent="-342900">
              <a:lnSpc>
                <a:spcPct val="115000"/>
              </a:lnSpc>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Individual members overall average engagement score: .739 (860 members)</a:t>
            </a:r>
          </a:p>
          <a:p>
            <a:pPr marL="742950" lvl="1" indent="-28575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.362</a:t>
            </a:r>
          </a:p>
          <a:p>
            <a:pPr marL="742950" lvl="1" indent="-285750">
              <a:lnSpc>
                <a:spcPct val="115000"/>
              </a:lnSpc>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1.4</a:t>
            </a:r>
          </a:p>
          <a:p>
            <a:pPr marL="342900" indent="-342900">
              <a:lnSpc>
                <a:spcPct val="115000"/>
              </a:lnSpc>
              <a:buFont typeface="Symbol" panose="05050102010706020507" pitchFamily="18" charset="2"/>
              <a:buChar char=""/>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Organizational members overall average engagement score: .287 (608 members)</a:t>
            </a:r>
          </a:p>
          <a:p>
            <a:pPr marL="742950" lvl="1" indent="-285750">
              <a:lnSpc>
                <a:spcPct val="115000"/>
              </a:lnSpc>
              <a:buFont typeface="Courier New" panose="02070309020205020404" pitchFamily="49" charset="0"/>
              <a:buChar char="o"/>
            </a:pPr>
            <a:r>
              <a:rPr lang="en-US" sz="1600" kern="100" dirty="0">
                <a:latin typeface="Aptos" panose="020B0004020202020204" pitchFamily="34" charset="0"/>
                <a:ea typeface="Aptos" panose="020B0004020202020204" pitchFamily="34" charset="0"/>
                <a:cs typeface="Times New Roman" panose="02020603050405020304" pitchFamily="18" charset="0"/>
              </a:rPr>
              <a:t>Average # of virtual meetings attended</a:t>
            </a:r>
            <a:r>
              <a:rPr lang="en-US" sz="1600" kern="100" dirty="0">
                <a:effectLst/>
                <a:latin typeface="Aptos" panose="020B0004020202020204" pitchFamily="34" charset="0"/>
                <a:ea typeface="Aptos" panose="020B0004020202020204" pitchFamily="34" charset="0"/>
                <a:cs typeface="Times New Roman" panose="02020603050405020304" pitchFamily="18" charset="0"/>
              </a:rPr>
              <a:t>: .125</a:t>
            </a:r>
          </a:p>
          <a:p>
            <a:pPr marL="742950" lvl="1" indent="-285750">
              <a:lnSpc>
                <a:spcPct val="115000"/>
              </a:lnSpc>
              <a:spcAft>
                <a:spcPts val="800"/>
              </a:spcAft>
              <a:buFont typeface="Courier New" panose="02070309020205020404" pitchFamily="49" charset="0"/>
              <a:buChar char="o"/>
            </a:pPr>
            <a:r>
              <a:rPr lang="en-US" sz="1600" kern="100" dirty="0">
                <a:effectLst/>
                <a:latin typeface="Aptos" panose="020B0004020202020204" pitchFamily="34" charset="0"/>
                <a:ea typeface="Aptos" panose="020B0004020202020204" pitchFamily="34" charset="0"/>
                <a:cs typeface="Times New Roman" panose="02020603050405020304" pitchFamily="18" charset="0"/>
              </a:rPr>
              <a:t>Average # of posts &amp; comments in the online community: .258</a:t>
            </a:r>
          </a:p>
          <a:p>
            <a:pPr marL="457200" lvl="1" indent="0">
              <a:lnSpc>
                <a:spcPct val="115000"/>
              </a:lnSpc>
              <a:spcAft>
                <a:spcPts val="800"/>
              </a:spcAft>
              <a:buNone/>
              <a:tabLst>
                <a:tab pos="685800" algn="l"/>
              </a:tabLs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None/>
              <a:tabLst>
                <a:tab pos="685800" algn="l"/>
              </a:tabLst>
            </a:pPr>
            <a:endParaRPr lang="en-US" sz="1200" kern="100" dirty="0">
              <a:latin typeface="Aptos" panose="020B0004020202020204" pitchFamily="34" charset="0"/>
              <a:ea typeface="Aptos" panose="020B0004020202020204" pitchFamily="34" charset="0"/>
              <a:cs typeface="Times New Roman" panose="02020603050405020304" pitchFamily="18" charset="0"/>
            </a:endParaRPr>
          </a:p>
          <a:p>
            <a:pPr marL="457200" lvl="1" indent="0">
              <a:lnSpc>
                <a:spcPct val="115000"/>
              </a:lnSpc>
              <a:spcAft>
                <a:spcPts val="800"/>
              </a:spcAft>
              <a:buNone/>
              <a:tabLst>
                <a:tab pos="685800" algn="l"/>
              </a:tabLst>
            </a:pPr>
            <a:r>
              <a:rPr lang="en-US" sz="1200" kern="100" dirty="0">
                <a:effectLst/>
                <a:latin typeface="Aptos" panose="020B0004020202020204" pitchFamily="34" charset="0"/>
                <a:ea typeface="Aptos" panose="020B0004020202020204" pitchFamily="34" charset="0"/>
                <a:cs typeface="Times New Roman" panose="02020603050405020304" pitchFamily="18" charset="0"/>
              </a:rPr>
              <a:t>*For the 1/1/24-12/31/24 period</a:t>
            </a:r>
          </a:p>
        </p:txBody>
      </p:sp>
      <p:graphicFrame>
        <p:nvGraphicFramePr>
          <p:cNvPr id="8" name="Content Placeholder 7">
            <a:extLst>
              <a:ext uri="{FF2B5EF4-FFF2-40B4-BE49-F238E27FC236}">
                <a16:creationId xmlns:a16="http://schemas.microsoft.com/office/drawing/2014/main" id="{BDE5CBBF-334A-BE3A-6771-BADCD4DC40E1}"/>
              </a:ext>
            </a:extLst>
          </p:cNvPr>
          <p:cNvGraphicFramePr>
            <a:graphicFrameLocks noGrp="1"/>
          </p:cNvGraphicFramePr>
          <p:nvPr>
            <p:ph sz="half" idx="1"/>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418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D69A87D-1FB6-595A-FB1B-147832462DB9}"/>
            </a:ext>
          </a:extLst>
        </p:cNvPr>
        <p:cNvGrpSpPr/>
        <p:nvPr/>
      </p:nvGrpSpPr>
      <p:grpSpPr>
        <a:xfrm>
          <a:off x="0" y="0"/>
          <a:ext cx="0" cy="0"/>
          <a:chOff x="0" y="0"/>
          <a:chExt cx="0" cy="0"/>
        </a:xfrm>
      </p:grpSpPr>
      <p:pic>
        <p:nvPicPr>
          <p:cNvPr id="7" name="Picture 6" descr="A word cloud of words&#10;&#10;AI-generated content may be incorrect.">
            <a:extLst>
              <a:ext uri="{FF2B5EF4-FFF2-40B4-BE49-F238E27FC236}">
                <a16:creationId xmlns:a16="http://schemas.microsoft.com/office/drawing/2014/main" id="{460C0F38-D602-2CC4-0AE3-83E24BDFB6D0}"/>
              </a:ext>
            </a:extLst>
          </p:cNvPr>
          <p:cNvPicPr>
            <a:picLocks noChangeAspect="1"/>
          </p:cNvPicPr>
          <p:nvPr/>
        </p:nvPicPr>
        <p:blipFill>
          <a:blip r:embed="rId3">
            <a:alphaModFix/>
            <a:extLst>
              <a:ext uri="{28A0092B-C50C-407E-A947-70E740481C1C}">
                <a14:useLocalDpi xmlns:a14="http://schemas.microsoft.com/office/drawing/2010/main" val="0"/>
              </a:ext>
            </a:extLst>
          </a:blip>
          <a:stretch>
            <a:fillRect/>
          </a:stretch>
        </p:blipFill>
        <p:spPr>
          <a:xfrm>
            <a:off x="1343609" y="1255692"/>
            <a:ext cx="9199984" cy="4623062"/>
          </a:xfrm>
          <a:prstGeom prst="rect">
            <a:avLst/>
          </a:prstGeom>
        </p:spPr>
      </p:pic>
    </p:spTree>
    <p:extLst>
      <p:ext uri="{BB962C8B-B14F-4D97-AF65-F5344CB8AC3E}">
        <p14:creationId xmlns:p14="http://schemas.microsoft.com/office/powerpoint/2010/main" val="2410754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D89324-5612-631F-06FD-B035A02200C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6E96C0-A253-6A82-AA41-F23478C67A8B}"/>
              </a:ext>
            </a:extLst>
          </p:cNvPr>
          <p:cNvSpPr>
            <a:spLocks noGrp="1"/>
          </p:cNvSpPr>
          <p:nvPr>
            <p:ph idx="1"/>
          </p:nvPr>
        </p:nvSpPr>
        <p:spPr/>
        <p:txBody>
          <a:bodyPr/>
          <a:lstStyle/>
          <a:p>
            <a:r>
              <a:rPr lang="en-US" dirty="0"/>
              <a:t>How Can I Help?</a:t>
            </a:r>
          </a:p>
          <a:p>
            <a:pPr marL="0" indent="0">
              <a:buNone/>
            </a:pPr>
            <a:endParaRPr lang="en-US" dirty="0"/>
          </a:p>
          <a:p>
            <a:pPr lvl="1"/>
            <a:r>
              <a:rPr lang="en-US" dirty="0"/>
              <a:t>How can this add to a member’s experience?</a:t>
            </a:r>
          </a:p>
          <a:p>
            <a:pPr lvl="1"/>
            <a:endParaRPr lang="en-US" dirty="0"/>
          </a:p>
          <a:p>
            <a:pPr lvl="1"/>
            <a:r>
              <a:rPr lang="en-US" dirty="0"/>
              <a:t>How can this add to a member’s </a:t>
            </a:r>
            <a:r>
              <a:rPr lang="en-US"/>
              <a:t>overall value?</a:t>
            </a:r>
            <a:endParaRPr lang="en-US" dirty="0"/>
          </a:p>
        </p:txBody>
      </p:sp>
    </p:spTree>
    <p:extLst>
      <p:ext uri="{BB962C8B-B14F-4D97-AF65-F5344CB8AC3E}">
        <p14:creationId xmlns:p14="http://schemas.microsoft.com/office/powerpoint/2010/main" val="543933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08496318-B479-145B-5B8D-C60E634ABB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3B557C5-C377-F16D-B9F7-35928549D3BE}"/>
              </a:ext>
            </a:extLst>
          </p:cNvPr>
          <p:cNvSpPr>
            <a:spLocks noGrp="1"/>
          </p:cNvSpPr>
          <p:nvPr>
            <p:ph type="title"/>
          </p:nvPr>
        </p:nvSpPr>
        <p:spPr>
          <a:xfrm>
            <a:off x="2819400" y="571953"/>
            <a:ext cx="8937171" cy="1325563"/>
          </a:xfrm>
        </p:spPr>
        <p:txBody>
          <a:bodyPr/>
          <a:lstStyle/>
          <a:p>
            <a:r>
              <a:rPr lang="en-US" b="1" dirty="0"/>
              <a:t>The Ascent Begins – HQ Overview</a:t>
            </a:r>
          </a:p>
        </p:txBody>
      </p:sp>
      <p:sp>
        <p:nvSpPr>
          <p:cNvPr id="5" name="Content Placeholder 4">
            <a:extLst>
              <a:ext uri="{FF2B5EF4-FFF2-40B4-BE49-F238E27FC236}">
                <a16:creationId xmlns:a16="http://schemas.microsoft.com/office/drawing/2014/main" id="{D053F2DD-7E88-955C-AC65-0335CC8F42DA}"/>
              </a:ext>
            </a:extLst>
          </p:cNvPr>
          <p:cNvSpPr>
            <a:spLocks noGrp="1"/>
          </p:cNvSpPr>
          <p:nvPr>
            <p:ph idx="1"/>
          </p:nvPr>
        </p:nvSpPr>
        <p:spPr>
          <a:xfrm>
            <a:off x="1992087" y="2071234"/>
            <a:ext cx="10381365" cy="3779385"/>
          </a:xfrm>
        </p:spPr>
        <p:txBody>
          <a:bodyPr>
            <a:normAutofit fontScale="92500" lnSpcReduction="20000"/>
          </a:bodyPr>
          <a:lstStyle/>
          <a:p>
            <a:r>
              <a:rPr lang="en-US" dirty="0">
                <a:latin typeface="Aptos Display" panose="020B0004020202020204" pitchFamily="34" charset="0"/>
                <a:cs typeface="Arial" panose="020B0604020202020204" pitchFamily="34" charset="0"/>
              </a:rPr>
              <a:t>8 Departments</a:t>
            </a:r>
          </a:p>
          <a:p>
            <a:pPr marL="0" indent="0">
              <a:buNone/>
            </a:pPr>
            <a:r>
              <a:rPr lang="en-US" sz="2800" dirty="0">
                <a:latin typeface="Aptos Display" panose="020B0004020202020204" pitchFamily="34" charset="0"/>
                <a:cs typeface="Arial" panose="020B0604020202020204" pitchFamily="34" charset="0"/>
              </a:rPr>
              <a:t>	</a:t>
            </a:r>
            <a:r>
              <a:rPr lang="en-US" sz="2600" dirty="0">
                <a:latin typeface="Aptos Display" panose="020B0004020202020204" pitchFamily="34" charset="0"/>
                <a:cs typeface="Arial" panose="020B0604020202020204" pitchFamily="34" charset="0"/>
              </a:rPr>
              <a:t>- Executive				- Human Resources</a:t>
            </a:r>
          </a:p>
          <a:p>
            <a:pPr marL="0" indent="0">
              <a:buNone/>
            </a:pPr>
            <a:r>
              <a:rPr lang="en-US" sz="2600" dirty="0">
                <a:latin typeface="Aptos Display" panose="020B0004020202020204" pitchFamily="34" charset="0"/>
                <a:cs typeface="Arial" panose="020B0604020202020204" pitchFamily="34" charset="0"/>
              </a:rPr>
              <a:t>	- Business Development		- IT </a:t>
            </a:r>
          </a:p>
          <a:p>
            <a:pPr marL="0" indent="0">
              <a:buNone/>
            </a:pPr>
            <a:r>
              <a:rPr lang="en-US" sz="2600" dirty="0">
                <a:latin typeface="Aptos Display" panose="020B0004020202020204" pitchFamily="34" charset="0"/>
                <a:cs typeface="Arial" panose="020B0604020202020204" pitchFamily="34" charset="0"/>
              </a:rPr>
              <a:t>	- Finance				- Marketing &amp; Communications</a:t>
            </a:r>
          </a:p>
          <a:p>
            <a:pPr marL="0" indent="0">
              <a:buNone/>
            </a:pPr>
            <a:r>
              <a:rPr lang="en-US" sz="2600" dirty="0">
                <a:latin typeface="Aptos Display" panose="020B0004020202020204" pitchFamily="34" charset="0"/>
                <a:cs typeface="Arial" panose="020B0604020202020204" pitchFamily="34" charset="0"/>
              </a:rPr>
              <a:t>	- Governance &amp; Education		- Membership </a:t>
            </a:r>
          </a:p>
          <a:p>
            <a:pPr marL="0" indent="0">
              <a:buNone/>
            </a:pPr>
            <a:r>
              <a:rPr lang="en-US" sz="2800" dirty="0">
                <a:latin typeface="Aptos Display" panose="020B0004020202020204" pitchFamily="34" charset="0"/>
                <a:cs typeface="Arial" panose="020B0604020202020204" pitchFamily="34" charset="0"/>
              </a:rPr>
              <a:t>	</a:t>
            </a:r>
          </a:p>
          <a:p>
            <a:r>
              <a:rPr lang="en-US" dirty="0">
                <a:latin typeface="Aptos Display" panose="020B0004020202020204" pitchFamily="34" charset="0"/>
                <a:cs typeface="Arial" panose="020B0604020202020204" pitchFamily="34" charset="0"/>
              </a:rPr>
              <a:t>Vision, Mission, and Values</a:t>
            </a:r>
          </a:p>
          <a:p>
            <a:r>
              <a:rPr lang="en-US" dirty="0">
                <a:latin typeface="Aptos Display" panose="020B0004020202020204" pitchFamily="34" charset="0"/>
                <a:cs typeface="Arial" panose="020B0604020202020204" pitchFamily="34" charset="0"/>
              </a:rPr>
              <a:t>Culture and Community</a:t>
            </a:r>
          </a:p>
          <a:p>
            <a:r>
              <a:rPr lang="en-US" dirty="0">
                <a:latin typeface="Aptos Display" panose="020B0004020202020204" pitchFamily="34" charset="0"/>
                <a:cs typeface="Arial" panose="020B0604020202020204" pitchFamily="34" charset="0"/>
              </a:rPr>
              <a:t>Training and Development</a:t>
            </a:r>
          </a:p>
          <a:p>
            <a:pPr marL="0" indent="0">
              <a:buNone/>
            </a:pPr>
            <a:endParaRPr lang="en-US" dirty="0">
              <a:latin typeface="Aptos Display" panose="020B0004020202020204" pitchFamily="34" charset="0"/>
            </a:endParaRPr>
          </a:p>
        </p:txBody>
      </p:sp>
      <p:pic>
        <p:nvPicPr>
          <p:cNvPr id="1026" name="Picture 2" descr="Woman Looking Up Mountain Stock Photos ...">
            <a:extLst>
              <a:ext uri="{FF2B5EF4-FFF2-40B4-BE49-F238E27FC236}">
                <a16:creationId xmlns:a16="http://schemas.microsoft.com/office/drawing/2014/main" id="{75B54651-ECA4-066D-10A3-B5E0F022F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5172" y="4261304"/>
            <a:ext cx="1492254" cy="2242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82865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340D1-70D5-85C7-F949-FADE26766983}"/>
              </a:ext>
            </a:extLst>
          </p:cNvPr>
          <p:cNvSpPr>
            <a:spLocks noGrp="1"/>
          </p:cNvSpPr>
          <p:nvPr>
            <p:ph type="ctrTitle"/>
          </p:nvPr>
        </p:nvSpPr>
        <p:spPr>
          <a:xfrm>
            <a:off x="1563757" y="2042319"/>
            <a:ext cx="9144000" cy="1287290"/>
          </a:xfrm>
        </p:spPr>
        <p:txBody>
          <a:bodyPr/>
          <a:lstStyle/>
          <a:p>
            <a:r>
              <a:rPr lang="en-US" dirty="0"/>
              <a:t>Membership Segmentation</a:t>
            </a:r>
          </a:p>
        </p:txBody>
      </p:sp>
      <p:sp>
        <p:nvSpPr>
          <p:cNvPr id="3" name="Subtitle 2">
            <a:extLst>
              <a:ext uri="{FF2B5EF4-FFF2-40B4-BE49-F238E27FC236}">
                <a16:creationId xmlns:a16="http://schemas.microsoft.com/office/drawing/2014/main" id="{219C56EA-99F2-827C-B3AE-0FD5DC88B18D}"/>
              </a:ext>
            </a:extLst>
          </p:cNvPr>
          <p:cNvSpPr>
            <a:spLocks noGrp="1"/>
          </p:cNvSpPr>
          <p:nvPr>
            <p:ph type="subTitle" idx="1"/>
          </p:nvPr>
        </p:nvSpPr>
        <p:spPr/>
        <p:txBody>
          <a:bodyPr/>
          <a:lstStyle/>
          <a:p>
            <a:r>
              <a:rPr lang="en-US" dirty="0"/>
              <a:t>Mike Donovan</a:t>
            </a:r>
          </a:p>
          <a:p>
            <a:r>
              <a:rPr lang="en-US" dirty="0"/>
              <a:t>ALA Association Leadership Institute</a:t>
            </a:r>
          </a:p>
          <a:p>
            <a:r>
              <a:rPr lang="en-US" dirty="0"/>
              <a:t>March 8, 2025</a:t>
            </a:r>
          </a:p>
        </p:txBody>
      </p:sp>
    </p:spTree>
    <p:extLst>
      <p:ext uri="{BB962C8B-B14F-4D97-AF65-F5344CB8AC3E}">
        <p14:creationId xmlns:p14="http://schemas.microsoft.com/office/powerpoint/2010/main" val="40912038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 name="Picture 40" descr="A screenshot of a computer">
            <a:extLst>
              <a:ext uri="{FF2B5EF4-FFF2-40B4-BE49-F238E27FC236}">
                <a16:creationId xmlns:a16="http://schemas.microsoft.com/office/drawing/2014/main" id="{74B04A27-F0DF-E4FB-A90F-6B2E57DA5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3712" y="1500492"/>
            <a:ext cx="3010320" cy="1095528"/>
          </a:xfrm>
          <a:prstGeom prst="rect">
            <a:avLst/>
          </a:prstGeom>
        </p:spPr>
      </p:pic>
      <p:pic>
        <p:nvPicPr>
          <p:cNvPr id="43" name="Picture 42" descr="A close up of text">
            <a:extLst>
              <a:ext uri="{FF2B5EF4-FFF2-40B4-BE49-F238E27FC236}">
                <a16:creationId xmlns:a16="http://schemas.microsoft.com/office/drawing/2014/main" id="{66E71819-97BE-590A-F33D-0AE7ECF148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681" y="500227"/>
            <a:ext cx="5630061" cy="1000265"/>
          </a:xfrm>
          <a:prstGeom prst="rect">
            <a:avLst/>
          </a:prstGeom>
        </p:spPr>
      </p:pic>
      <p:pic>
        <p:nvPicPr>
          <p:cNvPr id="45" name="Picture 44" descr="A screenshot of a computer">
            <a:extLst>
              <a:ext uri="{FF2B5EF4-FFF2-40B4-BE49-F238E27FC236}">
                <a16:creationId xmlns:a16="http://schemas.microsoft.com/office/drawing/2014/main" id="{2663A271-A265-8F2C-293F-B631F974AC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5574" y="1510018"/>
            <a:ext cx="2581635" cy="1086002"/>
          </a:xfrm>
          <a:prstGeom prst="rect">
            <a:avLst/>
          </a:prstGeom>
        </p:spPr>
      </p:pic>
      <p:pic>
        <p:nvPicPr>
          <p:cNvPr id="47" name="Picture 46" descr="A screenshot of a chat">
            <a:extLst>
              <a:ext uri="{FF2B5EF4-FFF2-40B4-BE49-F238E27FC236}">
                <a16:creationId xmlns:a16="http://schemas.microsoft.com/office/drawing/2014/main" id="{4FFB2F67-7CA5-309C-A7B8-90CF9AD5B6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0148" y="2596020"/>
            <a:ext cx="4105848" cy="1743318"/>
          </a:xfrm>
          <a:prstGeom prst="rect">
            <a:avLst/>
          </a:prstGeom>
        </p:spPr>
      </p:pic>
      <p:pic>
        <p:nvPicPr>
          <p:cNvPr id="49" name="Picture 48" descr="A screenshot of a computer">
            <a:extLst>
              <a:ext uri="{FF2B5EF4-FFF2-40B4-BE49-F238E27FC236}">
                <a16:creationId xmlns:a16="http://schemas.microsoft.com/office/drawing/2014/main" id="{89103C73-B3C2-1759-44CB-637B4FE225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95996" y="2605546"/>
            <a:ext cx="4439270" cy="1733792"/>
          </a:xfrm>
          <a:prstGeom prst="rect">
            <a:avLst/>
          </a:prstGeom>
        </p:spPr>
      </p:pic>
      <p:pic>
        <p:nvPicPr>
          <p:cNvPr id="51" name="Picture 50" descr="A screenshot of a computer&#10;&#10;AI-generated content may be incorrect.">
            <a:extLst>
              <a:ext uri="{FF2B5EF4-FFF2-40B4-BE49-F238E27FC236}">
                <a16:creationId xmlns:a16="http://schemas.microsoft.com/office/drawing/2014/main" id="{EAF3F935-B037-89E0-83C8-37AD82992C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9855" y="4467943"/>
            <a:ext cx="6706536" cy="1952898"/>
          </a:xfrm>
          <a:prstGeom prst="rect">
            <a:avLst/>
          </a:prstGeom>
        </p:spPr>
      </p:pic>
      <p:pic>
        <p:nvPicPr>
          <p:cNvPr id="53" name="Picture 52" descr="A screenshot of a computer&#10;&#10;AI-generated content may be incorrect.">
            <a:extLst>
              <a:ext uri="{FF2B5EF4-FFF2-40B4-BE49-F238E27FC236}">
                <a16:creationId xmlns:a16="http://schemas.microsoft.com/office/drawing/2014/main" id="{BFEE69EB-076D-1AE3-5AE7-9CE4C83EF3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3863" y="4467943"/>
            <a:ext cx="4039164" cy="1495634"/>
          </a:xfrm>
          <a:prstGeom prst="rect">
            <a:avLst/>
          </a:prstGeom>
        </p:spPr>
      </p:pic>
      <p:pic>
        <p:nvPicPr>
          <p:cNvPr id="57" name="Picture 56" descr="A white background with black text&#10;&#10;AI-generated content may be incorrect.">
            <a:extLst>
              <a:ext uri="{FF2B5EF4-FFF2-40B4-BE49-F238E27FC236}">
                <a16:creationId xmlns:a16="http://schemas.microsoft.com/office/drawing/2014/main" id="{8CB9B068-8641-7787-A656-EEC8D3CA79D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6618" y="495735"/>
            <a:ext cx="8326012" cy="1533739"/>
          </a:xfrm>
          <a:prstGeom prst="rect">
            <a:avLst/>
          </a:prstGeom>
        </p:spPr>
      </p:pic>
      <p:pic>
        <p:nvPicPr>
          <p:cNvPr id="59" name="Picture 58" descr="A screenshot of a webinar&#10;&#10;AI-generated content may be incorrect.">
            <a:extLst>
              <a:ext uri="{FF2B5EF4-FFF2-40B4-BE49-F238E27FC236}">
                <a16:creationId xmlns:a16="http://schemas.microsoft.com/office/drawing/2014/main" id="{81BC3AC0-EC57-5D00-412B-71199F3FA51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07044" y="1451952"/>
            <a:ext cx="6573167" cy="2010056"/>
          </a:xfrm>
          <a:prstGeom prst="rect">
            <a:avLst/>
          </a:prstGeom>
        </p:spPr>
      </p:pic>
      <p:pic>
        <p:nvPicPr>
          <p:cNvPr id="61" name="Picture 60" descr="A screenshot of a message&#10;&#10;AI-generated content may be incorrect.">
            <a:extLst>
              <a:ext uri="{FF2B5EF4-FFF2-40B4-BE49-F238E27FC236}">
                <a16:creationId xmlns:a16="http://schemas.microsoft.com/office/drawing/2014/main" id="{86CE8C53-99C2-F205-DA37-790959FC43E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25467" y="343314"/>
            <a:ext cx="2667372" cy="1686160"/>
          </a:xfrm>
          <a:prstGeom prst="rect">
            <a:avLst/>
          </a:prstGeom>
        </p:spPr>
      </p:pic>
      <p:pic>
        <p:nvPicPr>
          <p:cNvPr id="63" name="Picture 62" descr="A screenshot of a computer&#10;&#10;AI-generated content may be incorrect.">
            <a:extLst>
              <a:ext uri="{FF2B5EF4-FFF2-40B4-BE49-F238E27FC236}">
                <a16:creationId xmlns:a16="http://schemas.microsoft.com/office/drawing/2014/main" id="{5AFB0A0D-C9EA-22E7-D6DF-44F4BE2B982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37807" y="2338809"/>
            <a:ext cx="4229690" cy="2000529"/>
          </a:xfrm>
          <a:prstGeom prst="rect">
            <a:avLst/>
          </a:prstGeom>
        </p:spPr>
      </p:pic>
      <p:pic>
        <p:nvPicPr>
          <p:cNvPr id="67" name="Picture 66" descr="A screenshot of a computer&#10;&#10;AI-generated content may be incorrect.">
            <a:extLst>
              <a:ext uri="{FF2B5EF4-FFF2-40B4-BE49-F238E27FC236}">
                <a16:creationId xmlns:a16="http://schemas.microsoft.com/office/drawing/2014/main" id="{756EB7E5-E3D9-7E3A-93BA-E6152DDCC8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557381" y="1920829"/>
            <a:ext cx="5696745" cy="1991003"/>
          </a:xfrm>
          <a:prstGeom prst="rect">
            <a:avLst/>
          </a:prstGeom>
        </p:spPr>
      </p:pic>
      <p:pic>
        <p:nvPicPr>
          <p:cNvPr id="69" name="Picture 68" descr="A screenshot of a computer&#10;&#10;AI-generated content may be incorrect.">
            <a:extLst>
              <a:ext uri="{FF2B5EF4-FFF2-40B4-BE49-F238E27FC236}">
                <a16:creationId xmlns:a16="http://schemas.microsoft.com/office/drawing/2014/main" id="{1633ECCA-CBCF-75F3-19EA-9EBA373A592F}"/>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67697" y="3743943"/>
            <a:ext cx="3772426" cy="1209844"/>
          </a:xfrm>
          <a:prstGeom prst="rect">
            <a:avLst/>
          </a:prstGeom>
        </p:spPr>
      </p:pic>
      <p:pic>
        <p:nvPicPr>
          <p:cNvPr id="71" name="Picture 70" descr="A screenshot of a chat&#10;&#10;AI-generated content may be incorrect.">
            <a:extLst>
              <a:ext uri="{FF2B5EF4-FFF2-40B4-BE49-F238E27FC236}">
                <a16:creationId xmlns:a16="http://schemas.microsoft.com/office/drawing/2014/main" id="{3077CFC1-F3EB-9583-B9AF-E44DB7EFBDB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524947" y="3229521"/>
            <a:ext cx="2257740" cy="1724266"/>
          </a:xfrm>
          <a:prstGeom prst="rect">
            <a:avLst/>
          </a:prstGeom>
        </p:spPr>
      </p:pic>
      <p:pic>
        <p:nvPicPr>
          <p:cNvPr id="73" name="Picture 72" descr="A screenshot of a computer&#10;&#10;AI-generated content may be incorrect.">
            <a:extLst>
              <a:ext uri="{FF2B5EF4-FFF2-40B4-BE49-F238E27FC236}">
                <a16:creationId xmlns:a16="http://schemas.microsoft.com/office/drawing/2014/main" id="{E0371621-B78E-02E2-138A-39754F96F6F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624182" y="2905052"/>
            <a:ext cx="2943636" cy="1047896"/>
          </a:xfrm>
          <a:prstGeom prst="rect">
            <a:avLst/>
          </a:prstGeom>
        </p:spPr>
      </p:pic>
    </p:spTree>
    <p:extLst>
      <p:ext uri="{BB962C8B-B14F-4D97-AF65-F5344CB8AC3E}">
        <p14:creationId xmlns:p14="http://schemas.microsoft.com/office/powerpoint/2010/main" val="342187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C9C72E-353A-AB12-77F4-13336AA479CA}"/>
              </a:ext>
            </a:extLst>
          </p:cNvPr>
          <p:cNvPicPr>
            <a:picLocks noChangeAspect="1"/>
          </p:cNvPicPr>
          <p:nvPr/>
        </p:nvPicPr>
        <p:blipFill>
          <a:blip r:embed="rId3"/>
          <a:stretch>
            <a:fillRect/>
          </a:stretch>
        </p:blipFill>
        <p:spPr>
          <a:xfrm>
            <a:off x="2721449" y="1893031"/>
            <a:ext cx="5944430" cy="2267266"/>
          </a:xfrm>
          <a:prstGeom prst="rect">
            <a:avLst/>
          </a:prstGeom>
        </p:spPr>
      </p:pic>
    </p:spTree>
    <p:extLst>
      <p:ext uri="{BB962C8B-B14F-4D97-AF65-F5344CB8AC3E}">
        <p14:creationId xmlns:p14="http://schemas.microsoft.com/office/powerpoint/2010/main" val="343864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319B09-4065-36C3-602F-A229F5834DE6}"/>
              </a:ext>
            </a:extLst>
          </p:cNvPr>
          <p:cNvPicPr>
            <a:picLocks noChangeAspect="1"/>
          </p:cNvPicPr>
          <p:nvPr/>
        </p:nvPicPr>
        <p:blipFill>
          <a:blip r:embed="rId3"/>
          <a:stretch>
            <a:fillRect/>
          </a:stretch>
        </p:blipFill>
        <p:spPr>
          <a:xfrm>
            <a:off x="2573966" y="2009577"/>
            <a:ext cx="6458851" cy="1419423"/>
          </a:xfrm>
          <a:prstGeom prst="rect">
            <a:avLst/>
          </a:prstGeom>
        </p:spPr>
      </p:pic>
    </p:spTree>
    <p:extLst>
      <p:ext uri="{BB962C8B-B14F-4D97-AF65-F5344CB8AC3E}">
        <p14:creationId xmlns:p14="http://schemas.microsoft.com/office/powerpoint/2010/main" val="33923387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92ED5A2-6C85-B830-21C4-B00F610D3F7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A083D5-2D4D-56E9-393D-4E7AC7E83774}"/>
              </a:ext>
            </a:extLst>
          </p:cNvPr>
          <p:cNvPicPr>
            <a:picLocks noChangeAspect="1"/>
          </p:cNvPicPr>
          <p:nvPr/>
        </p:nvPicPr>
        <p:blipFill>
          <a:blip r:embed="rId3"/>
          <a:stretch>
            <a:fillRect/>
          </a:stretch>
        </p:blipFill>
        <p:spPr>
          <a:xfrm>
            <a:off x="1842494" y="2909815"/>
            <a:ext cx="8507012" cy="1038370"/>
          </a:xfrm>
          <a:prstGeom prst="rect">
            <a:avLst/>
          </a:prstGeom>
        </p:spPr>
      </p:pic>
    </p:spTree>
    <p:extLst>
      <p:ext uri="{BB962C8B-B14F-4D97-AF65-F5344CB8AC3E}">
        <p14:creationId xmlns:p14="http://schemas.microsoft.com/office/powerpoint/2010/main" val="42934823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E601BC9-8B95-1D11-3114-B41D692527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4D6B1B-9723-3925-F010-B09490B661D9}"/>
              </a:ext>
            </a:extLst>
          </p:cNvPr>
          <p:cNvPicPr>
            <a:picLocks noChangeAspect="1"/>
          </p:cNvPicPr>
          <p:nvPr/>
        </p:nvPicPr>
        <p:blipFill>
          <a:blip r:embed="rId3"/>
          <a:stretch>
            <a:fillRect/>
          </a:stretch>
        </p:blipFill>
        <p:spPr>
          <a:xfrm>
            <a:off x="1180414" y="2685946"/>
            <a:ext cx="9831172" cy="1486107"/>
          </a:xfrm>
          <a:prstGeom prst="rect">
            <a:avLst/>
          </a:prstGeom>
        </p:spPr>
      </p:pic>
    </p:spTree>
    <p:extLst>
      <p:ext uri="{BB962C8B-B14F-4D97-AF65-F5344CB8AC3E}">
        <p14:creationId xmlns:p14="http://schemas.microsoft.com/office/powerpoint/2010/main" val="7149104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CD30BD-CD2A-9299-91A7-5A4B71AE81F1}"/>
              </a:ext>
            </a:extLst>
          </p:cNvPr>
          <p:cNvPicPr>
            <a:picLocks noChangeAspect="1"/>
          </p:cNvPicPr>
          <p:nvPr/>
        </p:nvPicPr>
        <p:blipFill>
          <a:blip r:embed="rId3"/>
          <a:stretch>
            <a:fillRect/>
          </a:stretch>
        </p:blipFill>
        <p:spPr>
          <a:xfrm>
            <a:off x="1966782" y="1895707"/>
            <a:ext cx="7325747" cy="2133898"/>
          </a:xfrm>
          <a:prstGeom prst="rect">
            <a:avLst/>
          </a:prstGeom>
        </p:spPr>
      </p:pic>
    </p:spTree>
    <p:extLst>
      <p:ext uri="{BB962C8B-B14F-4D97-AF65-F5344CB8AC3E}">
        <p14:creationId xmlns:p14="http://schemas.microsoft.com/office/powerpoint/2010/main" val="2044895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B733BD9-6D5F-33AA-BE58-D12222EEEB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38C709D-2C3F-B6DB-8994-F97C293DA3A0}"/>
              </a:ext>
            </a:extLst>
          </p:cNvPr>
          <p:cNvPicPr>
            <a:picLocks noChangeAspect="1"/>
          </p:cNvPicPr>
          <p:nvPr/>
        </p:nvPicPr>
        <p:blipFill>
          <a:blip r:embed="rId3"/>
          <a:stretch>
            <a:fillRect/>
          </a:stretch>
        </p:blipFill>
        <p:spPr>
          <a:xfrm>
            <a:off x="1106424" y="593627"/>
            <a:ext cx="8545742" cy="4856198"/>
          </a:xfrm>
          <a:prstGeom prst="rect">
            <a:avLst/>
          </a:prstGeom>
        </p:spPr>
      </p:pic>
    </p:spTree>
    <p:extLst>
      <p:ext uri="{BB962C8B-B14F-4D97-AF65-F5344CB8AC3E}">
        <p14:creationId xmlns:p14="http://schemas.microsoft.com/office/powerpoint/2010/main" val="34450763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B75B5C2-6305-E1C5-5BE8-18DDF0C9259E}"/>
            </a:ext>
          </a:extLst>
        </p:cNvPr>
        <p:cNvGrpSpPr/>
        <p:nvPr/>
      </p:nvGrpSpPr>
      <p:grpSpPr>
        <a:xfrm>
          <a:off x="0" y="0"/>
          <a:ext cx="0" cy="0"/>
          <a:chOff x="0" y="0"/>
          <a:chExt cx="0" cy="0"/>
        </a:xfrm>
      </p:grpSpPr>
      <p:pic>
        <p:nvPicPr>
          <p:cNvPr id="3" name="Picture 2" descr="A person and person holding a box of jewelry&#10;&#10;AI-generated content may be incorrect.">
            <a:extLst>
              <a:ext uri="{FF2B5EF4-FFF2-40B4-BE49-F238E27FC236}">
                <a16:creationId xmlns:a16="http://schemas.microsoft.com/office/drawing/2014/main" id="{6BBF1A4B-D90F-24FC-1975-258F8724C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0850" y="1422400"/>
            <a:ext cx="4635500" cy="4635500"/>
          </a:xfrm>
          <a:prstGeom prst="rect">
            <a:avLst/>
          </a:prstGeom>
        </p:spPr>
      </p:pic>
      <p:sp>
        <p:nvSpPr>
          <p:cNvPr id="5" name="TextBox 4">
            <a:extLst>
              <a:ext uri="{FF2B5EF4-FFF2-40B4-BE49-F238E27FC236}">
                <a16:creationId xmlns:a16="http://schemas.microsoft.com/office/drawing/2014/main" id="{90BF1A79-5A86-A195-28F5-BE60D84E01F7}"/>
              </a:ext>
            </a:extLst>
          </p:cNvPr>
          <p:cNvSpPr txBox="1"/>
          <p:nvPr/>
        </p:nvSpPr>
        <p:spPr>
          <a:xfrm>
            <a:off x="2667000" y="430768"/>
            <a:ext cx="7670800" cy="769441"/>
          </a:xfrm>
          <a:prstGeom prst="rect">
            <a:avLst/>
          </a:prstGeom>
          <a:noFill/>
        </p:spPr>
        <p:txBody>
          <a:bodyPr wrap="square" rtlCol="0">
            <a:spAutoFit/>
          </a:bodyPr>
          <a:lstStyle/>
          <a:p>
            <a:r>
              <a:rPr lang="en-US" sz="4400" dirty="0"/>
              <a:t>Personalization matters.</a:t>
            </a:r>
          </a:p>
        </p:txBody>
      </p:sp>
    </p:spTree>
    <p:extLst>
      <p:ext uri="{BB962C8B-B14F-4D97-AF65-F5344CB8AC3E}">
        <p14:creationId xmlns:p14="http://schemas.microsoft.com/office/powerpoint/2010/main" val="714455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A55210E-A1BD-3CF4-8740-44C48BBFCB8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8237037-DC76-B63C-2BFF-2D3AC5DC57D1}"/>
              </a:ext>
            </a:extLst>
          </p:cNvPr>
          <p:cNvPicPr>
            <a:picLocks noChangeAspect="1"/>
          </p:cNvPicPr>
          <p:nvPr/>
        </p:nvPicPr>
        <p:blipFill>
          <a:blip r:embed="rId3"/>
          <a:stretch>
            <a:fillRect/>
          </a:stretch>
        </p:blipFill>
        <p:spPr>
          <a:xfrm>
            <a:off x="1790280" y="2030608"/>
            <a:ext cx="10244753" cy="2960491"/>
          </a:xfrm>
          <a:prstGeom prst="rect">
            <a:avLst/>
          </a:prstGeom>
        </p:spPr>
      </p:pic>
    </p:spTree>
    <p:extLst>
      <p:ext uri="{BB962C8B-B14F-4D97-AF65-F5344CB8AC3E}">
        <p14:creationId xmlns:p14="http://schemas.microsoft.com/office/powerpoint/2010/main" val="96157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99D8A1B-8D31-6BBE-140B-E0B9F5FD39C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0A909F7-B00D-BD77-8D08-78B96B0066C6}"/>
              </a:ext>
            </a:extLst>
          </p:cNvPr>
          <p:cNvSpPr>
            <a:spLocks noGrp="1"/>
          </p:cNvSpPr>
          <p:nvPr>
            <p:ph type="title"/>
          </p:nvPr>
        </p:nvSpPr>
        <p:spPr>
          <a:xfrm>
            <a:off x="3156857" y="505363"/>
            <a:ext cx="10515600" cy="1325563"/>
          </a:xfrm>
        </p:spPr>
        <p:txBody>
          <a:bodyPr>
            <a:normAutofit/>
          </a:bodyPr>
          <a:lstStyle/>
          <a:p>
            <a:r>
              <a:rPr lang="en-US" sz="4800" b="1" dirty="0">
                <a:effectLst/>
                <a:latin typeface="Aptos Display" panose="020B0004020202020204" pitchFamily="34" charset="0"/>
                <a:ea typeface="Aptos" panose="020B0004020202020204" pitchFamily="34" charset="0"/>
                <a:cs typeface="Times New Roman" panose="02020603050405020304" pitchFamily="18" charset="0"/>
              </a:rPr>
              <a:t>Basecamp – Understanding ALA</a:t>
            </a:r>
            <a:endParaRPr lang="en-US" sz="4800" dirty="0">
              <a:latin typeface="Aptos Display" panose="020B0004020202020204" pitchFamily="34" charset="0"/>
            </a:endParaRPr>
          </a:p>
        </p:txBody>
      </p:sp>
      <p:sp>
        <p:nvSpPr>
          <p:cNvPr id="5" name="Content Placeholder 4">
            <a:extLst>
              <a:ext uri="{FF2B5EF4-FFF2-40B4-BE49-F238E27FC236}">
                <a16:creationId xmlns:a16="http://schemas.microsoft.com/office/drawing/2014/main" id="{85413BB3-4EA4-8ECF-38D4-66989FB0E498}"/>
              </a:ext>
            </a:extLst>
          </p:cNvPr>
          <p:cNvSpPr>
            <a:spLocks noGrp="1"/>
          </p:cNvSpPr>
          <p:nvPr>
            <p:ph idx="1"/>
          </p:nvPr>
        </p:nvSpPr>
        <p:spPr>
          <a:xfrm>
            <a:off x="2819400" y="2278064"/>
            <a:ext cx="10381365" cy="3779385"/>
          </a:xfrm>
        </p:spPr>
        <p:txBody>
          <a:bodyPr>
            <a:normAutofit/>
          </a:bodyPr>
          <a:lstStyle/>
          <a:p>
            <a:pPr>
              <a:buFont typeface="Wingdings" panose="05000000000000000000" pitchFamily="2" charset="2"/>
              <a:buChar char="Ø"/>
            </a:pPr>
            <a:r>
              <a:rPr lang="en-US" dirty="0">
                <a:latin typeface="Aptos Display" panose="020B0004020202020204" pitchFamily="34" charset="0"/>
                <a:cs typeface="Arial" panose="020B0604020202020204" pitchFamily="34" charset="0"/>
              </a:rPr>
              <a:t>The Basics</a:t>
            </a:r>
          </a:p>
          <a:p>
            <a:pPr>
              <a:buFont typeface="Wingdings" panose="05000000000000000000" pitchFamily="2" charset="2"/>
              <a:buChar char="Ø"/>
            </a:pPr>
            <a:r>
              <a:rPr lang="en-US" sz="2800" dirty="0">
                <a:latin typeface="Aptos Display" panose="020B0004020202020204" pitchFamily="34" charset="0"/>
                <a:cs typeface="Arial" panose="020B0604020202020204" pitchFamily="34" charset="0"/>
              </a:rPr>
              <a:t>Experience</a:t>
            </a:r>
          </a:p>
          <a:p>
            <a:pPr>
              <a:buFont typeface="Wingdings" panose="05000000000000000000" pitchFamily="2" charset="2"/>
              <a:buChar char="Ø"/>
            </a:pPr>
            <a:r>
              <a:rPr lang="en-US" dirty="0">
                <a:latin typeface="Aptos Display" panose="020B0004020202020204" pitchFamily="34" charset="0"/>
                <a:cs typeface="Arial" panose="020B0604020202020204" pitchFamily="34" charset="0"/>
              </a:rPr>
              <a:t>Experiment</a:t>
            </a:r>
            <a:endParaRPr lang="en-US" sz="2800" dirty="0">
              <a:latin typeface="Aptos Display" panose="020B0004020202020204" pitchFamily="34" charset="0"/>
              <a:cs typeface="Arial" panose="020B0604020202020204" pitchFamily="34" charset="0"/>
            </a:endParaRPr>
          </a:p>
          <a:p>
            <a:pPr>
              <a:buFont typeface="Wingdings" panose="05000000000000000000" pitchFamily="2" charset="2"/>
              <a:buChar char="Ø"/>
            </a:pPr>
            <a:r>
              <a:rPr lang="en-US" sz="2800" dirty="0">
                <a:latin typeface="Aptos Display" panose="020B0004020202020204" pitchFamily="34" charset="0"/>
                <a:cs typeface="Arial" panose="020B0604020202020204" pitchFamily="34" charset="0"/>
              </a:rPr>
              <a:t>Engagement</a:t>
            </a:r>
          </a:p>
          <a:p>
            <a:pPr>
              <a:buFont typeface="Wingdings" panose="05000000000000000000" pitchFamily="2" charset="2"/>
              <a:buChar char="Ø"/>
            </a:pPr>
            <a:r>
              <a:rPr lang="en-US" sz="2800" dirty="0">
                <a:latin typeface="Aptos Display" panose="020B0004020202020204" pitchFamily="34" charset="0"/>
                <a:cs typeface="Arial" panose="020B0604020202020204" pitchFamily="34" charset="0"/>
              </a:rPr>
              <a:t>Partnerships</a:t>
            </a:r>
          </a:p>
          <a:p>
            <a:pPr>
              <a:buFont typeface="Wingdings" panose="05000000000000000000" pitchFamily="2" charset="2"/>
              <a:buChar char="Ø"/>
            </a:pPr>
            <a:r>
              <a:rPr lang="en-US" sz="2800" dirty="0">
                <a:latin typeface="Aptos Display" panose="020B0004020202020204" pitchFamily="34" charset="0"/>
                <a:cs typeface="Arial" panose="020B0604020202020204" pitchFamily="34" charset="0"/>
              </a:rPr>
              <a:t>Growth Opportunities</a:t>
            </a:r>
          </a:p>
          <a:p>
            <a:pPr>
              <a:buFont typeface="Wingdings" panose="05000000000000000000" pitchFamily="2" charset="2"/>
              <a:buChar char="Ø"/>
            </a:pPr>
            <a:r>
              <a:rPr lang="en-US" sz="2800" dirty="0">
                <a:latin typeface="Aptos Display" panose="020B0004020202020204" pitchFamily="34" charset="0"/>
                <a:cs typeface="Arial" panose="020B0604020202020204" pitchFamily="34" charset="0"/>
              </a:rPr>
              <a:t>Service</a:t>
            </a:r>
          </a:p>
          <a:p>
            <a:pPr marL="0" indent="0">
              <a:buNone/>
            </a:pPr>
            <a:endParaRPr lang="en-US" sz="2800" dirty="0">
              <a:latin typeface="Aptos Display" panose="020B0004020202020204" pitchFamily="34" charset="0"/>
              <a:cs typeface="Arial" panose="020B0604020202020204" pitchFamily="34" charset="0"/>
            </a:endParaRPr>
          </a:p>
          <a:p>
            <a:pPr marL="0" indent="0">
              <a:buNone/>
            </a:pPr>
            <a:endParaRPr lang="en-US" dirty="0">
              <a:latin typeface="Aptos Display" panose="020B0004020202020204" pitchFamily="34" charset="0"/>
            </a:endParaRPr>
          </a:p>
        </p:txBody>
      </p:sp>
      <p:pic>
        <p:nvPicPr>
          <p:cNvPr id="2050" name="Picture 2" descr="Mount Everest Base Camp Trek Guides | Mountain Trip Excursions">
            <a:extLst>
              <a:ext uri="{FF2B5EF4-FFF2-40B4-BE49-F238E27FC236}">
                <a16:creationId xmlns:a16="http://schemas.microsoft.com/office/drawing/2014/main" id="{4E371755-26DA-9811-38AA-6E73F24F6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2729" y="2278064"/>
            <a:ext cx="4459741" cy="2669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74387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76019-B2FB-B7C2-4D2C-18D9AC1CF9F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9DCCEDB-BD97-B0BE-5A52-DD95E5E6861A}"/>
              </a:ext>
            </a:extLst>
          </p:cNvPr>
          <p:cNvSpPr txBox="1"/>
          <p:nvPr/>
        </p:nvSpPr>
        <p:spPr>
          <a:xfrm>
            <a:off x="1920240" y="448056"/>
            <a:ext cx="9765792" cy="769441"/>
          </a:xfrm>
          <a:prstGeom prst="rect">
            <a:avLst/>
          </a:prstGeom>
          <a:noFill/>
        </p:spPr>
        <p:txBody>
          <a:bodyPr wrap="square" rtlCol="0">
            <a:spAutoFit/>
          </a:bodyPr>
          <a:lstStyle/>
          <a:p>
            <a:r>
              <a:rPr lang="en-US" sz="4400" dirty="0"/>
              <a:t>Members in Segments vs No Segment</a:t>
            </a:r>
          </a:p>
        </p:txBody>
      </p:sp>
      <p:sp>
        <p:nvSpPr>
          <p:cNvPr id="3" name="TextBox 2">
            <a:extLst>
              <a:ext uri="{FF2B5EF4-FFF2-40B4-BE49-F238E27FC236}">
                <a16:creationId xmlns:a16="http://schemas.microsoft.com/office/drawing/2014/main" id="{772B0BAC-81ED-E47F-8B18-CAB6E5611DD1}"/>
              </a:ext>
            </a:extLst>
          </p:cNvPr>
          <p:cNvSpPr txBox="1"/>
          <p:nvPr/>
        </p:nvSpPr>
        <p:spPr>
          <a:xfrm>
            <a:off x="640080" y="1408176"/>
            <a:ext cx="8677656" cy="2308324"/>
          </a:xfrm>
          <a:prstGeom prst="rect">
            <a:avLst/>
          </a:prstGeom>
          <a:noFill/>
        </p:spPr>
        <p:txBody>
          <a:bodyPr wrap="square" rtlCol="0">
            <a:spAutoFit/>
          </a:bodyPr>
          <a:lstStyle/>
          <a:p>
            <a:r>
              <a:rPr lang="en-US" dirty="0"/>
              <a:t>As of February 27, 2,572 ALA members have placed themselves in one or more member segments</a:t>
            </a:r>
          </a:p>
          <a:p>
            <a:endParaRPr lang="en-US" dirty="0"/>
          </a:p>
          <a:p>
            <a:r>
              <a:rPr lang="en-US" dirty="0"/>
              <a:t>Average Engagement Score</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Members in Segments: 2.15</a:t>
            </a:r>
          </a:p>
          <a:p>
            <a:pPr marL="742950" lvl="1" indent="-285750">
              <a:buFont typeface="Arial" panose="020B0604020202020204" pitchFamily="34" charset="0"/>
              <a:buChar char="•"/>
            </a:pPr>
            <a:r>
              <a:rPr lang="en-US" dirty="0"/>
              <a:t>Members with no Segment Selected: 1.32</a:t>
            </a:r>
          </a:p>
          <a:p>
            <a:pPr lvl="1"/>
            <a:endParaRPr lang="en-US" dirty="0"/>
          </a:p>
        </p:txBody>
      </p:sp>
      <p:sp>
        <p:nvSpPr>
          <p:cNvPr id="4" name="TextBox 3">
            <a:extLst>
              <a:ext uri="{FF2B5EF4-FFF2-40B4-BE49-F238E27FC236}">
                <a16:creationId xmlns:a16="http://schemas.microsoft.com/office/drawing/2014/main" id="{ED5C1DF6-AB0B-D450-12EB-C80A79759E12}"/>
              </a:ext>
            </a:extLst>
          </p:cNvPr>
          <p:cNvSpPr txBox="1"/>
          <p:nvPr/>
        </p:nvSpPr>
        <p:spPr>
          <a:xfrm>
            <a:off x="159766" y="3175684"/>
            <a:ext cx="6643370" cy="2585323"/>
          </a:xfrm>
          <a:prstGeom prst="rect">
            <a:avLst/>
          </a:prstGeom>
          <a:noFill/>
        </p:spPr>
        <p:txBody>
          <a:bodyPr wrap="square" rtlCol="0">
            <a:spAutoFit/>
          </a:bodyPr>
          <a:lstStyle/>
          <a:p>
            <a:pPr lvl="1"/>
            <a:endParaRPr lang="en-US" dirty="0"/>
          </a:p>
          <a:p>
            <a:pPr lvl="1"/>
            <a:endParaRPr lang="en-US" dirty="0"/>
          </a:p>
          <a:p>
            <a:pPr lvl="1"/>
            <a:endParaRPr lang="en-US" dirty="0"/>
          </a:p>
          <a:p>
            <a:pPr lvl="1"/>
            <a:r>
              <a:rPr lang="en-US" dirty="0"/>
              <a:t>Higher engagement means:</a:t>
            </a:r>
          </a:p>
          <a:p>
            <a:pPr lvl="1"/>
            <a:endParaRPr lang="en-US" dirty="0"/>
          </a:p>
          <a:p>
            <a:pPr marL="742950" lvl="1" indent="-285750">
              <a:buFont typeface="Arial" panose="020B0604020202020204" pitchFamily="34" charset="0"/>
              <a:buChar char="•"/>
            </a:pPr>
            <a:r>
              <a:rPr lang="en-US" dirty="0"/>
              <a:t>More participation</a:t>
            </a:r>
          </a:p>
          <a:p>
            <a:pPr marL="742950" lvl="1" indent="-285750">
              <a:buFont typeface="Arial" panose="020B0604020202020204" pitchFamily="34" charset="0"/>
              <a:buChar char="•"/>
            </a:pPr>
            <a:r>
              <a:rPr lang="en-US" dirty="0"/>
              <a:t>More participation data</a:t>
            </a:r>
          </a:p>
          <a:p>
            <a:pPr marL="742950" lvl="1" indent="-285750">
              <a:buFont typeface="Arial" panose="020B0604020202020204" pitchFamily="34" charset="0"/>
              <a:buChar char="•"/>
            </a:pPr>
            <a:r>
              <a:rPr lang="en-US" dirty="0"/>
              <a:t>ALA learns more about you as a member</a:t>
            </a:r>
          </a:p>
          <a:p>
            <a:pPr marL="742950" lvl="1" indent="-285750">
              <a:buFont typeface="Arial" panose="020B0604020202020204" pitchFamily="34" charset="0"/>
              <a:buChar char="•"/>
            </a:pPr>
            <a:r>
              <a:rPr lang="en-US" dirty="0"/>
              <a:t>ALA is able to further personalize the member experience</a:t>
            </a:r>
          </a:p>
        </p:txBody>
      </p:sp>
    </p:spTree>
    <p:extLst>
      <p:ext uri="{BB962C8B-B14F-4D97-AF65-F5344CB8AC3E}">
        <p14:creationId xmlns:p14="http://schemas.microsoft.com/office/powerpoint/2010/main" val="24425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B01BC3D-67DE-87AF-A024-13231271F78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A96DB25-D361-AC5E-2FE9-961004B14C01}"/>
              </a:ext>
            </a:extLst>
          </p:cNvPr>
          <p:cNvSpPr txBox="1"/>
          <p:nvPr/>
        </p:nvSpPr>
        <p:spPr>
          <a:xfrm>
            <a:off x="1920240" y="448056"/>
            <a:ext cx="9765792" cy="769441"/>
          </a:xfrm>
          <a:prstGeom prst="rect">
            <a:avLst/>
          </a:prstGeom>
          <a:noFill/>
        </p:spPr>
        <p:txBody>
          <a:bodyPr wrap="square" rtlCol="0">
            <a:spAutoFit/>
          </a:bodyPr>
          <a:lstStyle/>
          <a:p>
            <a:r>
              <a:rPr lang="en-US" sz="4400" dirty="0"/>
              <a:t>How can I help?</a:t>
            </a:r>
          </a:p>
        </p:txBody>
      </p:sp>
      <p:sp>
        <p:nvSpPr>
          <p:cNvPr id="3" name="TextBox 2">
            <a:extLst>
              <a:ext uri="{FF2B5EF4-FFF2-40B4-BE49-F238E27FC236}">
                <a16:creationId xmlns:a16="http://schemas.microsoft.com/office/drawing/2014/main" id="{0A9AF301-AE25-D637-7BBC-DF0C66649965}"/>
              </a:ext>
            </a:extLst>
          </p:cNvPr>
          <p:cNvSpPr txBox="1"/>
          <p:nvPr/>
        </p:nvSpPr>
        <p:spPr>
          <a:xfrm>
            <a:off x="640080" y="1408176"/>
            <a:ext cx="8677656" cy="3416320"/>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 sure you and your committee members have selected member segments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Encourage ALA members to select member segments if they haven’t already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Keep member segments and definitions in mind when developing programs, products and events</a:t>
            </a:r>
          </a:p>
        </p:txBody>
      </p:sp>
    </p:spTree>
    <p:extLst>
      <p:ext uri="{BB962C8B-B14F-4D97-AF65-F5344CB8AC3E}">
        <p14:creationId xmlns:p14="http://schemas.microsoft.com/office/powerpoint/2010/main" val="590764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B14C4E29-7C66-5D19-8323-BA5315EA0D1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D509D8-1B7B-F618-36B8-66390A1B6013}"/>
              </a:ext>
            </a:extLst>
          </p:cNvPr>
          <p:cNvSpPr>
            <a:spLocks noGrp="1"/>
          </p:cNvSpPr>
          <p:nvPr>
            <p:ph type="ctrTitle"/>
          </p:nvPr>
        </p:nvSpPr>
        <p:spPr>
          <a:xfrm>
            <a:off x="1563757" y="2042319"/>
            <a:ext cx="9144000" cy="1287290"/>
          </a:xfrm>
        </p:spPr>
        <p:txBody>
          <a:bodyPr>
            <a:normAutofit fontScale="90000"/>
          </a:bodyPr>
          <a:lstStyle/>
          <a:p>
            <a:r>
              <a:rPr lang="en-US" dirty="0"/>
              <a:t>Fonteva Association Management System</a:t>
            </a:r>
          </a:p>
        </p:txBody>
      </p:sp>
      <p:sp>
        <p:nvSpPr>
          <p:cNvPr id="3" name="Subtitle 2">
            <a:extLst>
              <a:ext uri="{FF2B5EF4-FFF2-40B4-BE49-F238E27FC236}">
                <a16:creationId xmlns:a16="http://schemas.microsoft.com/office/drawing/2014/main" id="{B1F39383-BED8-30E6-C59F-7EEEB5C047CC}"/>
              </a:ext>
            </a:extLst>
          </p:cNvPr>
          <p:cNvSpPr>
            <a:spLocks noGrp="1"/>
          </p:cNvSpPr>
          <p:nvPr>
            <p:ph type="subTitle" idx="1"/>
          </p:nvPr>
        </p:nvSpPr>
        <p:spPr/>
        <p:txBody>
          <a:bodyPr/>
          <a:lstStyle/>
          <a:p>
            <a:r>
              <a:rPr lang="en-US" dirty="0"/>
              <a:t>Mike Donovan</a:t>
            </a:r>
          </a:p>
          <a:p>
            <a:r>
              <a:rPr lang="en-US" dirty="0"/>
              <a:t>ALA Association Leadership Institute</a:t>
            </a:r>
          </a:p>
          <a:p>
            <a:r>
              <a:rPr lang="en-US" dirty="0"/>
              <a:t>March 8, 2025</a:t>
            </a:r>
          </a:p>
        </p:txBody>
      </p:sp>
    </p:spTree>
    <p:extLst>
      <p:ext uri="{BB962C8B-B14F-4D97-AF65-F5344CB8AC3E}">
        <p14:creationId xmlns:p14="http://schemas.microsoft.com/office/powerpoint/2010/main" val="15058765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B1E1C4-CB60-8385-FF0C-7608134F3C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63F335-678B-53C7-D076-5C237DA63CEC}"/>
              </a:ext>
            </a:extLst>
          </p:cNvPr>
          <p:cNvSpPr txBox="1"/>
          <p:nvPr/>
        </p:nvSpPr>
        <p:spPr>
          <a:xfrm>
            <a:off x="2533650" y="1187450"/>
            <a:ext cx="9442713" cy="461665"/>
          </a:xfrm>
          <a:prstGeom prst="rect">
            <a:avLst/>
          </a:prstGeom>
          <a:noFill/>
        </p:spPr>
        <p:txBody>
          <a:bodyPr wrap="none" rtlCol="0">
            <a:spAutoFit/>
          </a:bodyPr>
          <a:lstStyle/>
          <a:p>
            <a:r>
              <a:rPr lang="en-US" sz="2400" dirty="0"/>
              <a:t>ALA has selected Fonteva as its next Association Management System</a:t>
            </a:r>
          </a:p>
        </p:txBody>
      </p:sp>
      <p:sp>
        <p:nvSpPr>
          <p:cNvPr id="3" name="TextBox 2">
            <a:extLst>
              <a:ext uri="{FF2B5EF4-FFF2-40B4-BE49-F238E27FC236}">
                <a16:creationId xmlns:a16="http://schemas.microsoft.com/office/drawing/2014/main" id="{8C2E91A0-04EF-59FB-275F-9D5FB59E9CA1}"/>
              </a:ext>
            </a:extLst>
          </p:cNvPr>
          <p:cNvSpPr txBox="1"/>
          <p:nvPr/>
        </p:nvSpPr>
        <p:spPr>
          <a:xfrm>
            <a:off x="1879600" y="2159000"/>
            <a:ext cx="101727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Enhanced member experience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Data-driven decision making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Improved communication and engagement</a:t>
            </a:r>
          </a:p>
        </p:txBody>
      </p:sp>
    </p:spTree>
    <p:extLst>
      <p:ext uri="{BB962C8B-B14F-4D97-AF65-F5344CB8AC3E}">
        <p14:creationId xmlns:p14="http://schemas.microsoft.com/office/powerpoint/2010/main" val="4080763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0F78149-0B8B-E4BD-9B5E-EDBE35F0673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7927DF7-ED7A-AD4A-932C-5923A82F2F57}"/>
              </a:ext>
            </a:extLst>
          </p:cNvPr>
          <p:cNvSpPr txBox="1"/>
          <p:nvPr/>
        </p:nvSpPr>
        <p:spPr>
          <a:xfrm>
            <a:off x="1920240" y="448056"/>
            <a:ext cx="9765792" cy="769441"/>
          </a:xfrm>
          <a:prstGeom prst="rect">
            <a:avLst/>
          </a:prstGeom>
          <a:noFill/>
        </p:spPr>
        <p:txBody>
          <a:bodyPr wrap="square" rtlCol="0">
            <a:spAutoFit/>
          </a:bodyPr>
          <a:lstStyle/>
          <a:p>
            <a:r>
              <a:rPr lang="en-US" sz="4400" dirty="0"/>
              <a:t>How can I help?</a:t>
            </a:r>
          </a:p>
        </p:txBody>
      </p:sp>
      <p:sp>
        <p:nvSpPr>
          <p:cNvPr id="3" name="TextBox 2">
            <a:extLst>
              <a:ext uri="{FF2B5EF4-FFF2-40B4-BE49-F238E27FC236}">
                <a16:creationId xmlns:a16="http://schemas.microsoft.com/office/drawing/2014/main" id="{EC82075D-39D0-8B47-1F2A-3746E7DF8762}"/>
              </a:ext>
            </a:extLst>
          </p:cNvPr>
          <p:cNvSpPr txBox="1"/>
          <p:nvPr/>
        </p:nvSpPr>
        <p:spPr>
          <a:xfrm>
            <a:off x="640080" y="1408176"/>
            <a:ext cx="8677656" cy="2585323"/>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Anticipated go-live: early Q2 2026</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Log in, become familiar with member portal, profile updates, event registrations and overall layout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Advocate for the system!</a:t>
            </a:r>
          </a:p>
        </p:txBody>
      </p:sp>
    </p:spTree>
    <p:extLst>
      <p:ext uri="{BB962C8B-B14F-4D97-AF65-F5344CB8AC3E}">
        <p14:creationId xmlns:p14="http://schemas.microsoft.com/office/powerpoint/2010/main" val="18463445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BE12-27C1-0CBC-3162-8A65C384375F}"/>
              </a:ext>
            </a:extLst>
          </p:cNvPr>
          <p:cNvSpPr>
            <a:spLocks noGrp="1"/>
          </p:cNvSpPr>
          <p:nvPr>
            <p:ph type="title"/>
          </p:nvPr>
        </p:nvSpPr>
        <p:spPr>
          <a:xfrm>
            <a:off x="4308614" y="1016138"/>
            <a:ext cx="6915978" cy="1325563"/>
          </a:xfrm>
        </p:spPr>
        <p:txBody>
          <a:bodyPr/>
          <a:lstStyle/>
          <a:p>
            <a:endParaRPr lang="en-US" dirty="0"/>
          </a:p>
        </p:txBody>
      </p:sp>
      <p:sp>
        <p:nvSpPr>
          <p:cNvPr id="3" name="Content Placeholder 2">
            <a:extLst>
              <a:ext uri="{FF2B5EF4-FFF2-40B4-BE49-F238E27FC236}">
                <a16:creationId xmlns:a16="http://schemas.microsoft.com/office/drawing/2014/main" id="{6FEC8FF9-FFB3-53B1-56F6-02940E9DBA10}"/>
              </a:ext>
            </a:extLst>
          </p:cNvPr>
          <p:cNvSpPr>
            <a:spLocks noGrp="1"/>
          </p:cNvSpPr>
          <p:nvPr>
            <p:ph idx="1"/>
          </p:nvPr>
        </p:nvSpPr>
        <p:spPr>
          <a:xfrm>
            <a:off x="4308614" y="2777987"/>
            <a:ext cx="6915978" cy="3398976"/>
          </a:xfrm>
        </p:spPr>
        <p:txBody>
          <a:bodyPr/>
          <a:lstStyle/>
          <a:p>
            <a:endParaRPr lang="en-US" dirty="0"/>
          </a:p>
        </p:txBody>
      </p:sp>
    </p:spTree>
    <p:extLst>
      <p:ext uri="{BB962C8B-B14F-4D97-AF65-F5344CB8AC3E}">
        <p14:creationId xmlns:p14="http://schemas.microsoft.com/office/powerpoint/2010/main" val="1860298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5932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1E5B35C-4D73-8A92-338A-45B8459BB97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9AD66B-5A3E-73D3-A594-E4CBF389D029}"/>
              </a:ext>
            </a:extLst>
          </p:cNvPr>
          <p:cNvSpPr>
            <a:spLocks noGrp="1"/>
          </p:cNvSpPr>
          <p:nvPr>
            <p:ph type="title"/>
          </p:nvPr>
        </p:nvSpPr>
        <p:spPr>
          <a:xfrm>
            <a:off x="3211286" y="608919"/>
            <a:ext cx="10515600" cy="1325563"/>
          </a:xfrm>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Trail Markers – What Guides Us</a:t>
            </a:r>
            <a:endParaRPr lang="en-US" sz="4800" dirty="0">
              <a:latin typeface="Aptos Display" panose="020B0004020202020204" pitchFamily="34" charset="0"/>
            </a:endParaRPr>
          </a:p>
        </p:txBody>
      </p:sp>
      <p:sp>
        <p:nvSpPr>
          <p:cNvPr id="23" name="Content Placeholder 22">
            <a:extLst>
              <a:ext uri="{FF2B5EF4-FFF2-40B4-BE49-F238E27FC236}">
                <a16:creationId xmlns:a16="http://schemas.microsoft.com/office/drawing/2014/main" id="{2871FE99-EE88-93EF-602E-B60F989F3694}"/>
              </a:ext>
            </a:extLst>
          </p:cNvPr>
          <p:cNvSpPr>
            <a:spLocks noGrp="1"/>
          </p:cNvSpPr>
          <p:nvPr>
            <p:ph idx="1"/>
          </p:nvPr>
        </p:nvSpPr>
        <p:spPr>
          <a:xfrm>
            <a:off x="1904822" y="2210978"/>
            <a:ext cx="7598228" cy="4351338"/>
          </a:xfrm>
        </p:spPr>
        <p:txBody>
          <a:bodyPr>
            <a:normAutofit lnSpcReduction="10000"/>
          </a:bodyPr>
          <a:lstStyle/>
          <a:p>
            <a:pPr>
              <a:lnSpc>
                <a:spcPct val="120000"/>
              </a:lnSpc>
            </a:pPr>
            <a:r>
              <a:rPr lang="en-US" sz="2800" dirty="0">
                <a:latin typeface="Aptos Display" panose="020B0004020202020204" pitchFamily="34" charset="0"/>
                <a:cs typeface="Arial" panose="020B0604020202020204" pitchFamily="34" charset="0"/>
              </a:rPr>
              <a:t>ALA’s Strategic Direction</a:t>
            </a:r>
          </a:p>
          <a:p>
            <a:pPr>
              <a:lnSpc>
                <a:spcPct val="120000"/>
              </a:lnSpc>
            </a:pPr>
            <a:r>
              <a:rPr lang="en-US" sz="2800" dirty="0">
                <a:latin typeface="Aptos Display" panose="020B0004020202020204" pitchFamily="34" charset="0"/>
                <a:cs typeface="Arial" panose="020B0604020202020204" pitchFamily="34" charset="0"/>
              </a:rPr>
              <a:t>Tactics development and review</a:t>
            </a:r>
          </a:p>
          <a:p>
            <a:pPr>
              <a:lnSpc>
                <a:spcPct val="120000"/>
              </a:lnSpc>
            </a:pPr>
            <a:r>
              <a:rPr lang="en-US" sz="2800" dirty="0">
                <a:latin typeface="Aptos Display" panose="020B0004020202020204" pitchFamily="34" charset="0"/>
                <a:cs typeface="Arial" panose="020B0604020202020204" pitchFamily="34" charset="0"/>
              </a:rPr>
              <a:t>SOAR Analysis</a:t>
            </a:r>
          </a:p>
          <a:p>
            <a:pPr>
              <a:lnSpc>
                <a:spcPct val="120000"/>
              </a:lnSpc>
            </a:pPr>
            <a:r>
              <a:rPr lang="en-US" sz="2800" dirty="0">
                <a:latin typeface="Aptos Display" panose="020B0004020202020204" pitchFamily="34" charset="0"/>
                <a:cs typeface="Arial" panose="020B0604020202020204" pitchFamily="34" charset="0"/>
              </a:rPr>
              <a:t>The RACI model</a:t>
            </a:r>
          </a:p>
          <a:p>
            <a:pPr>
              <a:lnSpc>
                <a:spcPct val="120000"/>
              </a:lnSpc>
            </a:pPr>
            <a:r>
              <a:rPr lang="en-US" sz="2800" dirty="0">
                <a:latin typeface="Aptos Display" panose="020B0004020202020204" pitchFamily="34" charset="0"/>
                <a:cs typeface="Arial" panose="020B0604020202020204" pitchFamily="34" charset="0"/>
              </a:rPr>
              <a:t>Board oversight and authority</a:t>
            </a:r>
          </a:p>
          <a:p>
            <a:pPr>
              <a:lnSpc>
                <a:spcPct val="120000"/>
              </a:lnSpc>
            </a:pPr>
            <a:r>
              <a:rPr lang="en-US" sz="2800" dirty="0">
                <a:latin typeface="Aptos Display" panose="020B0004020202020204" pitchFamily="34" charset="0"/>
                <a:cs typeface="Arial" panose="020B0604020202020204" pitchFamily="34" charset="0"/>
              </a:rPr>
              <a:t>Accountability</a:t>
            </a:r>
          </a:p>
          <a:p>
            <a:pPr>
              <a:lnSpc>
                <a:spcPct val="120000"/>
              </a:lnSpc>
            </a:pPr>
            <a:r>
              <a:rPr lang="en-US" sz="2800" dirty="0">
                <a:latin typeface="Aptos Display" panose="020B0004020202020204" pitchFamily="34" charset="0"/>
                <a:cs typeface="Arial" panose="020B0604020202020204" pitchFamily="34" charset="0"/>
              </a:rPr>
              <a:t>Partnerships</a:t>
            </a:r>
          </a:p>
          <a:p>
            <a:endParaRPr lang="en-US" dirty="0">
              <a:latin typeface="Aptos Display" panose="020B0004020202020204" pitchFamily="34" charset="0"/>
            </a:endParaRPr>
          </a:p>
        </p:txBody>
      </p:sp>
      <p:pic>
        <p:nvPicPr>
          <p:cNvPr id="3076" name="Picture 4" descr="Map for hiking Royalty Free Vector Image - VectorStock">
            <a:extLst>
              <a:ext uri="{FF2B5EF4-FFF2-40B4-BE49-F238E27FC236}">
                <a16:creationId xmlns:a16="http://schemas.microsoft.com/office/drawing/2014/main" id="{63382417-8A1B-127D-5910-3C220EF54D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743" y="2044184"/>
            <a:ext cx="5050617" cy="4030046"/>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EA7E01A1-A030-F465-DE69-40DCA3D44AA2}"/>
              </a:ext>
            </a:extLst>
          </p:cNvPr>
          <p:cNvSpPr/>
          <p:nvPr/>
        </p:nvSpPr>
        <p:spPr>
          <a:xfrm>
            <a:off x="6977742" y="5682343"/>
            <a:ext cx="5050617" cy="370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554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50E3B10-A5BA-E25B-2556-CB549FB879A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4CE0438-20C0-996C-03A8-23462290A5C5}"/>
              </a:ext>
            </a:extLst>
          </p:cNvPr>
          <p:cNvSpPr>
            <a:spLocks noGrp="1"/>
          </p:cNvSpPr>
          <p:nvPr>
            <p:ph type="title"/>
          </p:nvPr>
        </p:nvSpPr>
        <p:spPr>
          <a:xfrm>
            <a:off x="2870135" y="491623"/>
            <a:ext cx="9093265" cy="1325563"/>
          </a:xfrm>
        </p:spPr>
        <p:txBody>
          <a:bodyPr>
            <a:noAutofit/>
          </a:bodyPr>
          <a:lstStyle/>
          <a:p>
            <a:r>
              <a:rPr lang="en-US" sz="4000" b="1" dirty="0">
                <a:latin typeface="Aptos Display" panose="020B0004020202020204" pitchFamily="34" charset="0"/>
                <a:cs typeface="Times New Roman" panose="02020603050405020304" pitchFamily="18" charset="0"/>
              </a:rPr>
              <a:t>Essential Gear – Tools for Success</a:t>
            </a:r>
            <a:endParaRPr lang="en-US" sz="4000" b="1" dirty="0">
              <a:latin typeface="Aptos Display" panose="020B0004020202020204" pitchFamily="34" charset="0"/>
            </a:endParaRPr>
          </a:p>
        </p:txBody>
      </p:sp>
      <p:pic>
        <p:nvPicPr>
          <p:cNvPr id="8" name="Graphic 7" descr="Climbing with solid fill">
            <a:extLst>
              <a:ext uri="{FF2B5EF4-FFF2-40B4-BE49-F238E27FC236}">
                <a16:creationId xmlns:a16="http://schemas.microsoft.com/office/drawing/2014/main" id="{91374CBE-122B-00A5-7594-41193623DD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294468" y="3848425"/>
            <a:ext cx="805062" cy="805062"/>
          </a:xfrm>
          <a:prstGeom prst="rect">
            <a:avLst/>
          </a:prstGeom>
        </p:spPr>
      </p:pic>
      <p:pic>
        <p:nvPicPr>
          <p:cNvPr id="13" name="Graphic 12" descr="Backpack with solid fill">
            <a:extLst>
              <a:ext uri="{FF2B5EF4-FFF2-40B4-BE49-F238E27FC236}">
                <a16:creationId xmlns:a16="http://schemas.microsoft.com/office/drawing/2014/main" id="{E73270DE-09FC-63A7-1538-0A3B21A9216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99311" y="5247457"/>
            <a:ext cx="914400" cy="914400"/>
          </a:xfrm>
          <a:prstGeom prst="rect">
            <a:avLst/>
          </a:prstGeom>
        </p:spPr>
      </p:pic>
      <p:sp>
        <p:nvSpPr>
          <p:cNvPr id="15" name="TextBox 14">
            <a:extLst>
              <a:ext uri="{FF2B5EF4-FFF2-40B4-BE49-F238E27FC236}">
                <a16:creationId xmlns:a16="http://schemas.microsoft.com/office/drawing/2014/main" id="{9998A48E-59D0-79AD-CD4D-5C330A54A610}"/>
              </a:ext>
            </a:extLst>
          </p:cNvPr>
          <p:cNvSpPr txBox="1"/>
          <p:nvPr/>
        </p:nvSpPr>
        <p:spPr>
          <a:xfrm>
            <a:off x="2213711" y="3945601"/>
            <a:ext cx="311448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New BP Offerings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7" name="Graphic 16" descr="Poles with solid fill">
            <a:extLst>
              <a:ext uri="{FF2B5EF4-FFF2-40B4-BE49-F238E27FC236}">
                <a16:creationId xmlns:a16="http://schemas.microsoft.com/office/drawing/2014/main" id="{7BC783DD-124A-60B3-A857-BF70C67D97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35434" y="3600888"/>
            <a:ext cx="689426" cy="689426"/>
          </a:xfrm>
          <a:prstGeom prst="rect">
            <a:avLst/>
          </a:prstGeom>
        </p:spPr>
      </p:pic>
      <p:sp>
        <p:nvSpPr>
          <p:cNvPr id="18" name="TextBox 17">
            <a:extLst>
              <a:ext uri="{FF2B5EF4-FFF2-40B4-BE49-F238E27FC236}">
                <a16:creationId xmlns:a16="http://schemas.microsoft.com/office/drawing/2014/main" id="{A36BEA6E-B869-6D64-B5B1-92AADC7CC2B6}"/>
              </a:ext>
            </a:extLst>
          </p:cNvPr>
          <p:cNvSpPr txBox="1"/>
          <p:nvPr/>
        </p:nvSpPr>
        <p:spPr>
          <a:xfrm>
            <a:off x="9111683" y="2099213"/>
            <a:ext cx="28517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New Corporate Donor Program</a:t>
            </a:r>
          </a:p>
        </p:txBody>
      </p:sp>
      <p:pic>
        <p:nvPicPr>
          <p:cNvPr id="20" name="Graphic 19" descr="Boot with solid fill">
            <a:extLst>
              <a:ext uri="{FF2B5EF4-FFF2-40B4-BE49-F238E27FC236}">
                <a16:creationId xmlns:a16="http://schemas.microsoft.com/office/drawing/2014/main" id="{5DF4CFB7-49AA-F731-AB58-0571DE9D9EC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03546" y="2422293"/>
            <a:ext cx="986906" cy="986906"/>
          </a:xfrm>
          <a:prstGeom prst="rect">
            <a:avLst/>
          </a:prstGeom>
        </p:spPr>
      </p:pic>
      <p:pic>
        <p:nvPicPr>
          <p:cNvPr id="22" name="Graphic 21" descr="Pocket knife with solid fill">
            <a:extLst>
              <a:ext uri="{FF2B5EF4-FFF2-40B4-BE49-F238E27FC236}">
                <a16:creationId xmlns:a16="http://schemas.microsoft.com/office/drawing/2014/main" id="{25A675F5-13A7-595D-45BC-E78FFEF254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74691" y="2087264"/>
            <a:ext cx="914400" cy="914400"/>
          </a:xfrm>
          <a:prstGeom prst="rect">
            <a:avLst/>
          </a:prstGeom>
        </p:spPr>
      </p:pic>
      <p:sp>
        <p:nvSpPr>
          <p:cNvPr id="27" name="TextBox 26">
            <a:extLst>
              <a:ext uri="{FF2B5EF4-FFF2-40B4-BE49-F238E27FC236}">
                <a16:creationId xmlns:a16="http://schemas.microsoft.com/office/drawing/2014/main" id="{6F398AE2-B1A5-C87D-0DCD-F45AC66E6364}"/>
              </a:ext>
            </a:extLst>
          </p:cNvPr>
          <p:cNvSpPr txBox="1"/>
          <p:nvPr/>
        </p:nvSpPr>
        <p:spPr>
          <a:xfrm>
            <a:off x="2148269" y="2605908"/>
            <a:ext cx="2709407" cy="4023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New Website </a:t>
            </a:r>
            <a:r>
              <a:rPr kumimoji="0" lang="en-US" sz="1800" b="1" i="0" u="none" strike="noStrike" kern="1200" cap="none" spc="0" normalizeH="0" baseline="0" noProof="0" dirty="0">
                <a:ln>
                  <a:noFill/>
                </a:ln>
                <a:solidFill>
                  <a:prstClr val="black"/>
                </a:solidFill>
                <a:effectLst/>
                <a:uLnTx/>
                <a:uFillTx/>
                <a:latin typeface="Aptos" panose="02110004020202020204"/>
                <a:ea typeface="+mn-ea"/>
                <a:cs typeface="+mn-cs"/>
              </a:rPr>
              <a:t>Design</a:t>
            </a:r>
            <a:endPar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8" name="TextBox 27">
            <a:extLst>
              <a:ext uri="{FF2B5EF4-FFF2-40B4-BE49-F238E27FC236}">
                <a16:creationId xmlns:a16="http://schemas.microsoft.com/office/drawing/2014/main" id="{9022C1BD-DE86-B8C6-815C-F5B820BAD89D}"/>
              </a:ext>
            </a:extLst>
          </p:cNvPr>
          <p:cNvSpPr txBox="1"/>
          <p:nvPr/>
        </p:nvSpPr>
        <p:spPr>
          <a:xfrm>
            <a:off x="8817406" y="3607757"/>
            <a:ext cx="33745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Expanded PR/Media Presence and SM Outreach</a:t>
            </a:r>
          </a:p>
        </p:txBody>
      </p:sp>
      <p:sp>
        <p:nvSpPr>
          <p:cNvPr id="29" name="TextBox 28">
            <a:extLst>
              <a:ext uri="{FF2B5EF4-FFF2-40B4-BE49-F238E27FC236}">
                <a16:creationId xmlns:a16="http://schemas.microsoft.com/office/drawing/2014/main" id="{29624573-B468-40A7-5177-6595D27CCAB9}"/>
              </a:ext>
            </a:extLst>
          </p:cNvPr>
          <p:cNvSpPr txBox="1"/>
          <p:nvPr/>
        </p:nvSpPr>
        <p:spPr>
          <a:xfrm>
            <a:off x="2213711" y="5375072"/>
            <a:ext cx="461886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New Membership Pricing Model</a:t>
            </a:r>
          </a:p>
        </p:txBody>
      </p:sp>
      <p:sp>
        <p:nvSpPr>
          <p:cNvPr id="32" name="TextBox 31">
            <a:extLst>
              <a:ext uri="{FF2B5EF4-FFF2-40B4-BE49-F238E27FC236}">
                <a16:creationId xmlns:a16="http://schemas.microsoft.com/office/drawing/2014/main" id="{854AF7D0-E478-182C-2B96-2FD633116283}"/>
              </a:ext>
            </a:extLst>
          </p:cNvPr>
          <p:cNvSpPr txBox="1"/>
          <p:nvPr/>
        </p:nvSpPr>
        <p:spPr>
          <a:xfrm>
            <a:off x="8784749" y="5394373"/>
            <a:ext cx="26783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Newly Conceived and Branded Events</a:t>
            </a:r>
          </a:p>
        </p:txBody>
      </p:sp>
      <p:pic>
        <p:nvPicPr>
          <p:cNvPr id="34" name="Graphic 33" descr="Labor with solid fill">
            <a:extLst>
              <a:ext uri="{FF2B5EF4-FFF2-40B4-BE49-F238E27FC236}">
                <a16:creationId xmlns:a16="http://schemas.microsoft.com/office/drawing/2014/main" id="{96CE4C8A-193B-E608-ECD0-794D1BA2985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870349" y="5247457"/>
            <a:ext cx="914400" cy="914400"/>
          </a:xfrm>
          <a:prstGeom prst="rect">
            <a:avLst/>
          </a:prstGeom>
        </p:spPr>
      </p:pic>
      <p:pic>
        <p:nvPicPr>
          <p:cNvPr id="35" name="Picture 2" descr="Heavy rucksack man hi-res stock photography and images - Alamy">
            <a:extLst>
              <a:ext uri="{FF2B5EF4-FFF2-40B4-BE49-F238E27FC236}">
                <a16:creationId xmlns:a16="http://schemas.microsoft.com/office/drawing/2014/main" id="{5C311A4D-6576-1F78-02EE-FF7331118D6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042691" y="2795084"/>
            <a:ext cx="2647207" cy="2301034"/>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ACC2C121-FA5F-1FDD-7993-8EDAC5392309}"/>
              </a:ext>
            </a:extLst>
          </p:cNvPr>
          <p:cNvSpPr/>
          <p:nvPr/>
        </p:nvSpPr>
        <p:spPr>
          <a:xfrm>
            <a:off x="5042692" y="4873231"/>
            <a:ext cx="2647206" cy="2199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9951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5D448B4-59D1-3D53-90A7-6E9265AF9A1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173D75-2885-C436-9798-0A7637295B8E}"/>
              </a:ext>
            </a:extLst>
          </p:cNvPr>
          <p:cNvSpPr>
            <a:spLocks noGrp="1"/>
          </p:cNvSpPr>
          <p:nvPr>
            <p:ph type="title"/>
          </p:nvPr>
        </p:nvSpPr>
        <p:spPr>
          <a:xfrm>
            <a:off x="3211286" y="608919"/>
            <a:ext cx="10515600" cy="1325563"/>
          </a:xfrm>
        </p:spPr>
        <p:txBody>
          <a:bodyPr>
            <a:normAutofit/>
          </a:bodyPr>
          <a:lstStyle/>
          <a:p>
            <a:r>
              <a:rPr lang="en-US" sz="4800" b="1" dirty="0">
                <a:effectLst/>
                <a:latin typeface="Aptos" panose="020B0004020202020204" pitchFamily="34" charset="0"/>
                <a:ea typeface="Aptos" panose="020B0004020202020204" pitchFamily="34" charset="0"/>
                <a:cs typeface="Times New Roman" panose="02020603050405020304" pitchFamily="18" charset="0"/>
              </a:rPr>
              <a:t>The Climb – </a:t>
            </a:r>
            <a:r>
              <a:rPr lang="en-US" sz="4800" b="1" dirty="0">
                <a:latin typeface="Aptos" panose="020B0004020202020204" pitchFamily="34" charset="0"/>
                <a:ea typeface="Aptos" panose="020B0004020202020204" pitchFamily="34" charset="0"/>
                <a:cs typeface="Times New Roman" panose="02020603050405020304" pitchFamily="18" charset="0"/>
              </a:rPr>
              <a:t>Strategic Tactics</a:t>
            </a:r>
            <a:endParaRPr lang="en-US" sz="4800" dirty="0">
              <a:latin typeface="Aptos Display" panose="020B0004020202020204" pitchFamily="34" charset="0"/>
            </a:endParaRPr>
          </a:p>
        </p:txBody>
      </p:sp>
      <p:sp>
        <p:nvSpPr>
          <p:cNvPr id="23" name="Content Placeholder 22">
            <a:extLst>
              <a:ext uri="{FF2B5EF4-FFF2-40B4-BE49-F238E27FC236}">
                <a16:creationId xmlns:a16="http://schemas.microsoft.com/office/drawing/2014/main" id="{E309F794-6F32-7853-90FA-E7C828352073}"/>
              </a:ext>
            </a:extLst>
          </p:cNvPr>
          <p:cNvSpPr>
            <a:spLocks noGrp="1"/>
          </p:cNvSpPr>
          <p:nvPr>
            <p:ph idx="1"/>
          </p:nvPr>
        </p:nvSpPr>
        <p:spPr>
          <a:xfrm>
            <a:off x="3336109" y="2280490"/>
            <a:ext cx="7598228" cy="3734230"/>
          </a:xfrm>
        </p:spPr>
        <p:txBody>
          <a:bodyPr>
            <a:normAutofit/>
          </a:bodyPr>
          <a:lstStyle/>
          <a:p>
            <a:pPr>
              <a:lnSpc>
                <a:spcPct val="120000"/>
              </a:lnSpc>
            </a:pPr>
            <a:r>
              <a:rPr lang="en-US" sz="2800" dirty="0">
                <a:latin typeface="Arial" panose="020B0604020202020204" pitchFamily="34" charset="0"/>
                <a:cs typeface="Arial" panose="020B0604020202020204" pitchFamily="34" charset="0"/>
              </a:rPr>
              <a:t>Responsibilities and expectations</a:t>
            </a:r>
          </a:p>
          <a:p>
            <a:pPr>
              <a:lnSpc>
                <a:spcPct val="120000"/>
              </a:lnSpc>
            </a:pPr>
            <a:r>
              <a:rPr lang="en-US" dirty="0">
                <a:latin typeface="Arial" panose="020B0604020202020204" pitchFamily="34" charset="0"/>
                <a:cs typeface="Arial" panose="020B0604020202020204" pitchFamily="34" charset="0"/>
              </a:rPr>
              <a:t>Making an impact</a:t>
            </a:r>
          </a:p>
          <a:p>
            <a:pPr>
              <a:lnSpc>
                <a:spcPct val="120000"/>
              </a:lnSpc>
            </a:pPr>
            <a:r>
              <a:rPr lang="en-US" sz="2800" dirty="0">
                <a:latin typeface="Arial" panose="020B0604020202020204" pitchFamily="34" charset="0"/>
                <a:cs typeface="Arial" panose="020B0604020202020204" pitchFamily="34" charset="0"/>
              </a:rPr>
              <a:t>Collaboration and teamwork</a:t>
            </a:r>
          </a:p>
          <a:p>
            <a:pPr>
              <a:lnSpc>
                <a:spcPct val="120000"/>
              </a:lnSpc>
            </a:pPr>
            <a:r>
              <a:rPr lang="en-US" dirty="0">
                <a:latin typeface="Arial" panose="020B0604020202020204" pitchFamily="34" charset="0"/>
                <a:cs typeface="Arial" panose="020B0604020202020204" pitchFamily="34" charset="0"/>
              </a:rPr>
              <a:t>Success Stories</a:t>
            </a:r>
            <a:endParaRPr lang="en-US" sz="28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3922354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60032EE-D132-5732-2FD4-8CCFFCCEFC9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078E96-235B-F256-C77D-1377DA091AB4}"/>
              </a:ext>
            </a:extLst>
          </p:cNvPr>
          <p:cNvSpPr>
            <a:spLocks noGrp="1"/>
          </p:cNvSpPr>
          <p:nvPr>
            <p:ph type="title"/>
          </p:nvPr>
        </p:nvSpPr>
        <p:spPr>
          <a:xfrm>
            <a:off x="3211286" y="608919"/>
            <a:ext cx="10515600" cy="1325563"/>
          </a:xfrm>
        </p:spPr>
        <p:txBody>
          <a:bodyPr>
            <a:normAutofit/>
          </a:bodyPr>
          <a:lstStyle/>
          <a:p>
            <a:r>
              <a:rPr lang="en-US" sz="4800" b="1" dirty="0">
                <a:effectLst/>
                <a:ea typeface="Aptos" panose="020B0004020202020204" pitchFamily="34" charset="0"/>
                <a:cs typeface="Times New Roman" panose="02020603050405020304" pitchFamily="18" charset="0"/>
              </a:rPr>
              <a:t>The </a:t>
            </a:r>
            <a:r>
              <a:rPr lang="en-US" sz="4800" b="1" dirty="0">
                <a:ea typeface="Aptos" panose="020B0004020202020204" pitchFamily="34" charset="0"/>
                <a:cs typeface="Times New Roman" panose="02020603050405020304" pitchFamily="18" charset="0"/>
              </a:rPr>
              <a:t>Journey Continues…</a:t>
            </a:r>
            <a:endParaRPr lang="en-US" sz="4800" dirty="0"/>
          </a:p>
        </p:txBody>
      </p:sp>
      <p:sp>
        <p:nvSpPr>
          <p:cNvPr id="23" name="Content Placeholder 22">
            <a:extLst>
              <a:ext uri="{FF2B5EF4-FFF2-40B4-BE49-F238E27FC236}">
                <a16:creationId xmlns:a16="http://schemas.microsoft.com/office/drawing/2014/main" id="{1CFD13C6-B374-AFCC-AD2D-9649A854B363}"/>
              </a:ext>
            </a:extLst>
          </p:cNvPr>
          <p:cNvSpPr>
            <a:spLocks noGrp="1"/>
          </p:cNvSpPr>
          <p:nvPr>
            <p:ph idx="1"/>
          </p:nvPr>
        </p:nvSpPr>
        <p:spPr>
          <a:xfrm>
            <a:off x="3336108" y="2280489"/>
            <a:ext cx="8256451" cy="3968591"/>
          </a:xfrm>
        </p:spPr>
        <p:txBody>
          <a:bodyPr>
            <a:normAutofit/>
          </a:bodyPr>
          <a:lstStyle/>
          <a:p>
            <a:pPr>
              <a:lnSpc>
                <a:spcPct val="120000"/>
              </a:lnSpc>
            </a:pPr>
            <a:r>
              <a:rPr lang="en-US" sz="2800" dirty="0">
                <a:latin typeface="Aptos Display" panose="020B0004020202020204" pitchFamily="34" charset="0"/>
                <a:cs typeface="Arial" panose="020B0604020202020204" pitchFamily="34" charset="0"/>
              </a:rPr>
              <a:t>Staying engaged and involved</a:t>
            </a:r>
          </a:p>
          <a:p>
            <a:pPr>
              <a:lnSpc>
                <a:spcPct val="120000"/>
              </a:lnSpc>
            </a:pPr>
            <a:r>
              <a:rPr lang="en-US" dirty="0">
                <a:latin typeface="Aptos Display" panose="020B0004020202020204" pitchFamily="34" charset="0"/>
                <a:cs typeface="Arial" panose="020B0604020202020204" pitchFamily="34" charset="0"/>
              </a:rPr>
              <a:t>Creating opportunities</a:t>
            </a:r>
          </a:p>
          <a:p>
            <a:pPr>
              <a:lnSpc>
                <a:spcPct val="120000"/>
              </a:lnSpc>
            </a:pPr>
            <a:r>
              <a:rPr lang="en-US">
                <a:latin typeface="Aptos Display" panose="020B0004020202020204" pitchFamily="34" charset="0"/>
                <a:cs typeface="Arial" panose="020B0604020202020204" pitchFamily="34" charset="0"/>
              </a:rPr>
              <a:t>Challenging assumptions</a:t>
            </a:r>
            <a:endParaRPr lang="en-US" dirty="0">
              <a:latin typeface="Aptos Display" panose="020B0004020202020204" pitchFamily="34" charset="0"/>
              <a:cs typeface="Arial" panose="020B0604020202020204" pitchFamily="34" charset="0"/>
            </a:endParaRPr>
          </a:p>
          <a:p>
            <a:pPr>
              <a:lnSpc>
                <a:spcPct val="120000"/>
              </a:lnSpc>
            </a:pPr>
            <a:r>
              <a:rPr lang="en-US" dirty="0">
                <a:latin typeface="Aptos Display" panose="020B0004020202020204" pitchFamily="34" charset="0"/>
                <a:cs typeface="Arial" panose="020B0604020202020204" pitchFamily="34" charset="0"/>
              </a:rPr>
              <a:t>Highlighting achievements, offerings, and value</a:t>
            </a:r>
          </a:p>
          <a:p>
            <a:pPr>
              <a:lnSpc>
                <a:spcPct val="120000"/>
              </a:lnSpc>
            </a:pPr>
            <a:r>
              <a:rPr lang="en-US" dirty="0">
                <a:latin typeface="Aptos Display" panose="020B0004020202020204" pitchFamily="34" charset="0"/>
                <a:cs typeface="Arial" panose="020B0604020202020204" pitchFamily="34" charset="0"/>
              </a:rPr>
              <a:t>Growing our community</a:t>
            </a:r>
          </a:p>
          <a:p>
            <a:pPr>
              <a:lnSpc>
                <a:spcPct val="120000"/>
              </a:lnSpc>
            </a:pPr>
            <a:r>
              <a:rPr lang="en-US" dirty="0">
                <a:latin typeface="Aptos Display" panose="020B0004020202020204" pitchFamily="34" charset="0"/>
                <a:cs typeface="Arial" panose="020B0604020202020204" pitchFamily="34" charset="0"/>
              </a:rPr>
              <a:t>Strengthening our brand</a:t>
            </a:r>
          </a:p>
          <a:p>
            <a:pPr>
              <a:lnSpc>
                <a:spcPct val="120000"/>
              </a:lnSpc>
            </a:pPr>
            <a:endParaRPr lang="en-US" dirty="0">
              <a:latin typeface="Aptos Display" panose="020B0004020202020204" pitchFamily="34" charset="0"/>
              <a:cs typeface="Arial" panose="020B0604020202020204" pitchFamily="34" charset="0"/>
            </a:endParaRPr>
          </a:p>
          <a:p>
            <a:pPr>
              <a:lnSpc>
                <a:spcPct val="120000"/>
              </a:lnSpc>
            </a:pPr>
            <a:endParaRPr lang="en-US" dirty="0">
              <a:latin typeface="Aptos Display" panose="020B0004020202020204" pitchFamily="34" charset="0"/>
              <a:cs typeface="Arial" panose="020B0604020202020204" pitchFamily="34" charset="0"/>
            </a:endParaRPr>
          </a:p>
          <a:p>
            <a:pPr marL="0" indent="0">
              <a:buNone/>
            </a:pPr>
            <a:endParaRPr lang="en-US" dirty="0">
              <a:latin typeface="Aptos Display" panose="020B0004020202020204" pitchFamily="34" charset="0"/>
            </a:endParaRPr>
          </a:p>
        </p:txBody>
      </p:sp>
    </p:spTree>
    <p:extLst>
      <p:ext uri="{BB962C8B-B14F-4D97-AF65-F5344CB8AC3E}">
        <p14:creationId xmlns:p14="http://schemas.microsoft.com/office/powerpoint/2010/main" val="723568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7C44D390C7F94AB10D50C99F01CA71" ma:contentTypeVersion="21" ma:contentTypeDescription="Create a new document." ma:contentTypeScope="" ma:versionID="d01d84adb9c95ea6627d029bc532bd8b">
  <xsd:schema xmlns:xsd="http://www.w3.org/2001/XMLSchema" xmlns:xs="http://www.w3.org/2001/XMLSchema" xmlns:p="http://schemas.microsoft.com/office/2006/metadata/properties" xmlns:ns2="b0d0b4d8-dac0-442f-a11d-e01bf3bc84e2" xmlns:ns3="be7b40e5-340a-4e74-9c0f-b738c40e60a9" targetNamespace="http://schemas.microsoft.com/office/2006/metadata/properties" ma:root="true" ma:fieldsID="09a06d5d7455000061f0902f7786f6aa" ns2:_="" ns3:_="">
    <xsd:import namespace="b0d0b4d8-dac0-442f-a11d-e01bf3bc84e2"/>
    <xsd:import namespace="be7b40e5-340a-4e74-9c0f-b738c40e60a9"/>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2:TaxKeywordTaxHTField" minOccurs="0"/>
                <xsd:element ref="ns2:TaxCatchAll" minOccurs="0"/>
                <xsd:element ref="ns2:Retention_x0020_Date" minOccurs="0"/>
                <xsd:element ref="ns2:_dlc_DocId" minOccurs="0"/>
                <xsd:element ref="ns2:_dlc_DocIdUrl" minOccurs="0"/>
                <xsd:element ref="ns2:_dlc_DocIdPersistId"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3:MediaServiceObjectDetectorVersions" minOccurs="0"/>
                <xsd:element ref="ns3:MediaServiceSearchPropertie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d0b4d8-dac0-442f-a11d-e01bf3bc84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element name="TaxKeywordTaxHTField" ma:index="17" nillable="true" ma:taxonomy="true" ma:internalName="TaxKeywordTaxHTField" ma:taxonomyFieldName="TaxKeyword" ma:displayName="Enterprise Keywords" ma:fieldId="{23f27201-bee3-471e-b2e7-b64fd8b7ca38}" ma:taxonomyMulti="true" ma:sspId="e99fb18b-195f-4cbe-b952-cf12f91f9893" ma:termSetId="00000000-0000-0000-0000-000000000000" ma:anchorId="00000000-0000-0000-0000-000000000000" ma:open="true" ma:isKeyword="true">
      <xsd:complexType>
        <xsd:sequence>
          <xsd:element ref="pc:Terms" minOccurs="0" maxOccurs="1"/>
        </xsd:sequence>
      </xsd:complexType>
    </xsd:element>
    <xsd:element name="TaxCatchAll" ma:index="18" nillable="true" ma:displayName="Taxonomy Catch All Column" ma:hidden="true" ma:list="{7dde1d07-175e-4208-85f5-5974fcc063e7}" ma:internalName="TaxCatchAll" ma:showField="CatchAllData" ma:web="b0d0b4d8-dac0-442f-a11d-e01bf3bc84e2">
      <xsd:complexType>
        <xsd:complexContent>
          <xsd:extension base="dms:MultiChoiceLookup">
            <xsd:sequence>
              <xsd:element name="Value" type="dms:Lookup" maxOccurs="unbounded" minOccurs="0" nillable="true"/>
            </xsd:sequence>
          </xsd:extension>
        </xsd:complexContent>
      </xsd:complexType>
    </xsd:element>
    <xsd:element name="Retention_x0020_Date" ma:index="19" nillable="true" ma:displayName="Retention Date" ma:default="5 Years" ma:format="Dropdown" ma:internalName="Retention_x0020_Date">
      <xsd:simpleType>
        <xsd:restriction base="dms:Choice">
          <xsd:enumeration value="1 Year"/>
          <xsd:enumeration value="2 Years"/>
          <xsd:enumeration value="3 Years"/>
          <xsd:enumeration value="4 Years"/>
          <xsd:enumeration value="5 Years"/>
          <xsd:enumeration value="6 Years"/>
          <xsd:enumeration value="7 Years"/>
          <xsd:enumeration value="8 Years"/>
          <xsd:enumeration value="9 Years"/>
          <xsd:enumeration value="10 Years"/>
          <xsd:enumeration value="Permanent"/>
        </xsd:restriction>
      </xsd:simpleType>
    </xsd:element>
    <xsd:element name="_dlc_DocId" ma:index="20" nillable="true" ma:displayName="Document ID Value" ma:description="The value of the document ID assigned to this item."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e7b40e5-340a-4e74-9c0f-b738c40e60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OCR" ma:index="27" nillable="true" ma:displayName="Extracted Text" ma:internalName="MediaServiceOCR" ma:readOnly="true">
      <xsd:simpleType>
        <xsd:restriction base="dms:Note">
          <xsd:maxLength value="255"/>
        </xsd:restrictio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e99fb18b-195f-4cbe-b952-cf12f91f98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element name="MediaLengthInSeconds" ma:index="3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0d0b4d8-dac0-442f-a11d-e01bf3bc84e2" xsi:nil="true"/>
    <Retention_x0020_Date xmlns="b0d0b4d8-dac0-442f-a11d-e01bf3bc84e2">5 Years</Retention_x0020_Date>
    <_dlc_DocId xmlns="b0d0b4d8-dac0-442f-a11d-e01bf3bc84e2">ALADOCS-1916033246-1113</_dlc_DocId>
    <_dlc_DocIdUrl xmlns="b0d0b4d8-dac0-442f-a11d-e01bf3bc84e2">
      <Url>https://alanet.sharepoint.com/leadership/associationleadershipinstitute/_layouts/15/DocIdRedir.aspx?ID=ALADOCS-1916033246-1113</Url>
      <Description>ALADOCS-1916033246-1113</Description>
    </_dlc_DocIdUrl>
    <lcf76f155ced4ddcb4097134ff3c332f xmlns="be7b40e5-340a-4e74-9c0f-b738c40e60a9">
      <Terms xmlns="http://schemas.microsoft.com/office/infopath/2007/PartnerControls"/>
    </lcf76f155ced4ddcb4097134ff3c332f>
    <TaxKeywordTaxHTField xmlns="b0d0b4d8-dac0-442f-a11d-e01bf3bc84e2">
      <Terms xmlns="http://schemas.microsoft.com/office/infopath/2007/PartnerControls"/>
    </TaxKeywordTaxHTFiel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B2D7607-68E4-4242-BEA4-5436B7F339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0d0b4d8-dac0-442f-a11d-e01bf3bc84e2"/>
    <ds:schemaRef ds:uri="be7b40e5-340a-4e74-9c0f-b738c40e60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AC4128-B289-4E8C-AACC-23B2976C96DB}">
  <ds:schemaRefs>
    <ds:schemaRef ds:uri="http://schemas.microsoft.com/sharepoint/v3/contenttype/forms"/>
  </ds:schemaRefs>
</ds:datastoreItem>
</file>

<file path=customXml/itemProps3.xml><?xml version="1.0" encoding="utf-8"?>
<ds:datastoreItem xmlns:ds="http://schemas.openxmlformats.org/officeDocument/2006/customXml" ds:itemID="{0FA7DC59-6F99-4ADE-A1C9-6283B566F1F4}">
  <ds:schemaRefs>
    <ds:schemaRef ds:uri="http://schemas.microsoft.com/office/2006/documentManagement/types"/>
    <ds:schemaRef ds:uri="http://purl.org/dc/terms/"/>
    <ds:schemaRef ds:uri="http://schemas.microsoft.com/office/2006/metadata/properties"/>
    <ds:schemaRef ds:uri="b0d0b4d8-dac0-442f-a11d-e01bf3bc84e2"/>
    <ds:schemaRef ds:uri="http://purl.org/dc/dcmitype/"/>
    <ds:schemaRef ds:uri="http://www.w3.org/XML/1998/namespace"/>
    <ds:schemaRef ds:uri="be7b40e5-340a-4e74-9c0f-b738c40e60a9"/>
    <ds:schemaRef ds:uri="http://schemas.microsoft.com/office/infopath/2007/PartnerControls"/>
    <ds:schemaRef ds:uri="http://schemas.openxmlformats.org/package/2006/metadata/core-properties"/>
    <ds:schemaRef ds:uri="http://purl.org/dc/elements/1.1/"/>
  </ds:schemaRefs>
</ds:datastoreItem>
</file>

<file path=customXml/itemProps4.xml><?xml version="1.0" encoding="utf-8"?>
<ds:datastoreItem xmlns:ds="http://schemas.openxmlformats.org/officeDocument/2006/customXml" ds:itemID="{31FFFF95-C158-409A-9D19-9BDCA521F6E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12601</TotalTime>
  <Words>3030</Words>
  <Application>Microsoft Office PowerPoint</Application>
  <PresentationFormat>Widescreen</PresentationFormat>
  <Paragraphs>370</Paragraphs>
  <Slides>56</Slides>
  <Notes>11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Highlights From HQ! </vt:lpstr>
      <vt:lpstr>ALA: Reaching New Heights</vt:lpstr>
      <vt:lpstr>The Ascent Begins – HQ Overview</vt:lpstr>
      <vt:lpstr>The Ascent Begins – HQ Overview</vt:lpstr>
      <vt:lpstr>Basecamp – Understanding ALA</vt:lpstr>
      <vt:lpstr>Trail Markers – What Guides Us</vt:lpstr>
      <vt:lpstr>Essential Gear – Tools for Success</vt:lpstr>
      <vt:lpstr>The Climb – Strategic Tactics</vt:lpstr>
      <vt:lpstr>The Journey Continues…</vt:lpstr>
      <vt:lpstr>“It isn't the mountains ahead that wear you out; it's the pebble in your shoe.”       - Muhammad Ali</vt:lpstr>
      <vt:lpstr>PowerPoint Presentation</vt:lpstr>
      <vt:lpstr>PowerPoint Presentation</vt:lpstr>
      <vt:lpstr>Maximizing ALA's Social Media Impact: How Volunteers Can Amplify Our Reach</vt:lpstr>
      <vt:lpstr>Reaching New Heights: The Power of Social Media Engagement</vt:lpstr>
      <vt:lpstr>Lifting ALA Higher: The Power of Volunteer Promotion</vt:lpstr>
      <vt:lpstr>Scaling the Algorithm: Unlocking the Power of Engagement</vt:lpstr>
      <vt:lpstr>Ascending Together: Maximizing Volunteer Impact Online</vt:lpstr>
      <vt:lpstr>Practical Example of Climbing the Engagement Ladder</vt:lpstr>
      <vt:lpstr>Reaching New Heights in Social Media Engagement</vt:lpstr>
      <vt:lpstr>Reaching New Peaks: Volunteer Action Steps for Today</vt:lpstr>
      <vt:lpstr>Tracking Your Ascent: Measuring the Impact of Volunteer Engagement</vt:lpstr>
      <vt:lpstr>ALA’s Social Media Analytics: Reach, Post Impressions &amp; Page and Profile Impressions </vt:lpstr>
      <vt:lpstr>Questions?</vt:lpstr>
      <vt:lpstr> </vt:lpstr>
      <vt:lpstr>Fred Ullman, Director, Business Development  Phone: 847-267-1375  Email: fullman@alanet.org  LinkedIn: www.linkedin.com/in/fredullman/</vt:lpstr>
      <vt:lpstr>ALA VIP Program (Value In Partnership)</vt:lpstr>
      <vt:lpstr>ALA Business Partners (BPs)</vt:lpstr>
      <vt:lpstr>ALA Business Partners (BPs) Looking to the future…</vt:lpstr>
      <vt:lpstr>ALA Business Partners (BPs) Looking to the future…</vt:lpstr>
      <vt:lpstr>ALA Business Partners (BPs) What can ALA leaders do to foster engagement</vt:lpstr>
      <vt:lpstr>Thank you for all you do to support ALA and each other!</vt:lpstr>
      <vt:lpstr>PowerPoint Presentation</vt:lpstr>
      <vt:lpstr>ALA Member Engagement</vt:lpstr>
      <vt:lpstr>ALA Member Engagement 2024</vt:lpstr>
      <vt:lpstr>ALA Member Engagement 2024</vt:lpstr>
      <vt:lpstr>ALA Member Engagement 2024</vt:lpstr>
      <vt:lpstr>ALA Member Engagement 2024</vt:lpstr>
      <vt:lpstr>PowerPoint Presentation</vt:lpstr>
      <vt:lpstr>PowerPoint Presentation</vt:lpstr>
      <vt:lpstr>Membership Segmentation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Fonteva Association Management System</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Fitzpatrick</dc:creator>
  <cp:lastModifiedBy>Tarah Dickerson</cp:lastModifiedBy>
  <cp:revision>46</cp:revision>
  <dcterms:created xsi:type="dcterms:W3CDTF">2024-06-04T21:05:48Z</dcterms:created>
  <dcterms:modified xsi:type="dcterms:W3CDTF">2025-03-08T03:10:41Z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0x010100CD7C44D390C7F94AB10D50C99F01CA71</vt:lpwstr>
  </property>
  <property fmtid="{D5CDD505-2E9C-101B-9397-08002B2CF9AE}" pid="3" name="_dlc_DocIdItemGuid">
    <vt:lpwstr>f64808c5-adb8-4abc-b427-b6edc6f789ec</vt:lpwstr>
  </property>
  <property fmtid="{D5CDD505-2E9C-101B-9397-08002B2CF9AE}" pid="4" name="TaxKeyword">
    <vt:lpwstr/>
  </property>
  <property fmtid="{D5CDD505-2E9C-101B-9397-08002B2CF9AE}" pid="5" name="MediaServiceImageTags">
    <vt:lpwstr/>
  </property>
</Properties>
</file>