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sldIdLst>
    <p:sldId id="262" r:id="rId6"/>
    <p:sldId id="260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D29F-69BB-4D5E-8138-CE60A651D8B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00C75-09E3-4DF4-AC30-96A42F079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7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4F97-F7DD-33EB-EEFF-DAB4A1984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24BB4-5653-C877-42B4-09412C42C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1529-95F1-446E-E725-BAAA2981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CC836-B0EB-44D0-243A-F723CE3A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418C1-5ABF-79F1-2B4E-5733EA55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5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3A0A-28DA-C87E-DAB6-9A8FAFA3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7CD6F-60FF-5C38-CFA0-DAE59D019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2436E-5A5F-3225-9F65-B4DBD8E2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4E48-87BF-FFF7-7C3E-91345AF7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F7B7A-F1F2-0D27-3B22-1E32150B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3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081F3-694B-0E74-F6A7-8ADD61AF1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E8535-D57E-3100-6417-5B61467C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09DC2-2640-F0B3-9948-F3E5F716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10469-6A62-E211-9466-F3144C0F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E4EBF-DA63-99CF-7AE9-27C4FAD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CB13-D1C0-C6EC-6586-93A29993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5CE17-F196-7DC9-79D9-E979730FE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AB7E3-4645-BF97-D286-935DF5A1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B32EE-2880-E1DF-F1F3-DAD144C2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6D308-3F29-0B2C-F2E4-9D9CCED9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C430-E4AD-71D2-2581-F0F0469D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A5E2-544E-A5AF-BA5D-580CC8D96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A6F17-E08E-A8E7-20F8-26F63D62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0987-D6DF-F48F-0F93-CB9DC2D2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49CFD-72E7-A51A-8320-EB8DA623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C3EB-6FFF-A1BB-F2A6-88519C5E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19426-36AC-4F0B-F059-243F17647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7AB7D-BCA4-092A-0CEE-D2BA200F2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90859-45BA-030F-7DA3-B48E6CCE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24FC7-253F-AF7F-9D62-F75A756A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0ACDF-80DA-582F-4720-C87BEF54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5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320E-DCC8-E650-96E8-9968B4C7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88AB8-193F-6C5D-AFD4-D407336DD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2AA31-B94C-B409-4A7F-BAFDF0415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D58D5-BFAD-C0D9-C211-6F0C68055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746086-BD58-D19F-6515-9B5504E74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32CDF5-0918-CB7B-2D52-7C351A7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1054CB-8163-D380-B843-52E15AF6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ADE0BF-1813-C7FE-A068-D865A4BE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0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5D17-EE78-72A2-2AE7-EB2D4B9C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2CC11-CD37-1D81-D42C-1471794A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33525-A0EC-5BA8-8116-1EF744C0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B9B3B-E16F-05A9-D4F7-24B7D968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EDA7B-A16E-5964-0223-CC5DC67E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695A8-DCED-BC70-DD9E-791280F0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5A3F9-5E9E-5881-A432-07C7B0D5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6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5023-CC9E-F416-B903-016F0EB6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9440E-7DB9-78E8-DF46-FD892ECE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C3153-2515-0035-0D44-BEFFFFA59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69A21-CFF4-B23C-3285-3579FEA8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6D6A6-C900-08B0-4B6E-2A901083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DC40A-ED2C-A67C-7C83-C534F6A9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7172-4A82-312C-DC04-E9C0D379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50E0-62A3-A920-E77D-F025B1747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42EC1-D9DB-F6AB-EF72-8FF5EF4DE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C013C-E40F-28D9-A3C9-C9238BA5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FFEB6-ACB1-9933-CF25-DEF7C23F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C87DE-7807-0D72-D78C-03357EB7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CACCE-9F23-7371-E46C-4E1F5702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7C9A1-53DB-BD71-1670-B2267FF41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0BC2D-375C-EDE1-F318-D36363646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B47F7-5A9F-466A-BE5D-F6C98B3C6D7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3021-EA9B-A0E2-AB09-584F56BA6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66F10-2CF2-6B8E-B9F4-EBA4944C8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792F62-8D9B-40C4-B003-F97ED38AF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9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8616" y="952053"/>
            <a:ext cx="839585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ell MT" panose="02020503060305020303" pitchFamily="18" charset="0"/>
              </a:rPr>
              <a:t>Rising Together</a:t>
            </a:r>
            <a:r>
              <a:rPr lang="en-US" sz="4400" dirty="0">
                <a:latin typeface="Bell MT" panose="02020503060305020303" pitchFamily="18" charset="0"/>
              </a:rPr>
              <a:t>: </a:t>
            </a:r>
          </a:p>
          <a:p>
            <a:pPr algn="ctr"/>
            <a:r>
              <a:rPr lang="en-US" sz="4400" dirty="0">
                <a:latin typeface="Bell MT" panose="02020503060305020303" pitchFamily="18" charset="0"/>
              </a:rPr>
              <a:t>Identifying Tomorrow’s Leaders &amp; Empowering Volunteer Growth</a:t>
            </a:r>
          </a:p>
        </p:txBody>
      </p:sp>
      <p:pic>
        <p:nvPicPr>
          <p:cNvPr id="8" name="Picture 7" descr="Snowy Mountain PNG by AbsurdWordPreferred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97383"/>
            <a:ext cx="12193091" cy="3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5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9092" y="675918"/>
            <a:ext cx="818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ell MT" panose="02020503060305020303" pitchFamily="18" charset="0"/>
              </a:rPr>
              <a:t>How to Spot Future Leaders</a:t>
            </a:r>
          </a:p>
        </p:txBody>
      </p:sp>
      <p:pic>
        <p:nvPicPr>
          <p:cNvPr id="7" name="Picture 6" descr="File:Magnifying glass icon mgx2.svg - Wikipedi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65" y="2327564"/>
            <a:ext cx="3396527" cy="3325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745" y="1524000"/>
            <a:ext cx="82018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Show members what ALA is all about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Make people feel welcome at events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Create opportunities for people to interact and speak up in groups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Be present and interact with others</a:t>
            </a:r>
          </a:p>
          <a:p>
            <a:endParaRPr lang="en-US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Pay Attention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Look for members who participate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Look for members who are engaged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Talk to members at events to get a sense of who they are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Identify people with growth mindsets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Suggest opportunities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Talk about volunteer opportunities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Suggest members apply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Ask them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3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nding a Hand... | NPS | Katy Cain Along the Ridge Trail on…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45" y="2263664"/>
            <a:ext cx="3455375" cy="2750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62365" y="648210"/>
            <a:ext cx="818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ell MT" panose="02020503060305020303" pitchFamily="18" charset="0"/>
              </a:rPr>
              <a:t>How to Foster Volunteer Growth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89890" y="1531587"/>
            <a:ext cx="75553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Share your personal experiences &amp; ask questions of others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Foster a supportive &amp; inclusive Culture </a:t>
            </a:r>
          </a:p>
          <a:p>
            <a:endParaRPr lang="en-US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Suggest opportunities</a:t>
            </a:r>
          </a:p>
          <a:p>
            <a:endParaRPr lang="en-US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Be a mentor </a:t>
            </a:r>
          </a:p>
          <a:p>
            <a:endParaRPr lang="en-US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Provide tools for success –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Provide training opportunities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Set clear expectations – be transparent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Build confidence in new leaders</a:t>
            </a:r>
          </a:p>
          <a:p>
            <a:pPr lvl="1"/>
            <a:endParaRPr lang="en-US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Show people how ALA skills transfer to their workplaces</a:t>
            </a:r>
          </a:p>
          <a:p>
            <a:endParaRPr lang="en-US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Lead by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9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055" y="951346"/>
            <a:ext cx="939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ell MT" panose="02020503060305020303" pitchFamily="18" charset="0"/>
              </a:rPr>
              <a:t>Build a Culture of Collective Success</a:t>
            </a:r>
          </a:p>
        </p:txBody>
      </p:sp>
      <p:pic>
        <p:nvPicPr>
          <p:cNvPr id="6" name="Picture 5" descr="Your Blog - 12 Tips How Help To Make Good Photos For An Effective ...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9" y="1974154"/>
            <a:ext cx="2471680" cy="3295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8765" y="2052281"/>
            <a:ext cx="751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Have a growth mindset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Encourage people to volunteer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Foster an environment where leadership is shared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Try new things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ell MT" panose="02020503060305020303" pitchFamily="18" charset="0"/>
              </a:rPr>
              <a:t>Pay attention to/Lean into what members are passionate about</a:t>
            </a:r>
          </a:p>
          <a:p>
            <a:pPr lvl="1"/>
            <a:endParaRPr lang="en-US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Recognize &amp; celebrate contributions</a:t>
            </a:r>
          </a:p>
          <a:p>
            <a:endParaRPr lang="en-US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Highlight success stories – chapters, members &amp; BP’s</a:t>
            </a:r>
          </a:p>
          <a:p>
            <a:endParaRPr lang="en-US" dirty="0">
              <a:latin typeface="Bell MT" panose="020205030603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Bell MT" panose="02020503060305020303" pitchFamily="18" charset="0"/>
              </a:rPr>
              <a:t>Regularly talk to and survey members for feedback &amp; share that feedback</a:t>
            </a:r>
          </a:p>
        </p:txBody>
      </p:sp>
    </p:spTree>
    <p:extLst>
      <p:ext uri="{BB962C8B-B14F-4D97-AF65-F5344CB8AC3E}">
        <p14:creationId xmlns:p14="http://schemas.microsoft.com/office/powerpoint/2010/main" val="2470172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d0b4d8-dac0-442f-a11d-e01bf3bc84e2" xsi:nil="true"/>
    <TaxKeywordTaxHTField xmlns="b0d0b4d8-dac0-442f-a11d-e01bf3bc84e2">
      <Terms xmlns="http://schemas.microsoft.com/office/infopath/2007/PartnerControls"/>
    </TaxKeywordTaxHTField>
    <lcf76f155ced4ddcb4097134ff3c332f xmlns="be7b40e5-340a-4e74-9c0f-b738c40e60a9">
      <Terms xmlns="http://schemas.microsoft.com/office/infopath/2007/PartnerControls"/>
    </lcf76f155ced4ddcb4097134ff3c332f>
    <Retention_x0020_Date xmlns="b0d0b4d8-dac0-442f-a11d-e01bf3bc84e2">5 Years</Retention_x0020_Date>
    <_dlc_DocId xmlns="b0d0b4d8-dac0-442f-a11d-e01bf3bc84e2">ALADOCS-1916033246-1103</_dlc_DocId>
    <_dlc_DocIdUrl xmlns="b0d0b4d8-dac0-442f-a11d-e01bf3bc84e2">
      <Url>https://alanet.sharepoint.com/leadership/associationleadershipinstitute/_layouts/15/DocIdRedir.aspx?ID=ALADOCS-1916033246-1103</Url>
      <Description>ALADOCS-1916033246-1103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C44D390C7F94AB10D50C99F01CA71" ma:contentTypeVersion="21" ma:contentTypeDescription="Create a new document." ma:contentTypeScope="" ma:versionID="d01d84adb9c95ea6627d029bc532bd8b">
  <xsd:schema xmlns:xsd="http://www.w3.org/2001/XMLSchema" xmlns:xs="http://www.w3.org/2001/XMLSchema" xmlns:p="http://schemas.microsoft.com/office/2006/metadata/properties" xmlns:ns2="b0d0b4d8-dac0-442f-a11d-e01bf3bc84e2" xmlns:ns3="be7b40e5-340a-4e74-9c0f-b738c40e60a9" targetNamespace="http://schemas.microsoft.com/office/2006/metadata/properties" ma:root="true" ma:fieldsID="09a06d5d7455000061f0902f7786f6aa" ns2:_="" ns3:_="">
    <xsd:import namespace="b0d0b4d8-dac0-442f-a11d-e01bf3bc84e2"/>
    <xsd:import namespace="be7b40e5-340a-4e74-9c0f-b738c40e60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2:TaxKeywordTaxHTField" minOccurs="0"/>
                <xsd:element ref="ns2:TaxCatchAll" minOccurs="0"/>
                <xsd:element ref="ns2:Reten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0b4d8-dac0-442f-a11d-e01bf3bc84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e99fb18b-195f-4cbe-b952-cf12f91f989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7dde1d07-175e-4208-85f5-5974fcc063e7}" ma:internalName="TaxCatchAll" ma:showField="CatchAllData" ma:web="b0d0b4d8-dac0-442f-a11d-e01bf3bc8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tention_x0020_Date" ma:index="19" nillable="true" ma:displayName="Retention Date" ma:default="5 Years" ma:format="Dropdown" ma:internalName="Retention_x0020_Date">
      <xsd:simpleType>
        <xsd:restriction base="dms:Choice">
          <xsd:enumeration value="1 Year"/>
          <xsd:enumeration value="2 Years"/>
          <xsd:enumeration value="3 Years"/>
          <xsd:enumeration value="4 Years"/>
          <xsd:enumeration value="5 Years"/>
          <xsd:enumeration value="6 Years"/>
          <xsd:enumeration value="7 Years"/>
          <xsd:enumeration value="8 Years"/>
          <xsd:enumeration value="9 Years"/>
          <xsd:enumeration value="10 Years"/>
          <xsd:enumeration value="Permanent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b40e5-340a-4e74-9c0f-b738c40e6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99fb18b-195f-4cbe-b952-cf12f91f9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A7DC59-6F99-4ADE-A1C9-6283B566F1F4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be7b40e5-340a-4e74-9c0f-b738c40e60a9"/>
    <ds:schemaRef ds:uri="b0d0b4d8-dac0-442f-a11d-e01bf3bc84e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AC4128-B289-4E8C-AACC-23B2976C96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5272FB-67D5-4C4F-B9EB-6D560445AD6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B76162-208C-4CE1-8C59-57D511345C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0b4d8-dac0-442f-a11d-e01bf3bc84e2"/>
    <ds:schemaRef ds:uri="be7b40e5-340a-4e74-9c0f-b738c40e60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203</Words>
  <Application>Microsoft Office PowerPoint</Application>
  <PresentationFormat>Widescreen</PresentationFormat>
  <Paragraphs>47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Fitzpatrick</dc:creator>
  <cp:lastModifiedBy>Tarah Dickerson</cp:lastModifiedBy>
  <cp:revision>56</cp:revision>
  <dcterms:created xsi:type="dcterms:W3CDTF">2024-06-04T21:05:48Z</dcterms:created>
  <dcterms:modified xsi:type="dcterms:W3CDTF">2025-03-07T02:30:57Z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0x010100CD7C44D390C7F94AB10D50C99F01CA71</vt:lpwstr>
  </property>
  <property fmtid="{D5CDD505-2E9C-101B-9397-08002B2CF9AE}" pid="3" name="_dlc_DocIdItemGuid">
    <vt:lpwstr>94280c56-d37a-4b58-9eb3-ca44ae2fc547</vt:lpwstr>
  </property>
  <property fmtid="{D5CDD505-2E9C-101B-9397-08002B2CF9AE}" pid="4" name="TaxKeyword">
    <vt:lpwstr/>
  </property>
  <property fmtid="{D5CDD505-2E9C-101B-9397-08002B2CF9AE}" pid="5" name="MediaServiceImageTags">
    <vt:lpwstr/>
  </property>
</Properties>
</file>